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1" r:id="rId5"/>
  </p:sldMasterIdLst>
  <p:notesMasterIdLst>
    <p:notesMasterId r:id="rId6"/>
  </p:notesMasterIdLst>
  <p:sldIdLst>
    <p:sldId id="256" r:id="rId7"/>
    <p:sldId id="257" r:id="rId8"/>
    <p:sldId id="258" r:id="rId9"/>
    <p:sldId id="259" r:id="rId10"/>
    <p:sldId id="260" r:id="rId11"/>
    <p:sldId id="261" r:id="rId12"/>
  </p:sldIdLst>
  <p:sldSz cy="10287000" cx="18288000"/>
  <p:notesSz cx="6858000" cy="9144000"/>
  <p:embeddedFontLst>
    <p:embeddedFont>
      <p:font typeface="Montserrat SemiBold"/>
      <p:regular r:id="rId13"/>
      <p:bold r:id="rId14"/>
      <p:italic r:id="rId15"/>
      <p:boldItalic r:id="rId16"/>
    </p:embeddedFont>
    <p:embeddedFont>
      <p:font typeface="Montserrat"/>
      <p:regular r:id="rId17"/>
      <p:bold r:id="rId18"/>
      <p:italic r:id="rId19"/>
      <p:boldItalic r:id="rId20"/>
    </p:embeddedFont>
    <p:embeddedFont>
      <p:font typeface="Montserrat Medium"/>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4989">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75EDB90-093D-49B6-A61C-656921FA9B2E}">
  <a:tblStyle styleId="{175EDB90-093D-49B6-A61C-656921FA9B2E}"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4989"/>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5.xml"/><Relationship Id="rId22" Type="http://schemas.openxmlformats.org/officeDocument/2006/relationships/font" Target="fonts/MontserratMedium-bold.fntdata"/><Relationship Id="rId10" Type="http://schemas.openxmlformats.org/officeDocument/2006/relationships/slide" Target="slides/slide4.xml"/><Relationship Id="rId21" Type="http://schemas.openxmlformats.org/officeDocument/2006/relationships/font" Target="fonts/MontserratMedium-regular.fntdata"/><Relationship Id="rId13" Type="http://schemas.openxmlformats.org/officeDocument/2006/relationships/font" Target="fonts/MontserratSemiBold-regular.fntdata"/><Relationship Id="rId24" Type="http://schemas.openxmlformats.org/officeDocument/2006/relationships/font" Target="fonts/MontserratMedium-boldItalic.fntdata"/><Relationship Id="rId12" Type="http://schemas.openxmlformats.org/officeDocument/2006/relationships/slide" Target="slides/slide6.xml"/><Relationship Id="rId23" Type="http://schemas.openxmlformats.org/officeDocument/2006/relationships/font" Target="fonts/MontserratMedium-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MontserratSemiBold-italic.fntdata"/><Relationship Id="rId14" Type="http://schemas.openxmlformats.org/officeDocument/2006/relationships/font" Target="fonts/MontserratSemiBold-bold.fntdata"/><Relationship Id="rId17" Type="http://schemas.openxmlformats.org/officeDocument/2006/relationships/font" Target="fonts/Montserrat-regular.fntdata"/><Relationship Id="rId16" Type="http://schemas.openxmlformats.org/officeDocument/2006/relationships/font" Target="fonts/MontserratSemiBold-boldItalic.fntdata"/><Relationship Id="rId5" Type="http://schemas.openxmlformats.org/officeDocument/2006/relationships/slideMaster" Target="slideMasters/slideMaster1.xml"/><Relationship Id="rId19" Type="http://schemas.openxmlformats.org/officeDocument/2006/relationships/font" Target="fonts/Montserrat-italic.fntdata"/><Relationship Id="rId6" Type="http://schemas.openxmlformats.org/officeDocument/2006/relationships/notesMaster" Target="notesMasters/notesMaster1.xml"/><Relationship Id="rId18" Type="http://schemas.openxmlformats.org/officeDocument/2006/relationships/font" Target="fonts/Montserrat-bold.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7349fb42c9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7349fb42c9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Hi everyone! My name is Miss Hummel and together, we will be answering the question:  </a:t>
            </a:r>
            <a:r>
              <a:rPr lang="en-GB"/>
              <a:t>How do humans digest food?</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In this lesson, we will learn about the circulatory system. We will also focus on the contents of blood, the types of blood vessicles, and how the heart works.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In this lesson, we will learn about the digestive system. We will learn about the different stages, including what happens in the mouth, the stomach, and the intestines. We will also watch a demonstration and be able to explain the digestive system in our own words. </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8e7b8edc8d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8e7b8edc8d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868bea9518_0_3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868bea9518_0_3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8e7b8edc8d_0_2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8e7b8edc8d_0_2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868bea9518_0_4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868bea9518_0_4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8e9ea22cc6_52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8e9ea22cc6_52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1">
  <p:cSld name="TITLE_ONLY_1_2">
    <p:spTree>
      <p:nvGrpSpPr>
        <p:cNvPr id="75" name="Shape 75"/>
        <p:cNvGrpSpPr/>
        <p:nvPr/>
      </p:nvGrpSpPr>
      <p:grpSpPr>
        <a:xfrm>
          <a:off x="0" y="0"/>
          <a:ext cx="0" cy="0"/>
          <a:chOff x="0" y="0"/>
          <a:chExt cx="0" cy="0"/>
        </a:xfrm>
      </p:grpSpPr>
      <p:sp>
        <p:nvSpPr>
          <p:cNvPr id="76" name="Google Shape;76;p14"/>
          <p:cNvSpPr txBox="1"/>
          <p:nvPr>
            <p:ph type="title"/>
          </p:nvPr>
        </p:nvSpPr>
        <p:spPr>
          <a:xfrm>
            <a:off x="917950" y="890050"/>
            <a:ext cx="1645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77" name="Google Shape;77;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8" name="Google Shape;78;p14"/>
          <p:cNvSpPr txBox="1"/>
          <p:nvPr>
            <p:ph idx="1" type="body"/>
          </p:nvPr>
        </p:nvSpPr>
        <p:spPr>
          <a:xfrm>
            <a:off x="906400" y="2857850"/>
            <a:ext cx="16463400" cy="8106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79" name="Google Shape;79;p14"/>
          <p:cNvSpPr txBox="1"/>
          <p:nvPr>
            <p:ph idx="2"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0" name="Google Shape;80;p14"/>
          <p:cNvSpPr txBox="1"/>
          <p:nvPr>
            <p:ph idx="3"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
        <p:nvSpPr>
          <p:cNvPr id="81" name="Google Shape;81;p14"/>
          <p:cNvSpPr txBox="1"/>
          <p:nvPr>
            <p:ph idx="4"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2" name="Google Shape;82;p14"/>
          <p:cNvSpPr txBox="1"/>
          <p:nvPr>
            <p:ph idx="5"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
        <p:nvSpPr>
          <p:cNvPr id="83" name="Google Shape;83;p14"/>
          <p:cNvSpPr txBox="1"/>
          <p:nvPr>
            <p:ph idx="6"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4" name="Google Shape;84;p14"/>
          <p:cNvSpPr txBox="1"/>
          <p:nvPr>
            <p:ph idx="7"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theme" Target="../theme/theme1.xml"/><Relationship Id="rId14" Type="http://schemas.openxmlformats.org/officeDocument/2006/relationships/slideLayout" Target="../slideLayouts/slideLayout1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8" name="Shape 88"/>
        <p:cNvGrpSpPr/>
        <p:nvPr/>
      </p:nvGrpSpPr>
      <p:grpSpPr>
        <a:xfrm>
          <a:off x="0" y="0"/>
          <a:ext cx="0" cy="0"/>
          <a:chOff x="0" y="0"/>
          <a:chExt cx="0" cy="0"/>
        </a:xfrm>
      </p:grpSpPr>
      <p:sp>
        <p:nvSpPr>
          <p:cNvPr id="89" name="Google Shape;89;p15"/>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sz="6500">
                <a:solidFill>
                  <a:srgbClr val="4B3241"/>
                </a:solidFill>
              </a:rPr>
              <a:t>How do humans digest food?</a:t>
            </a:r>
            <a:endParaRPr sz="6500">
              <a:solidFill>
                <a:srgbClr val="4B3241"/>
              </a:solidFill>
            </a:endParaRPr>
          </a:p>
        </p:txBody>
      </p:sp>
      <p:sp>
        <p:nvSpPr>
          <p:cNvPr id="90" name="Google Shape;90;p15"/>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4000">
                <a:solidFill>
                  <a:srgbClr val="4B3241"/>
                </a:solidFill>
              </a:rPr>
              <a:t>Science - Human Anatomy</a:t>
            </a:r>
            <a:endParaRPr sz="4000">
              <a:solidFill>
                <a:srgbClr val="4B3241"/>
              </a:solidFill>
            </a:endParaRPr>
          </a:p>
        </p:txBody>
      </p:sp>
      <p:sp>
        <p:nvSpPr>
          <p:cNvPr id="91" name="Google Shape;91;p15"/>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600">
                <a:solidFill>
                  <a:srgbClr val="4B3241"/>
                </a:solidFill>
              </a:rPr>
              <a:t>Miss Hummel</a:t>
            </a:r>
            <a:endParaRPr sz="3600">
              <a:solidFill>
                <a:srgbClr val="4B3241"/>
              </a:solidFill>
            </a:endParaRPr>
          </a:p>
        </p:txBody>
      </p:sp>
      <p:sp>
        <p:nvSpPr>
          <p:cNvPr id="92" name="Google Shape;92;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8" name="Google Shape;98;p16"/>
          <p:cNvSpPr txBox="1"/>
          <p:nvPr/>
        </p:nvSpPr>
        <p:spPr>
          <a:xfrm>
            <a:off x="917950" y="105750"/>
            <a:ext cx="15001200" cy="1834200"/>
          </a:xfrm>
          <a:prstGeom prst="rect">
            <a:avLst/>
          </a:prstGeom>
          <a:solidFill>
            <a:srgbClr val="008237"/>
          </a:solidFill>
          <a:ln>
            <a:noFill/>
          </a:ln>
        </p:spPr>
        <p:txBody>
          <a:bodyPr anchorCtr="0" anchor="t" bIns="182850" lIns="182850" spcFirstLastPara="1" rIns="182850" wrap="square" tIns="180000">
            <a:noAutofit/>
          </a:bodyPr>
          <a:lstStyle/>
          <a:p>
            <a:pPr indent="0" lvl="0" marL="0" rtl="0" algn="l">
              <a:lnSpc>
                <a:spcPct val="130000"/>
              </a:lnSpc>
              <a:spcBef>
                <a:spcPts val="0"/>
              </a:spcBef>
              <a:spcAft>
                <a:spcPts val="0"/>
              </a:spcAft>
              <a:buNone/>
            </a:pPr>
            <a:r>
              <a:rPr b="1" lang="en-GB" sz="4000">
                <a:solidFill>
                  <a:srgbClr val="FFFFFF"/>
                </a:solidFill>
                <a:latin typeface="Montserrat"/>
                <a:ea typeface="Montserrat"/>
                <a:cs typeface="Montserrat"/>
                <a:sym typeface="Montserrat"/>
              </a:rPr>
              <a:t>Thinking Task:</a:t>
            </a:r>
            <a:endParaRPr b="1" sz="4000">
              <a:solidFill>
                <a:srgbClr val="FFFFFF"/>
              </a:solidFill>
              <a:latin typeface="Montserrat"/>
              <a:ea typeface="Montserrat"/>
              <a:cs typeface="Montserrat"/>
              <a:sym typeface="Montserrat"/>
            </a:endParaRPr>
          </a:p>
        </p:txBody>
      </p:sp>
      <p:sp>
        <p:nvSpPr>
          <p:cNvPr id="99" name="Google Shape;99;p16"/>
          <p:cNvSpPr txBox="1"/>
          <p:nvPr/>
        </p:nvSpPr>
        <p:spPr>
          <a:xfrm>
            <a:off x="969300" y="2238025"/>
            <a:ext cx="15001200" cy="489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4600">
                <a:latin typeface="Montserrat"/>
                <a:ea typeface="Montserrat"/>
                <a:cs typeface="Montserrat"/>
                <a:sym typeface="Montserrat"/>
              </a:rPr>
              <a:t>What organs can you think of which will be involved in the digestive system?</a:t>
            </a:r>
            <a:endParaRPr sz="4600">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5" name="Google Shape;105;p17"/>
          <p:cNvSpPr txBox="1"/>
          <p:nvPr/>
        </p:nvSpPr>
        <p:spPr>
          <a:xfrm>
            <a:off x="917950" y="105750"/>
            <a:ext cx="15001200" cy="1834200"/>
          </a:xfrm>
          <a:prstGeom prst="rect">
            <a:avLst/>
          </a:prstGeom>
          <a:solidFill>
            <a:srgbClr val="008237"/>
          </a:solidFill>
          <a:ln>
            <a:noFill/>
          </a:ln>
        </p:spPr>
        <p:txBody>
          <a:bodyPr anchorCtr="0" anchor="t" bIns="182850" lIns="182850" spcFirstLastPara="1" rIns="182850" wrap="square" tIns="180000">
            <a:noAutofit/>
          </a:bodyPr>
          <a:lstStyle/>
          <a:p>
            <a:pPr indent="0" lvl="0" marL="0" rtl="0" algn="l">
              <a:lnSpc>
                <a:spcPct val="130000"/>
              </a:lnSpc>
              <a:spcBef>
                <a:spcPts val="0"/>
              </a:spcBef>
              <a:spcAft>
                <a:spcPts val="0"/>
              </a:spcAft>
              <a:buNone/>
            </a:pPr>
            <a:r>
              <a:rPr b="1" lang="en-GB" sz="4000">
                <a:solidFill>
                  <a:srgbClr val="FFFFFF"/>
                </a:solidFill>
                <a:latin typeface="Montserrat"/>
                <a:ea typeface="Montserrat"/>
                <a:cs typeface="Montserrat"/>
                <a:sym typeface="Montserrat"/>
              </a:rPr>
              <a:t>Answer these questions:</a:t>
            </a:r>
            <a:endParaRPr b="1" sz="4000">
              <a:solidFill>
                <a:srgbClr val="FFFFFF"/>
              </a:solidFill>
              <a:latin typeface="Montserrat"/>
              <a:ea typeface="Montserrat"/>
              <a:cs typeface="Montserrat"/>
              <a:sym typeface="Montserrat"/>
            </a:endParaRPr>
          </a:p>
        </p:txBody>
      </p:sp>
      <p:sp>
        <p:nvSpPr>
          <p:cNvPr id="106" name="Google Shape;106;p17"/>
          <p:cNvSpPr txBox="1"/>
          <p:nvPr/>
        </p:nvSpPr>
        <p:spPr>
          <a:xfrm>
            <a:off x="1076725" y="2404550"/>
            <a:ext cx="15001200" cy="5806800"/>
          </a:xfrm>
          <a:prstGeom prst="rect">
            <a:avLst/>
          </a:prstGeom>
          <a:noFill/>
          <a:ln>
            <a:noFill/>
          </a:ln>
        </p:spPr>
        <p:txBody>
          <a:bodyPr anchorCtr="0" anchor="t" bIns="91425" lIns="91425" spcFirstLastPara="1" rIns="91425" wrap="square" tIns="91425">
            <a:noAutofit/>
          </a:bodyPr>
          <a:lstStyle/>
          <a:p>
            <a:pPr indent="-514350" lvl="0" marL="457200" rtl="0" algn="l">
              <a:spcBef>
                <a:spcPts val="0"/>
              </a:spcBef>
              <a:spcAft>
                <a:spcPts val="0"/>
              </a:spcAft>
              <a:buSzPts val="4500"/>
              <a:buFont typeface="Montserrat"/>
              <a:buAutoNum type="arabicPeriod"/>
            </a:pPr>
            <a:r>
              <a:rPr lang="en-GB" sz="4500">
                <a:latin typeface="Montserrat"/>
                <a:ea typeface="Montserrat"/>
                <a:cs typeface="Montserrat"/>
                <a:sym typeface="Montserrat"/>
              </a:rPr>
              <a:t>Why do we chew our food? </a:t>
            </a:r>
            <a:endParaRPr sz="4500">
              <a:latin typeface="Montserrat"/>
              <a:ea typeface="Montserrat"/>
              <a:cs typeface="Montserrat"/>
              <a:sym typeface="Montserrat"/>
            </a:endParaRPr>
          </a:p>
          <a:p>
            <a:pPr indent="-514350" lvl="0" marL="457200" rtl="0" algn="l">
              <a:spcBef>
                <a:spcPts val="0"/>
              </a:spcBef>
              <a:spcAft>
                <a:spcPts val="0"/>
              </a:spcAft>
              <a:buSzPts val="4500"/>
              <a:buFont typeface="Montserrat"/>
              <a:buAutoNum type="arabicPeriod"/>
            </a:pPr>
            <a:r>
              <a:rPr lang="en-GB" sz="4500">
                <a:latin typeface="Montserrat"/>
                <a:ea typeface="Montserrat"/>
                <a:cs typeface="Montserrat"/>
                <a:sym typeface="Montserrat"/>
              </a:rPr>
              <a:t>How does saliva play a role in our digestive system? </a:t>
            </a:r>
            <a:endParaRPr sz="4500">
              <a:latin typeface="Montserrat"/>
              <a:ea typeface="Montserrat"/>
              <a:cs typeface="Montserrat"/>
              <a:sym typeface="Montserrat"/>
            </a:endParaRPr>
          </a:p>
          <a:p>
            <a:pPr indent="-514350" lvl="0" marL="457200" rtl="0" algn="l">
              <a:spcBef>
                <a:spcPts val="0"/>
              </a:spcBef>
              <a:spcAft>
                <a:spcPts val="0"/>
              </a:spcAft>
              <a:buSzPts val="4500"/>
              <a:buFont typeface="Montserrat"/>
              <a:buAutoNum type="arabicPeriod"/>
            </a:pPr>
            <a:r>
              <a:rPr lang="en-GB" sz="4500">
                <a:latin typeface="Montserrat"/>
                <a:ea typeface="Montserrat"/>
                <a:cs typeface="Montserrat"/>
                <a:sym typeface="Montserrat"/>
              </a:rPr>
              <a:t>What is the name for the “tube” that our food goes down in after swallowing? </a:t>
            </a:r>
            <a:endParaRPr sz="4500">
              <a:latin typeface="Montserrat"/>
              <a:ea typeface="Montserrat"/>
              <a:cs typeface="Montserrat"/>
              <a:sym typeface="Montserra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2" name="Google Shape;112;p18"/>
          <p:cNvSpPr txBox="1"/>
          <p:nvPr/>
        </p:nvSpPr>
        <p:spPr>
          <a:xfrm>
            <a:off x="917950" y="105750"/>
            <a:ext cx="15001200" cy="1834200"/>
          </a:xfrm>
          <a:prstGeom prst="rect">
            <a:avLst/>
          </a:prstGeom>
          <a:solidFill>
            <a:srgbClr val="008237"/>
          </a:solidFill>
          <a:ln>
            <a:noFill/>
          </a:ln>
        </p:spPr>
        <p:txBody>
          <a:bodyPr anchorCtr="0" anchor="t" bIns="182850" lIns="182850" spcFirstLastPara="1" rIns="182850" wrap="square" tIns="180000">
            <a:noAutofit/>
          </a:bodyPr>
          <a:lstStyle/>
          <a:p>
            <a:pPr indent="0" lvl="0" marL="0" rtl="0" algn="l">
              <a:lnSpc>
                <a:spcPct val="130000"/>
              </a:lnSpc>
              <a:spcBef>
                <a:spcPts val="0"/>
              </a:spcBef>
              <a:spcAft>
                <a:spcPts val="0"/>
              </a:spcAft>
              <a:buNone/>
            </a:pPr>
            <a:r>
              <a:rPr b="1" lang="en-GB" sz="4000">
                <a:solidFill>
                  <a:srgbClr val="FFFFFF"/>
                </a:solidFill>
                <a:latin typeface="Montserrat"/>
                <a:ea typeface="Montserrat"/>
                <a:cs typeface="Montserrat"/>
                <a:sym typeface="Montserrat"/>
              </a:rPr>
              <a:t>Questions to answer:</a:t>
            </a:r>
            <a:endParaRPr b="1" sz="4000">
              <a:solidFill>
                <a:srgbClr val="FFFFFF"/>
              </a:solidFill>
              <a:latin typeface="Montserrat"/>
              <a:ea typeface="Montserrat"/>
              <a:cs typeface="Montserrat"/>
              <a:sym typeface="Montserrat"/>
            </a:endParaRPr>
          </a:p>
        </p:txBody>
      </p:sp>
      <p:sp>
        <p:nvSpPr>
          <p:cNvPr id="113" name="Google Shape;113;p18"/>
          <p:cNvSpPr txBox="1"/>
          <p:nvPr/>
        </p:nvSpPr>
        <p:spPr>
          <a:xfrm>
            <a:off x="969300" y="2238025"/>
            <a:ext cx="15747000" cy="4895100"/>
          </a:xfrm>
          <a:prstGeom prst="rect">
            <a:avLst/>
          </a:prstGeom>
          <a:noFill/>
          <a:ln>
            <a:noFill/>
          </a:ln>
        </p:spPr>
        <p:txBody>
          <a:bodyPr anchorCtr="0" anchor="t" bIns="91425" lIns="91425" spcFirstLastPara="1" rIns="91425" wrap="square" tIns="91425">
            <a:noAutofit/>
          </a:bodyPr>
          <a:lstStyle/>
          <a:p>
            <a:pPr indent="-482600" lvl="0" marL="457200" rtl="0" algn="l">
              <a:spcBef>
                <a:spcPts val="0"/>
              </a:spcBef>
              <a:spcAft>
                <a:spcPts val="0"/>
              </a:spcAft>
              <a:buSzPts val="4000"/>
              <a:buFont typeface="Montserrat"/>
              <a:buAutoNum type="arabicPeriod"/>
            </a:pPr>
            <a:r>
              <a:rPr lang="en-GB" sz="4000">
                <a:latin typeface="Montserrat"/>
                <a:ea typeface="Montserrat"/>
                <a:cs typeface="Montserrat"/>
                <a:sym typeface="Montserrat"/>
              </a:rPr>
              <a:t>What is the function of stomach acid? </a:t>
            </a:r>
            <a:endParaRPr sz="4000">
              <a:latin typeface="Montserrat"/>
              <a:ea typeface="Montserrat"/>
              <a:cs typeface="Montserrat"/>
              <a:sym typeface="Montserrat"/>
            </a:endParaRPr>
          </a:p>
          <a:p>
            <a:pPr indent="-482600" lvl="0" marL="457200" rtl="0" algn="l">
              <a:spcBef>
                <a:spcPts val="0"/>
              </a:spcBef>
              <a:spcAft>
                <a:spcPts val="0"/>
              </a:spcAft>
              <a:buSzPts val="4000"/>
              <a:buFont typeface="Montserrat"/>
              <a:buAutoNum type="arabicPeriod"/>
            </a:pPr>
            <a:r>
              <a:rPr lang="en-GB" sz="4000">
                <a:latin typeface="Montserrat"/>
                <a:ea typeface="Montserrat"/>
                <a:cs typeface="Montserrat"/>
                <a:sym typeface="Montserrat"/>
              </a:rPr>
              <a:t>What two things do enzymes help break down food into? </a:t>
            </a:r>
            <a:endParaRPr sz="4000">
              <a:latin typeface="Montserrat"/>
              <a:ea typeface="Montserrat"/>
              <a:cs typeface="Montserrat"/>
              <a:sym typeface="Montserrat"/>
            </a:endParaRPr>
          </a:p>
          <a:p>
            <a:pPr indent="-482600" lvl="0" marL="457200" rtl="0" algn="l">
              <a:spcBef>
                <a:spcPts val="0"/>
              </a:spcBef>
              <a:spcAft>
                <a:spcPts val="0"/>
              </a:spcAft>
              <a:buSzPts val="4000"/>
              <a:buFont typeface="Montserrat"/>
              <a:buAutoNum type="arabicPeriod"/>
            </a:pPr>
            <a:r>
              <a:rPr lang="en-GB" sz="4000">
                <a:latin typeface="Montserrat"/>
                <a:ea typeface="Montserrat"/>
                <a:cs typeface="Montserrat"/>
                <a:sym typeface="Montserrat"/>
              </a:rPr>
              <a:t>Stomach muscles aid digestion by doing what? </a:t>
            </a:r>
            <a:endParaRPr sz="4000">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9" name="Google Shape;119;p19"/>
          <p:cNvSpPr txBox="1"/>
          <p:nvPr/>
        </p:nvSpPr>
        <p:spPr>
          <a:xfrm>
            <a:off x="917950" y="105750"/>
            <a:ext cx="15001200" cy="1147500"/>
          </a:xfrm>
          <a:prstGeom prst="rect">
            <a:avLst/>
          </a:prstGeom>
          <a:solidFill>
            <a:srgbClr val="008237"/>
          </a:solidFill>
          <a:ln>
            <a:noFill/>
          </a:ln>
        </p:spPr>
        <p:txBody>
          <a:bodyPr anchorCtr="0" anchor="t" bIns="182850" lIns="182850" spcFirstLastPara="1" rIns="182850" wrap="square" tIns="180000">
            <a:noAutofit/>
          </a:bodyPr>
          <a:lstStyle/>
          <a:p>
            <a:pPr indent="0" lvl="0" marL="0" rtl="0" algn="l">
              <a:lnSpc>
                <a:spcPct val="130000"/>
              </a:lnSpc>
              <a:spcBef>
                <a:spcPts val="0"/>
              </a:spcBef>
              <a:spcAft>
                <a:spcPts val="0"/>
              </a:spcAft>
              <a:buNone/>
            </a:pPr>
            <a:r>
              <a:rPr b="1" lang="en-GB" sz="4000">
                <a:solidFill>
                  <a:srgbClr val="FFFFFF"/>
                </a:solidFill>
                <a:latin typeface="Montserrat"/>
                <a:ea typeface="Montserrat"/>
                <a:cs typeface="Montserrat"/>
                <a:sym typeface="Montserrat"/>
              </a:rPr>
              <a:t>Number the steps of the digestive system:</a:t>
            </a:r>
            <a:endParaRPr b="1" sz="4000">
              <a:solidFill>
                <a:srgbClr val="FFFFFF"/>
              </a:solidFill>
              <a:latin typeface="Montserrat"/>
              <a:ea typeface="Montserrat"/>
              <a:cs typeface="Montserrat"/>
              <a:sym typeface="Montserrat"/>
            </a:endParaRPr>
          </a:p>
        </p:txBody>
      </p:sp>
      <p:sp>
        <p:nvSpPr>
          <p:cNvPr id="120" name="Google Shape;120;p19"/>
          <p:cNvSpPr txBox="1"/>
          <p:nvPr/>
        </p:nvSpPr>
        <p:spPr>
          <a:xfrm>
            <a:off x="969300" y="2238025"/>
            <a:ext cx="15001200" cy="592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4300">
                <a:latin typeface="Montserrat"/>
                <a:ea typeface="Montserrat"/>
                <a:cs typeface="Montserrat"/>
                <a:sym typeface="Montserrat"/>
              </a:rPr>
              <a:t> </a:t>
            </a:r>
            <a:endParaRPr sz="4300">
              <a:latin typeface="Montserrat"/>
              <a:ea typeface="Montserrat"/>
              <a:cs typeface="Montserrat"/>
              <a:sym typeface="Montserrat"/>
            </a:endParaRPr>
          </a:p>
        </p:txBody>
      </p:sp>
      <p:graphicFrame>
        <p:nvGraphicFramePr>
          <p:cNvPr id="121" name="Google Shape;121;p19"/>
          <p:cNvGraphicFramePr/>
          <p:nvPr/>
        </p:nvGraphicFramePr>
        <p:xfrm>
          <a:off x="255325" y="1400525"/>
          <a:ext cx="3000000" cy="3000000"/>
        </p:xfrm>
        <a:graphic>
          <a:graphicData uri="http://schemas.openxmlformats.org/drawingml/2006/table">
            <a:tbl>
              <a:tblPr>
                <a:noFill/>
                <a:tableStyleId>{175EDB90-093D-49B6-A61C-656921FA9B2E}</a:tableStyleId>
              </a:tblPr>
              <a:tblGrid>
                <a:gridCol w="3933850"/>
                <a:gridCol w="14022625"/>
              </a:tblGrid>
              <a:tr h="892750">
                <a:tc>
                  <a:txBody>
                    <a:bodyPr/>
                    <a:lstStyle/>
                    <a:p>
                      <a:pPr indent="0" lvl="0" marL="0" rtl="0" algn="l">
                        <a:lnSpc>
                          <a:spcPct val="115000"/>
                        </a:lnSpc>
                        <a:spcBef>
                          <a:spcPts val="1200"/>
                        </a:spcBef>
                        <a:spcAft>
                          <a:spcPts val="0"/>
                        </a:spcAft>
                        <a:buNone/>
                      </a:pPr>
                      <a:r>
                        <a:rPr lang="en-GB" sz="3500">
                          <a:latin typeface="Montserrat"/>
                          <a:ea typeface="Montserrat"/>
                          <a:cs typeface="Montserrat"/>
                          <a:sym typeface="Montserrat"/>
                        </a:rPr>
                        <a:t> </a:t>
                      </a:r>
                      <a:endParaRPr sz="3500">
                        <a:latin typeface="Montserrat"/>
                        <a:ea typeface="Montserrat"/>
                        <a:cs typeface="Montserrat"/>
                        <a:sym typeface="Montserrat"/>
                      </a:endParaRPr>
                    </a:p>
                  </a:txBody>
                  <a:tcPr marT="91425" marB="91425" marR="68575" marL="68575">
                    <a:lnL cap="flat" cmpd="sng" w="12675">
                      <a:solidFill>
                        <a:srgbClr val="000000"/>
                      </a:solidFill>
                      <a:prstDash val="solid"/>
                      <a:round/>
                      <a:headEnd len="sm" w="sm" type="none"/>
                      <a:tailEnd len="sm" w="sm" type="none"/>
                    </a:lnL>
                    <a:lnR cap="flat" cmpd="sng" w="12675">
                      <a:solidFill>
                        <a:srgbClr val="000000"/>
                      </a:solidFill>
                      <a:prstDash val="solid"/>
                      <a:round/>
                      <a:headEnd len="sm" w="sm" type="none"/>
                      <a:tailEnd len="sm" w="sm" type="none"/>
                    </a:lnR>
                    <a:lnT cap="flat" cmpd="sng" w="12675">
                      <a:solidFill>
                        <a:srgbClr val="000000"/>
                      </a:solidFill>
                      <a:prstDash val="solid"/>
                      <a:round/>
                      <a:headEnd len="sm" w="sm" type="none"/>
                      <a:tailEnd len="sm" w="sm" type="none"/>
                    </a:lnT>
                    <a:lnB cap="flat" cmpd="sng" w="1267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GB" sz="3500">
                          <a:latin typeface="Montserrat"/>
                          <a:ea typeface="Montserrat"/>
                          <a:cs typeface="Montserrat"/>
                          <a:sym typeface="Montserrat"/>
                        </a:rPr>
                        <a:t>Stomach crushes food and uses acid to break down food.</a:t>
                      </a:r>
                      <a:endParaRPr sz="3500">
                        <a:latin typeface="Montserrat"/>
                        <a:ea typeface="Montserrat"/>
                        <a:cs typeface="Montserrat"/>
                        <a:sym typeface="Montserrat"/>
                      </a:endParaRPr>
                    </a:p>
                  </a:txBody>
                  <a:tcPr marT="91425" marB="91425" marR="68575" marL="68575">
                    <a:lnL cap="flat" cmpd="sng" w="12675">
                      <a:solidFill>
                        <a:srgbClr val="000000"/>
                      </a:solidFill>
                      <a:prstDash val="solid"/>
                      <a:round/>
                      <a:headEnd len="sm" w="sm" type="none"/>
                      <a:tailEnd len="sm" w="sm" type="none"/>
                    </a:lnL>
                    <a:lnR cap="flat" cmpd="sng" w="12675">
                      <a:solidFill>
                        <a:srgbClr val="000000"/>
                      </a:solidFill>
                      <a:prstDash val="solid"/>
                      <a:round/>
                      <a:headEnd len="sm" w="sm" type="none"/>
                      <a:tailEnd len="sm" w="sm" type="none"/>
                    </a:lnR>
                    <a:lnT cap="flat" cmpd="sng" w="12675">
                      <a:solidFill>
                        <a:srgbClr val="000000"/>
                      </a:solidFill>
                      <a:prstDash val="solid"/>
                      <a:round/>
                      <a:headEnd len="sm" w="sm" type="none"/>
                      <a:tailEnd len="sm" w="sm" type="none"/>
                    </a:lnT>
                    <a:lnB cap="flat" cmpd="sng" w="12675">
                      <a:solidFill>
                        <a:srgbClr val="000000"/>
                      </a:solidFill>
                      <a:prstDash val="solid"/>
                      <a:round/>
                      <a:headEnd len="sm" w="sm" type="none"/>
                      <a:tailEnd len="sm" w="sm" type="none"/>
                    </a:lnB>
                  </a:tcPr>
                </a:tc>
              </a:tr>
              <a:tr h="892750">
                <a:tc>
                  <a:txBody>
                    <a:bodyPr/>
                    <a:lstStyle/>
                    <a:p>
                      <a:pPr indent="0" lvl="0" marL="0" rtl="0" algn="l">
                        <a:lnSpc>
                          <a:spcPct val="115000"/>
                        </a:lnSpc>
                        <a:spcBef>
                          <a:spcPts val="1200"/>
                        </a:spcBef>
                        <a:spcAft>
                          <a:spcPts val="0"/>
                        </a:spcAft>
                        <a:buNone/>
                      </a:pPr>
                      <a:r>
                        <a:rPr lang="en-GB" sz="3500">
                          <a:latin typeface="Montserrat"/>
                          <a:ea typeface="Montserrat"/>
                          <a:cs typeface="Montserrat"/>
                          <a:sym typeface="Montserrat"/>
                        </a:rPr>
                        <a:t> </a:t>
                      </a:r>
                      <a:endParaRPr sz="3500">
                        <a:latin typeface="Montserrat"/>
                        <a:ea typeface="Montserrat"/>
                        <a:cs typeface="Montserrat"/>
                        <a:sym typeface="Montserrat"/>
                      </a:endParaRPr>
                    </a:p>
                  </a:txBody>
                  <a:tcPr marT="91425" marB="91425" marR="68575" marL="68575">
                    <a:lnL cap="flat" cmpd="sng" w="12675">
                      <a:solidFill>
                        <a:srgbClr val="000000"/>
                      </a:solidFill>
                      <a:prstDash val="solid"/>
                      <a:round/>
                      <a:headEnd len="sm" w="sm" type="none"/>
                      <a:tailEnd len="sm" w="sm" type="none"/>
                    </a:lnL>
                    <a:lnR cap="flat" cmpd="sng" w="12675">
                      <a:solidFill>
                        <a:srgbClr val="000000"/>
                      </a:solidFill>
                      <a:prstDash val="solid"/>
                      <a:round/>
                      <a:headEnd len="sm" w="sm" type="none"/>
                      <a:tailEnd len="sm" w="sm" type="none"/>
                    </a:lnR>
                    <a:lnT cap="flat" cmpd="sng" w="12675">
                      <a:solidFill>
                        <a:srgbClr val="000000"/>
                      </a:solidFill>
                      <a:prstDash val="solid"/>
                      <a:round/>
                      <a:headEnd len="sm" w="sm" type="none"/>
                      <a:tailEnd len="sm" w="sm" type="none"/>
                    </a:lnT>
                    <a:lnB cap="flat" cmpd="sng" w="1267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GB" sz="3500">
                          <a:latin typeface="Montserrat"/>
                          <a:ea typeface="Montserrat"/>
                          <a:cs typeface="Montserrat"/>
                          <a:sym typeface="Montserrat"/>
                        </a:rPr>
                        <a:t>Chewed food travels down oesophagus to stomach.</a:t>
                      </a:r>
                      <a:endParaRPr sz="3500">
                        <a:latin typeface="Montserrat"/>
                        <a:ea typeface="Montserrat"/>
                        <a:cs typeface="Montserrat"/>
                        <a:sym typeface="Montserrat"/>
                      </a:endParaRPr>
                    </a:p>
                  </a:txBody>
                  <a:tcPr marT="91425" marB="91425" marR="68575" marL="68575">
                    <a:lnL cap="flat" cmpd="sng" w="12675">
                      <a:solidFill>
                        <a:srgbClr val="000000"/>
                      </a:solidFill>
                      <a:prstDash val="solid"/>
                      <a:round/>
                      <a:headEnd len="sm" w="sm" type="none"/>
                      <a:tailEnd len="sm" w="sm" type="none"/>
                    </a:lnL>
                    <a:lnR cap="flat" cmpd="sng" w="12675">
                      <a:solidFill>
                        <a:srgbClr val="000000"/>
                      </a:solidFill>
                      <a:prstDash val="solid"/>
                      <a:round/>
                      <a:headEnd len="sm" w="sm" type="none"/>
                      <a:tailEnd len="sm" w="sm" type="none"/>
                    </a:lnR>
                    <a:lnT cap="flat" cmpd="sng" w="12675">
                      <a:solidFill>
                        <a:srgbClr val="000000"/>
                      </a:solidFill>
                      <a:prstDash val="solid"/>
                      <a:round/>
                      <a:headEnd len="sm" w="sm" type="none"/>
                      <a:tailEnd len="sm" w="sm" type="none"/>
                    </a:lnT>
                    <a:lnB cap="flat" cmpd="sng" w="12675">
                      <a:solidFill>
                        <a:srgbClr val="000000"/>
                      </a:solidFill>
                      <a:prstDash val="solid"/>
                      <a:round/>
                      <a:headEnd len="sm" w="sm" type="none"/>
                      <a:tailEnd len="sm" w="sm" type="none"/>
                    </a:lnB>
                  </a:tcPr>
                </a:tc>
              </a:tr>
              <a:tr h="1002000">
                <a:tc>
                  <a:txBody>
                    <a:bodyPr/>
                    <a:lstStyle/>
                    <a:p>
                      <a:pPr indent="0" lvl="0" marL="0" rtl="0" algn="ctr">
                        <a:lnSpc>
                          <a:spcPct val="115000"/>
                        </a:lnSpc>
                        <a:spcBef>
                          <a:spcPts val="1200"/>
                        </a:spcBef>
                        <a:spcAft>
                          <a:spcPts val="0"/>
                        </a:spcAft>
                        <a:buNone/>
                      </a:pPr>
                      <a:r>
                        <a:rPr lang="en-GB" sz="3500">
                          <a:latin typeface="Montserrat"/>
                          <a:ea typeface="Montserrat"/>
                          <a:cs typeface="Montserrat"/>
                          <a:sym typeface="Montserrat"/>
                        </a:rPr>
                        <a:t>1</a:t>
                      </a:r>
                      <a:endParaRPr sz="3500">
                        <a:latin typeface="Montserrat"/>
                        <a:ea typeface="Montserrat"/>
                        <a:cs typeface="Montserrat"/>
                        <a:sym typeface="Montserrat"/>
                      </a:endParaRPr>
                    </a:p>
                  </a:txBody>
                  <a:tcPr marT="91425" marB="91425" marR="68575" marL="68575">
                    <a:lnL cap="flat" cmpd="sng" w="12675">
                      <a:solidFill>
                        <a:srgbClr val="000000"/>
                      </a:solidFill>
                      <a:prstDash val="solid"/>
                      <a:round/>
                      <a:headEnd len="sm" w="sm" type="none"/>
                      <a:tailEnd len="sm" w="sm" type="none"/>
                    </a:lnL>
                    <a:lnR cap="flat" cmpd="sng" w="12675">
                      <a:solidFill>
                        <a:srgbClr val="000000"/>
                      </a:solidFill>
                      <a:prstDash val="solid"/>
                      <a:round/>
                      <a:headEnd len="sm" w="sm" type="none"/>
                      <a:tailEnd len="sm" w="sm" type="none"/>
                    </a:lnR>
                    <a:lnT cap="flat" cmpd="sng" w="12675">
                      <a:solidFill>
                        <a:srgbClr val="000000"/>
                      </a:solidFill>
                      <a:prstDash val="solid"/>
                      <a:round/>
                      <a:headEnd len="sm" w="sm" type="none"/>
                      <a:tailEnd len="sm" w="sm" type="none"/>
                    </a:lnT>
                    <a:lnB cap="flat" cmpd="sng" w="1267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GB" sz="3500">
                          <a:latin typeface="Montserrat"/>
                          <a:ea typeface="Montserrat"/>
                          <a:cs typeface="Montserrat"/>
                          <a:sym typeface="Montserrat"/>
                        </a:rPr>
                        <a:t>Food is chewed in mouth.</a:t>
                      </a:r>
                      <a:endParaRPr sz="3500">
                        <a:latin typeface="Montserrat"/>
                        <a:ea typeface="Montserrat"/>
                        <a:cs typeface="Montserrat"/>
                        <a:sym typeface="Montserrat"/>
                      </a:endParaRPr>
                    </a:p>
                  </a:txBody>
                  <a:tcPr marT="91425" marB="91425" marR="68575" marL="68575">
                    <a:lnL cap="flat" cmpd="sng" w="12675">
                      <a:solidFill>
                        <a:srgbClr val="000000"/>
                      </a:solidFill>
                      <a:prstDash val="solid"/>
                      <a:round/>
                      <a:headEnd len="sm" w="sm" type="none"/>
                      <a:tailEnd len="sm" w="sm" type="none"/>
                    </a:lnL>
                    <a:lnR cap="flat" cmpd="sng" w="12675">
                      <a:solidFill>
                        <a:srgbClr val="000000"/>
                      </a:solidFill>
                      <a:prstDash val="solid"/>
                      <a:round/>
                      <a:headEnd len="sm" w="sm" type="none"/>
                      <a:tailEnd len="sm" w="sm" type="none"/>
                    </a:lnR>
                    <a:lnT cap="flat" cmpd="sng" w="12675">
                      <a:solidFill>
                        <a:srgbClr val="000000"/>
                      </a:solidFill>
                      <a:prstDash val="solid"/>
                      <a:round/>
                      <a:headEnd len="sm" w="sm" type="none"/>
                      <a:tailEnd len="sm" w="sm" type="none"/>
                    </a:lnT>
                    <a:lnB cap="flat" cmpd="sng" w="12675">
                      <a:solidFill>
                        <a:srgbClr val="000000"/>
                      </a:solidFill>
                      <a:prstDash val="solid"/>
                      <a:round/>
                      <a:headEnd len="sm" w="sm" type="none"/>
                      <a:tailEnd len="sm" w="sm" type="none"/>
                    </a:lnB>
                  </a:tcPr>
                </a:tc>
              </a:tr>
              <a:tr h="1430875">
                <a:tc>
                  <a:txBody>
                    <a:bodyPr/>
                    <a:lstStyle/>
                    <a:p>
                      <a:pPr indent="0" lvl="0" marL="0" rtl="0" algn="l">
                        <a:lnSpc>
                          <a:spcPct val="115000"/>
                        </a:lnSpc>
                        <a:spcBef>
                          <a:spcPts val="1200"/>
                        </a:spcBef>
                        <a:spcAft>
                          <a:spcPts val="0"/>
                        </a:spcAft>
                        <a:buNone/>
                      </a:pPr>
                      <a:r>
                        <a:rPr lang="en-GB" sz="3500">
                          <a:latin typeface="Montserrat"/>
                          <a:ea typeface="Montserrat"/>
                          <a:cs typeface="Montserrat"/>
                          <a:sym typeface="Montserrat"/>
                        </a:rPr>
                        <a:t> </a:t>
                      </a:r>
                      <a:endParaRPr sz="3500">
                        <a:latin typeface="Montserrat"/>
                        <a:ea typeface="Montserrat"/>
                        <a:cs typeface="Montserrat"/>
                        <a:sym typeface="Montserrat"/>
                      </a:endParaRPr>
                    </a:p>
                  </a:txBody>
                  <a:tcPr marT="91425" marB="91425" marR="68575" marL="68575">
                    <a:lnL cap="flat" cmpd="sng" w="12675">
                      <a:solidFill>
                        <a:srgbClr val="000000"/>
                      </a:solidFill>
                      <a:prstDash val="solid"/>
                      <a:round/>
                      <a:headEnd len="sm" w="sm" type="none"/>
                      <a:tailEnd len="sm" w="sm" type="none"/>
                    </a:lnL>
                    <a:lnR cap="flat" cmpd="sng" w="12675">
                      <a:solidFill>
                        <a:srgbClr val="000000"/>
                      </a:solidFill>
                      <a:prstDash val="solid"/>
                      <a:round/>
                      <a:headEnd len="sm" w="sm" type="none"/>
                      <a:tailEnd len="sm" w="sm" type="none"/>
                    </a:lnR>
                    <a:lnT cap="flat" cmpd="sng" w="12675">
                      <a:solidFill>
                        <a:srgbClr val="000000"/>
                      </a:solidFill>
                      <a:prstDash val="solid"/>
                      <a:round/>
                      <a:headEnd len="sm" w="sm" type="none"/>
                      <a:tailEnd len="sm" w="sm" type="none"/>
                    </a:lnT>
                    <a:lnB cap="flat" cmpd="sng" w="1267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GB" sz="3500">
                          <a:latin typeface="Montserrat"/>
                          <a:ea typeface="Montserrat"/>
                          <a:cs typeface="Montserrat"/>
                          <a:sym typeface="Montserrat"/>
                        </a:rPr>
                        <a:t>Food travels to the small intestine where nutrients are absorbed into the body.</a:t>
                      </a:r>
                      <a:endParaRPr sz="3500">
                        <a:latin typeface="Montserrat"/>
                        <a:ea typeface="Montserrat"/>
                        <a:cs typeface="Montserrat"/>
                        <a:sym typeface="Montserrat"/>
                      </a:endParaRPr>
                    </a:p>
                  </a:txBody>
                  <a:tcPr marT="91425" marB="91425" marR="68575" marL="68575">
                    <a:lnL cap="flat" cmpd="sng" w="12675">
                      <a:solidFill>
                        <a:srgbClr val="000000"/>
                      </a:solidFill>
                      <a:prstDash val="solid"/>
                      <a:round/>
                      <a:headEnd len="sm" w="sm" type="none"/>
                      <a:tailEnd len="sm" w="sm" type="none"/>
                    </a:lnL>
                    <a:lnR cap="flat" cmpd="sng" w="12675">
                      <a:solidFill>
                        <a:srgbClr val="000000"/>
                      </a:solidFill>
                      <a:prstDash val="solid"/>
                      <a:round/>
                      <a:headEnd len="sm" w="sm" type="none"/>
                      <a:tailEnd len="sm" w="sm" type="none"/>
                    </a:lnR>
                    <a:lnT cap="flat" cmpd="sng" w="12675">
                      <a:solidFill>
                        <a:srgbClr val="000000"/>
                      </a:solidFill>
                      <a:prstDash val="solid"/>
                      <a:round/>
                      <a:headEnd len="sm" w="sm" type="none"/>
                      <a:tailEnd len="sm" w="sm" type="none"/>
                    </a:lnT>
                    <a:lnB cap="flat" cmpd="sng" w="12675">
                      <a:solidFill>
                        <a:srgbClr val="000000"/>
                      </a:solidFill>
                      <a:prstDash val="solid"/>
                      <a:round/>
                      <a:headEnd len="sm" w="sm" type="none"/>
                      <a:tailEnd len="sm" w="sm" type="none"/>
                    </a:lnB>
                  </a:tcPr>
                </a:tc>
              </a:tr>
              <a:tr h="1430875">
                <a:tc>
                  <a:txBody>
                    <a:bodyPr/>
                    <a:lstStyle/>
                    <a:p>
                      <a:pPr indent="0" lvl="0" marL="0" rtl="0" algn="l">
                        <a:lnSpc>
                          <a:spcPct val="115000"/>
                        </a:lnSpc>
                        <a:spcBef>
                          <a:spcPts val="1200"/>
                        </a:spcBef>
                        <a:spcAft>
                          <a:spcPts val="0"/>
                        </a:spcAft>
                        <a:buNone/>
                      </a:pPr>
                      <a:r>
                        <a:rPr lang="en-GB" sz="3500">
                          <a:latin typeface="Montserrat"/>
                          <a:ea typeface="Montserrat"/>
                          <a:cs typeface="Montserrat"/>
                          <a:sym typeface="Montserrat"/>
                        </a:rPr>
                        <a:t> </a:t>
                      </a:r>
                      <a:endParaRPr sz="3500">
                        <a:latin typeface="Montserrat"/>
                        <a:ea typeface="Montserrat"/>
                        <a:cs typeface="Montserrat"/>
                        <a:sym typeface="Montserrat"/>
                      </a:endParaRPr>
                    </a:p>
                  </a:txBody>
                  <a:tcPr marT="91425" marB="91425" marR="68575" marL="68575">
                    <a:lnL cap="flat" cmpd="sng" w="12675">
                      <a:solidFill>
                        <a:srgbClr val="000000"/>
                      </a:solidFill>
                      <a:prstDash val="solid"/>
                      <a:round/>
                      <a:headEnd len="sm" w="sm" type="none"/>
                      <a:tailEnd len="sm" w="sm" type="none"/>
                    </a:lnL>
                    <a:lnR cap="flat" cmpd="sng" w="12675">
                      <a:solidFill>
                        <a:srgbClr val="000000"/>
                      </a:solidFill>
                      <a:prstDash val="solid"/>
                      <a:round/>
                      <a:headEnd len="sm" w="sm" type="none"/>
                      <a:tailEnd len="sm" w="sm" type="none"/>
                    </a:lnR>
                    <a:lnT cap="flat" cmpd="sng" w="12675">
                      <a:solidFill>
                        <a:srgbClr val="000000"/>
                      </a:solidFill>
                      <a:prstDash val="solid"/>
                      <a:round/>
                      <a:headEnd len="sm" w="sm" type="none"/>
                      <a:tailEnd len="sm" w="sm" type="none"/>
                    </a:lnT>
                    <a:lnB cap="flat" cmpd="sng" w="1267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GB" sz="3500">
                          <a:latin typeface="Montserrat"/>
                          <a:ea typeface="Montserrat"/>
                          <a:cs typeface="Montserrat"/>
                          <a:sym typeface="Montserrat"/>
                        </a:rPr>
                        <a:t>Any undigested food passes out of the body as faeces when we go to the toilet.</a:t>
                      </a:r>
                      <a:endParaRPr sz="3500">
                        <a:latin typeface="Montserrat"/>
                        <a:ea typeface="Montserrat"/>
                        <a:cs typeface="Montserrat"/>
                        <a:sym typeface="Montserrat"/>
                      </a:endParaRPr>
                    </a:p>
                  </a:txBody>
                  <a:tcPr marT="91425" marB="91425" marR="68575" marL="68575">
                    <a:lnL cap="flat" cmpd="sng" w="12675">
                      <a:solidFill>
                        <a:srgbClr val="000000"/>
                      </a:solidFill>
                      <a:prstDash val="solid"/>
                      <a:round/>
                      <a:headEnd len="sm" w="sm" type="none"/>
                      <a:tailEnd len="sm" w="sm" type="none"/>
                    </a:lnL>
                    <a:lnR cap="flat" cmpd="sng" w="12675">
                      <a:solidFill>
                        <a:srgbClr val="000000"/>
                      </a:solidFill>
                      <a:prstDash val="solid"/>
                      <a:round/>
                      <a:headEnd len="sm" w="sm" type="none"/>
                      <a:tailEnd len="sm" w="sm" type="none"/>
                    </a:lnR>
                    <a:lnT cap="flat" cmpd="sng" w="12675">
                      <a:solidFill>
                        <a:srgbClr val="000000"/>
                      </a:solidFill>
                      <a:prstDash val="solid"/>
                      <a:round/>
                      <a:headEnd len="sm" w="sm" type="none"/>
                      <a:tailEnd len="sm" w="sm" type="none"/>
                    </a:lnT>
                    <a:lnB cap="flat" cmpd="sng" w="12675">
                      <a:solidFill>
                        <a:srgbClr val="000000"/>
                      </a:solidFill>
                      <a:prstDash val="solid"/>
                      <a:round/>
                      <a:headEnd len="sm" w="sm" type="none"/>
                      <a:tailEnd len="sm" w="sm" type="none"/>
                    </a:lnB>
                  </a:tcPr>
                </a:tc>
              </a:tr>
              <a:tr h="1430875">
                <a:tc>
                  <a:txBody>
                    <a:bodyPr/>
                    <a:lstStyle/>
                    <a:p>
                      <a:pPr indent="0" lvl="0" marL="0" rtl="0" algn="l">
                        <a:lnSpc>
                          <a:spcPct val="115000"/>
                        </a:lnSpc>
                        <a:spcBef>
                          <a:spcPts val="1200"/>
                        </a:spcBef>
                        <a:spcAft>
                          <a:spcPts val="0"/>
                        </a:spcAft>
                        <a:buNone/>
                      </a:pPr>
                      <a:r>
                        <a:rPr lang="en-GB" sz="3500">
                          <a:latin typeface="Montserrat"/>
                          <a:ea typeface="Montserrat"/>
                          <a:cs typeface="Montserrat"/>
                          <a:sym typeface="Montserrat"/>
                        </a:rPr>
                        <a:t> </a:t>
                      </a:r>
                      <a:endParaRPr sz="3500">
                        <a:latin typeface="Montserrat"/>
                        <a:ea typeface="Montserrat"/>
                        <a:cs typeface="Montserrat"/>
                        <a:sym typeface="Montserrat"/>
                      </a:endParaRPr>
                    </a:p>
                  </a:txBody>
                  <a:tcPr marT="91425" marB="91425" marR="68575" marL="68575">
                    <a:lnL cap="flat" cmpd="sng" w="12675">
                      <a:solidFill>
                        <a:srgbClr val="000000"/>
                      </a:solidFill>
                      <a:prstDash val="solid"/>
                      <a:round/>
                      <a:headEnd len="sm" w="sm" type="none"/>
                      <a:tailEnd len="sm" w="sm" type="none"/>
                    </a:lnL>
                    <a:lnR cap="flat" cmpd="sng" w="12675">
                      <a:solidFill>
                        <a:srgbClr val="000000"/>
                      </a:solidFill>
                      <a:prstDash val="solid"/>
                      <a:round/>
                      <a:headEnd len="sm" w="sm" type="none"/>
                      <a:tailEnd len="sm" w="sm" type="none"/>
                    </a:lnR>
                    <a:lnT cap="flat" cmpd="sng" w="12675">
                      <a:solidFill>
                        <a:srgbClr val="000000"/>
                      </a:solidFill>
                      <a:prstDash val="solid"/>
                      <a:round/>
                      <a:headEnd len="sm" w="sm" type="none"/>
                      <a:tailEnd len="sm" w="sm" type="none"/>
                    </a:lnT>
                    <a:lnB cap="flat" cmpd="sng" w="1267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0"/>
                        </a:spcAft>
                        <a:buNone/>
                      </a:pPr>
                      <a:r>
                        <a:rPr lang="en-GB" sz="3500">
                          <a:latin typeface="Montserrat"/>
                          <a:ea typeface="Montserrat"/>
                          <a:cs typeface="Montserrat"/>
                          <a:sym typeface="Montserrat"/>
                        </a:rPr>
                        <a:t>Food passes into the large intestine where more nutrients and water are absorbed.</a:t>
                      </a:r>
                      <a:endParaRPr sz="3500">
                        <a:latin typeface="Montserrat"/>
                        <a:ea typeface="Montserrat"/>
                        <a:cs typeface="Montserrat"/>
                        <a:sym typeface="Montserrat"/>
                      </a:endParaRPr>
                    </a:p>
                  </a:txBody>
                  <a:tcPr marT="91425" marB="91425" marR="68575" marL="68575">
                    <a:lnL cap="flat" cmpd="sng" w="12675">
                      <a:solidFill>
                        <a:srgbClr val="000000"/>
                      </a:solidFill>
                      <a:prstDash val="solid"/>
                      <a:round/>
                      <a:headEnd len="sm" w="sm" type="none"/>
                      <a:tailEnd len="sm" w="sm" type="none"/>
                    </a:lnL>
                    <a:lnR cap="flat" cmpd="sng" w="12675">
                      <a:solidFill>
                        <a:srgbClr val="000000"/>
                      </a:solidFill>
                      <a:prstDash val="solid"/>
                      <a:round/>
                      <a:headEnd len="sm" w="sm" type="none"/>
                      <a:tailEnd len="sm" w="sm" type="none"/>
                    </a:lnR>
                    <a:lnT cap="flat" cmpd="sng" w="12675">
                      <a:solidFill>
                        <a:srgbClr val="000000"/>
                      </a:solidFill>
                      <a:prstDash val="solid"/>
                      <a:round/>
                      <a:headEnd len="sm" w="sm" type="none"/>
                      <a:tailEnd len="sm" w="sm" type="none"/>
                    </a:lnT>
                    <a:lnB cap="flat" cmpd="sng" w="12675">
                      <a:solidFill>
                        <a:srgbClr val="000000"/>
                      </a:solidFill>
                      <a:prstDash val="solid"/>
                      <a:round/>
                      <a:headEnd len="sm" w="sm" type="none"/>
                      <a:tailEnd len="sm" w="sm" type="none"/>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7" name="Google Shape;127;p20"/>
          <p:cNvSpPr txBox="1"/>
          <p:nvPr/>
        </p:nvSpPr>
        <p:spPr>
          <a:xfrm>
            <a:off x="917950" y="105750"/>
            <a:ext cx="15001200" cy="1147500"/>
          </a:xfrm>
          <a:prstGeom prst="rect">
            <a:avLst/>
          </a:prstGeom>
          <a:solidFill>
            <a:srgbClr val="008237"/>
          </a:solidFill>
          <a:ln>
            <a:noFill/>
          </a:ln>
        </p:spPr>
        <p:txBody>
          <a:bodyPr anchorCtr="0" anchor="t" bIns="182850" lIns="182850" spcFirstLastPara="1" rIns="182850" wrap="square" tIns="180000">
            <a:noAutofit/>
          </a:bodyPr>
          <a:lstStyle/>
          <a:p>
            <a:pPr indent="0" lvl="0" marL="0" rtl="0" algn="l">
              <a:lnSpc>
                <a:spcPct val="130000"/>
              </a:lnSpc>
              <a:spcBef>
                <a:spcPts val="0"/>
              </a:spcBef>
              <a:spcAft>
                <a:spcPts val="0"/>
              </a:spcAft>
              <a:buNone/>
            </a:pPr>
            <a:r>
              <a:rPr b="1" lang="en-GB" sz="4000">
                <a:solidFill>
                  <a:srgbClr val="FFFFFF"/>
                </a:solidFill>
                <a:latin typeface="Montserrat"/>
                <a:ea typeface="Montserrat"/>
                <a:cs typeface="Montserrat"/>
                <a:sym typeface="Montserrat"/>
              </a:rPr>
              <a:t>Describe the steps of the digestive system:</a:t>
            </a:r>
            <a:endParaRPr b="1" sz="4000">
              <a:solidFill>
                <a:srgbClr val="FFFFFF"/>
              </a:solidFill>
              <a:latin typeface="Montserrat"/>
              <a:ea typeface="Montserrat"/>
              <a:cs typeface="Montserrat"/>
              <a:sym typeface="Montserrat"/>
            </a:endParaRPr>
          </a:p>
        </p:txBody>
      </p:sp>
      <p:sp>
        <p:nvSpPr>
          <p:cNvPr id="128" name="Google Shape;128;p20"/>
          <p:cNvSpPr txBox="1"/>
          <p:nvPr/>
        </p:nvSpPr>
        <p:spPr>
          <a:xfrm>
            <a:off x="2594350" y="1612275"/>
            <a:ext cx="15001200" cy="592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4300">
                <a:latin typeface="Montserrat"/>
                <a:ea typeface="Montserrat"/>
                <a:cs typeface="Montserrat"/>
                <a:sym typeface="Montserrat"/>
              </a:rPr>
              <a:t>Use these keywords to help you:</a:t>
            </a:r>
            <a:endParaRPr b="1" sz="4300">
              <a:latin typeface="Montserrat"/>
              <a:ea typeface="Montserrat"/>
              <a:cs typeface="Montserrat"/>
              <a:sym typeface="Montserrat"/>
            </a:endParaRPr>
          </a:p>
          <a:p>
            <a:pPr indent="0" lvl="0" marL="0" rtl="0" algn="l">
              <a:spcBef>
                <a:spcPts val="0"/>
              </a:spcBef>
              <a:spcAft>
                <a:spcPts val="0"/>
              </a:spcAft>
              <a:buNone/>
            </a:pPr>
            <a:r>
              <a:rPr b="1" lang="en-GB" sz="4300">
                <a:latin typeface="Montserrat"/>
                <a:ea typeface="Montserrat"/>
                <a:cs typeface="Montserrat"/>
                <a:sym typeface="Montserrat"/>
              </a:rPr>
              <a:t> </a:t>
            </a:r>
            <a:endParaRPr b="1" sz="4300">
              <a:latin typeface="Montserrat"/>
              <a:ea typeface="Montserrat"/>
              <a:cs typeface="Montserrat"/>
              <a:sym typeface="Montserrat"/>
            </a:endParaRPr>
          </a:p>
          <a:p>
            <a:pPr indent="0" lvl="0" marL="0" rtl="0" algn="l">
              <a:spcBef>
                <a:spcPts val="0"/>
              </a:spcBef>
              <a:spcAft>
                <a:spcPts val="0"/>
              </a:spcAft>
              <a:buNone/>
            </a:pPr>
            <a:r>
              <a:rPr lang="en-GB" sz="3800">
                <a:latin typeface="Montserrat"/>
                <a:ea typeface="Montserrat"/>
                <a:cs typeface="Montserrat"/>
                <a:sym typeface="Montserrat"/>
              </a:rPr>
              <a:t>-chewed</a:t>
            </a:r>
            <a:endParaRPr sz="3800">
              <a:latin typeface="Montserrat"/>
              <a:ea typeface="Montserrat"/>
              <a:cs typeface="Montserrat"/>
              <a:sym typeface="Montserrat"/>
            </a:endParaRPr>
          </a:p>
          <a:p>
            <a:pPr indent="0" lvl="0" marL="0" rtl="0" algn="l">
              <a:spcBef>
                <a:spcPts val="0"/>
              </a:spcBef>
              <a:spcAft>
                <a:spcPts val="0"/>
              </a:spcAft>
              <a:buNone/>
            </a:pPr>
            <a:r>
              <a:rPr lang="en-GB" sz="3800">
                <a:latin typeface="Montserrat"/>
                <a:ea typeface="Montserrat"/>
                <a:cs typeface="Montserrat"/>
                <a:sym typeface="Montserrat"/>
              </a:rPr>
              <a:t>-oesophagus </a:t>
            </a:r>
            <a:endParaRPr sz="3800">
              <a:latin typeface="Montserrat"/>
              <a:ea typeface="Montserrat"/>
              <a:cs typeface="Montserrat"/>
              <a:sym typeface="Montserrat"/>
            </a:endParaRPr>
          </a:p>
          <a:p>
            <a:pPr indent="0" lvl="0" marL="0" rtl="0" algn="l">
              <a:spcBef>
                <a:spcPts val="0"/>
              </a:spcBef>
              <a:spcAft>
                <a:spcPts val="0"/>
              </a:spcAft>
              <a:buNone/>
            </a:pPr>
            <a:r>
              <a:rPr lang="en-GB" sz="3800">
                <a:latin typeface="Montserrat"/>
                <a:ea typeface="Montserrat"/>
                <a:cs typeface="Montserrat"/>
                <a:sym typeface="Montserrat"/>
              </a:rPr>
              <a:t>-mouth</a:t>
            </a:r>
            <a:endParaRPr sz="3800">
              <a:latin typeface="Montserrat"/>
              <a:ea typeface="Montserrat"/>
              <a:cs typeface="Montserrat"/>
              <a:sym typeface="Montserrat"/>
            </a:endParaRPr>
          </a:p>
          <a:p>
            <a:pPr indent="0" lvl="0" marL="0" rtl="0" algn="l">
              <a:spcBef>
                <a:spcPts val="0"/>
              </a:spcBef>
              <a:spcAft>
                <a:spcPts val="0"/>
              </a:spcAft>
              <a:buNone/>
            </a:pPr>
            <a:r>
              <a:rPr lang="en-GB" sz="3800">
                <a:latin typeface="Montserrat"/>
                <a:ea typeface="Montserrat"/>
                <a:cs typeface="Montserrat"/>
                <a:sym typeface="Montserrat"/>
              </a:rPr>
              <a:t>-saliva 		</a:t>
            </a:r>
            <a:endParaRPr sz="3800">
              <a:latin typeface="Montserrat"/>
              <a:ea typeface="Montserrat"/>
              <a:cs typeface="Montserrat"/>
              <a:sym typeface="Montserrat"/>
            </a:endParaRPr>
          </a:p>
          <a:p>
            <a:pPr indent="0" lvl="0" marL="0" rtl="0" algn="l">
              <a:spcBef>
                <a:spcPts val="0"/>
              </a:spcBef>
              <a:spcAft>
                <a:spcPts val="0"/>
              </a:spcAft>
              <a:buNone/>
            </a:pPr>
            <a:r>
              <a:rPr lang="en-GB" sz="3800">
                <a:latin typeface="Montserrat"/>
                <a:ea typeface="Montserrat"/>
                <a:cs typeface="Montserrat"/>
                <a:sym typeface="Montserrat"/>
              </a:rPr>
              <a:t>-stomach</a:t>
            </a:r>
            <a:endParaRPr sz="3800">
              <a:latin typeface="Montserrat"/>
              <a:ea typeface="Montserrat"/>
              <a:cs typeface="Montserrat"/>
              <a:sym typeface="Montserrat"/>
            </a:endParaRPr>
          </a:p>
          <a:p>
            <a:pPr indent="0" lvl="0" marL="0" rtl="0" algn="l">
              <a:spcBef>
                <a:spcPts val="0"/>
              </a:spcBef>
              <a:spcAft>
                <a:spcPts val="0"/>
              </a:spcAft>
              <a:buNone/>
            </a:pPr>
            <a:r>
              <a:rPr lang="en-GB" sz="3800">
                <a:latin typeface="Montserrat"/>
                <a:ea typeface="Montserrat"/>
                <a:cs typeface="Montserrat"/>
                <a:sym typeface="Montserrat"/>
              </a:rPr>
              <a:t>-faeces</a:t>
            </a:r>
            <a:endParaRPr sz="3800">
              <a:latin typeface="Montserrat"/>
              <a:ea typeface="Montserrat"/>
              <a:cs typeface="Montserrat"/>
              <a:sym typeface="Montserrat"/>
            </a:endParaRPr>
          </a:p>
          <a:p>
            <a:pPr indent="0" lvl="0" marL="0" rtl="0" algn="l">
              <a:spcBef>
                <a:spcPts val="0"/>
              </a:spcBef>
              <a:spcAft>
                <a:spcPts val="0"/>
              </a:spcAft>
              <a:buNone/>
            </a:pPr>
            <a:r>
              <a:t/>
            </a:r>
            <a:endParaRPr sz="3800">
              <a:latin typeface="Montserrat"/>
              <a:ea typeface="Montserrat"/>
              <a:cs typeface="Montserrat"/>
              <a:sym typeface="Montserrat"/>
            </a:endParaRPr>
          </a:p>
          <a:p>
            <a:pPr indent="0" lvl="0" marL="0" rtl="0" algn="l">
              <a:spcBef>
                <a:spcPts val="0"/>
              </a:spcBef>
              <a:spcAft>
                <a:spcPts val="0"/>
              </a:spcAft>
              <a:buNone/>
            </a:pPr>
            <a:r>
              <a:t/>
            </a:r>
            <a:endParaRPr sz="3800">
              <a:latin typeface="Montserrat"/>
              <a:ea typeface="Montserrat"/>
              <a:cs typeface="Montserrat"/>
              <a:sym typeface="Montserrat"/>
            </a:endParaRPr>
          </a:p>
          <a:p>
            <a:pPr indent="0" lvl="0" marL="0" rtl="0" algn="l">
              <a:spcBef>
                <a:spcPts val="0"/>
              </a:spcBef>
              <a:spcAft>
                <a:spcPts val="0"/>
              </a:spcAft>
              <a:buNone/>
            </a:pPr>
            <a:r>
              <a:t/>
            </a:r>
            <a:endParaRPr sz="3800">
              <a:latin typeface="Montserrat"/>
              <a:ea typeface="Montserrat"/>
              <a:cs typeface="Montserrat"/>
              <a:sym typeface="Montserrat"/>
            </a:endParaRPr>
          </a:p>
        </p:txBody>
      </p:sp>
      <p:sp>
        <p:nvSpPr>
          <p:cNvPr id="129" name="Google Shape;129;p20"/>
          <p:cNvSpPr txBox="1"/>
          <p:nvPr/>
        </p:nvSpPr>
        <p:spPr>
          <a:xfrm>
            <a:off x="9596400" y="2120800"/>
            <a:ext cx="51792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3800">
              <a:latin typeface="Montserrat"/>
              <a:ea typeface="Montserrat"/>
              <a:cs typeface="Montserrat"/>
              <a:sym typeface="Montserrat"/>
            </a:endParaRPr>
          </a:p>
          <a:p>
            <a:pPr indent="0" lvl="0" marL="0" rtl="0" algn="l">
              <a:spcBef>
                <a:spcPts val="0"/>
              </a:spcBef>
              <a:spcAft>
                <a:spcPts val="0"/>
              </a:spcAft>
              <a:buNone/>
            </a:pPr>
            <a:r>
              <a:rPr lang="en-GB" sz="3800">
                <a:latin typeface="Montserrat"/>
                <a:ea typeface="Montserrat"/>
                <a:cs typeface="Montserrat"/>
                <a:sym typeface="Montserrat"/>
              </a:rPr>
              <a:t>-enzymes 	</a:t>
            </a:r>
            <a:endParaRPr sz="3800">
              <a:latin typeface="Montserrat"/>
              <a:ea typeface="Montserrat"/>
              <a:cs typeface="Montserrat"/>
              <a:sym typeface="Montserrat"/>
            </a:endParaRPr>
          </a:p>
          <a:p>
            <a:pPr indent="0" lvl="0" marL="0" rtl="0" algn="l">
              <a:spcBef>
                <a:spcPts val="0"/>
              </a:spcBef>
              <a:spcAft>
                <a:spcPts val="0"/>
              </a:spcAft>
              <a:buNone/>
            </a:pPr>
            <a:r>
              <a:rPr lang="en-GB" sz="3800">
                <a:latin typeface="Montserrat"/>
                <a:ea typeface="Montserrat"/>
                <a:cs typeface="Montserrat"/>
                <a:sym typeface="Montserrat"/>
              </a:rPr>
              <a:t>-small intestine </a:t>
            </a:r>
            <a:endParaRPr sz="3800">
              <a:latin typeface="Montserrat"/>
              <a:ea typeface="Montserrat"/>
              <a:cs typeface="Montserrat"/>
              <a:sym typeface="Montserrat"/>
            </a:endParaRPr>
          </a:p>
          <a:p>
            <a:pPr indent="0" lvl="0" marL="0" rtl="0" algn="l">
              <a:spcBef>
                <a:spcPts val="0"/>
              </a:spcBef>
              <a:spcAft>
                <a:spcPts val="0"/>
              </a:spcAft>
              <a:buNone/>
            </a:pPr>
            <a:r>
              <a:rPr lang="en-GB" sz="3800">
                <a:latin typeface="Montserrat"/>
                <a:ea typeface="Montserrat"/>
                <a:cs typeface="Montserrat"/>
                <a:sym typeface="Montserrat"/>
              </a:rPr>
              <a:t>-large intestine 		</a:t>
            </a:r>
            <a:endParaRPr sz="3800">
              <a:latin typeface="Montserrat"/>
              <a:ea typeface="Montserrat"/>
              <a:cs typeface="Montserrat"/>
              <a:sym typeface="Montserrat"/>
            </a:endParaRPr>
          </a:p>
          <a:p>
            <a:pPr indent="0" lvl="0" marL="0" rtl="0" algn="l">
              <a:spcBef>
                <a:spcPts val="0"/>
              </a:spcBef>
              <a:spcAft>
                <a:spcPts val="0"/>
              </a:spcAft>
              <a:buNone/>
            </a:pPr>
            <a:r>
              <a:rPr lang="en-GB" sz="3800">
                <a:latin typeface="Montserrat"/>
                <a:ea typeface="Montserrat"/>
                <a:cs typeface="Montserrat"/>
                <a:sym typeface="Montserrat"/>
              </a:rPr>
              <a:t>-absorbed		 </a:t>
            </a:r>
            <a:endParaRPr sz="3800">
              <a:latin typeface="Montserrat"/>
              <a:ea typeface="Montserrat"/>
              <a:cs typeface="Montserrat"/>
              <a:sym typeface="Montserrat"/>
            </a:endParaRPr>
          </a:p>
          <a:p>
            <a:pPr indent="0" lvl="0" marL="0" rtl="0" algn="l">
              <a:spcBef>
                <a:spcPts val="0"/>
              </a:spcBef>
              <a:spcAft>
                <a:spcPts val="0"/>
              </a:spcAft>
              <a:buNone/>
            </a:pPr>
            <a:r>
              <a:rPr lang="en-GB" sz="3800">
                <a:latin typeface="Montserrat"/>
                <a:ea typeface="Montserrat"/>
                <a:cs typeface="Montserrat"/>
                <a:sym typeface="Montserrat"/>
              </a:rPr>
              <a:t>-nutrients           	     </a:t>
            </a:r>
            <a:endParaRPr sz="3800">
              <a:latin typeface="Montserrat"/>
              <a:ea typeface="Montserrat"/>
              <a:cs typeface="Montserrat"/>
              <a:sym typeface="Montserrat"/>
            </a:endParaRPr>
          </a:p>
          <a:p>
            <a:pPr indent="0" lvl="0" marL="0" rtl="0" algn="l">
              <a:spcBef>
                <a:spcPts val="0"/>
              </a:spcBef>
              <a:spcAft>
                <a:spcPts val="0"/>
              </a:spcAft>
              <a:buNone/>
            </a:pPr>
            <a:r>
              <a:rPr lang="en-GB" sz="3800">
                <a:latin typeface="Montserrat"/>
                <a:ea typeface="Montserrat"/>
                <a:cs typeface="Montserrat"/>
                <a:sym typeface="Montserrat"/>
              </a:rPr>
              <a:t>-anus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