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MontserratMedium-bold.fntdata"/><Relationship Id="rId10" Type="http://schemas.openxmlformats.org/officeDocument/2006/relationships/slide" Target="slides/slide6.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8.xml"/><Relationship Id="rId23" Type="http://schemas.openxmlformats.org/officeDocument/2006/relationships/font" Target="fonts/MontserratMedium-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5fd56b6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5fd56b6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e5fd56b6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e5fd56b6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dd556f4b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dd556f4b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dd556f4b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dd556f4b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8dd556f4b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8dd556f4b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dd556f4b7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dd556f4b7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dd556f4b7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dd556f4b7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Unit 2</a:t>
            </a:r>
            <a:endParaRPr b="0" sz="3600">
              <a:solidFill>
                <a:srgbClr val="4B3241"/>
              </a:solidFill>
            </a:endParaRPr>
          </a:p>
          <a:p>
            <a:pPr indent="0" lvl="0" marL="0" rtl="0" algn="l">
              <a:spcBef>
                <a:spcPts val="0"/>
              </a:spcBef>
              <a:spcAft>
                <a:spcPts val="0"/>
              </a:spcAft>
              <a:buNone/>
            </a:pPr>
            <a:r>
              <a:rPr b="0" lang="en-GB" sz="3600">
                <a:solidFill>
                  <a:srgbClr val="4B3241"/>
                </a:solidFill>
              </a:rPr>
              <a:t>Lesson 8 of 30</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How did Elizabeth’s settlement try to solve the religious issue?</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7" name="Google Shape;87;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What was Elizabeth’s religious settlement? </a:t>
            </a:r>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4" name="Google Shape;94;p16"/>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The settlement of the religious question was a concern for </a:t>
            </a:r>
            <a:r>
              <a:rPr b="1" lang="en-GB" sz="3000">
                <a:solidFill>
                  <a:schemeClr val="accent3"/>
                </a:solidFill>
              </a:rPr>
              <a:t>Elizabeth</a:t>
            </a:r>
            <a:r>
              <a:rPr lang="en-GB" sz="3000"/>
              <a:t>. The years between 1533-1558 are often described as a ‘religious rollercoaster’. This was due to the changes made by</a:t>
            </a:r>
            <a:r>
              <a:rPr b="1" lang="en-GB" sz="3000">
                <a:solidFill>
                  <a:schemeClr val="accent3"/>
                </a:solidFill>
              </a:rPr>
              <a:t> Henry VIII, Edward VI </a:t>
            </a:r>
            <a:r>
              <a:rPr lang="en-GB" sz="3000"/>
              <a:t>and </a:t>
            </a:r>
            <a:r>
              <a:rPr b="1" lang="en-GB" sz="3000">
                <a:solidFill>
                  <a:schemeClr val="accent3"/>
                </a:solidFill>
              </a:rPr>
              <a:t>Mary</a:t>
            </a:r>
            <a:r>
              <a:rPr lang="en-GB" sz="3000"/>
              <a:t> </a:t>
            </a:r>
            <a:r>
              <a:rPr b="1" lang="en-GB" sz="3000">
                <a:solidFill>
                  <a:schemeClr val="accent3"/>
                </a:solidFill>
              </a:rPr>
              <a:t>I.</a:t>
            </a:r>
            <a:endParaRPr b="1" sz="3000">
              <a:solidFill>
                <a:schemeClr val="accent3"/>
              </a:solidFill>
            </a:endParaRPr>
          </a:p>
          <a:p>
            <a:pPr indent="0" lvl="0" marL="0" rtl="0" algn="l">
              <a:spcBef>
                <a:spcPts val="2000"/>
              </a:spcBef>
              <a:spcAft>
                <a:spcPts val="0"/>
              </a:spcAft>
              <a:buNone/>
            </a:pPr>
            <a:r>
              <a:rPr b="1" lang="en-GB" sz="3000">
                <a:solidFill>
                  <a:schemeClr val="accent3"/>
                </a:solidFill>
              </a:rPr>
              <a:t>Henry VIII </a:t>
            </a:r>
            <a:r>
              <a:rPr lang="en-GB" sz="3000"/>
              <a:t>was a strong defender of the Catholic church in the early years of his reign when the Protestant Reformation took place in parts of Europe. However, he</a:t>
            </a:r>
            <a:r>
              <a:rPr b="1" lang="en-GB" sz="3000">
                <a:solidFill>
                  <a:schemeClr val="accent3"/>
                </a:solidFill>
              </a:rPr>
              <a:t> </a:t>
            </a:r>
            <a:r>
              <a:rPr lang="en-GB" sz="3000"/>
              <a:t>created the Church of England in 1533 which took Protestant ideas and England was described as ‘Catholic without the Pope’. </a:t>
            </a:r>
            <a:r>
              <a:rPr b="1" lang="en-GB" sz="3000">
                <a:solidFill>
                  <a:schemeClr val="accent3"/>
                </a:solidFill>
              </a:rPr>
              <a:t>Edward VI’s </a:t>
            </a:r>
            <a:r>
              <a:rPr lang="en-GB" sz="3000"/>
              <a:t>advisors introduced further Protestant reforms such as the English Prayer Book. </a:t>
            </a:r>
            <a:r>
              <a:rPr b="1" lang="en-GB" sz="3000">
                <a:solidFill>
                  <a:schemeClr val="accent3"/>
                </a:solidFill>
              </a:rPr>
              <a:t>Mary I </a:t>
            </a:r>
            <a:r>
              <a:rPr lang="en-GB" sz="3000"/>
              <a:t>reversed the changes of her brother and father until the church was back to how it was before 1533. </a:t>
            </a:r>
            <a:endParaRPr sz="3000"/>
          </a:p>
          <a:p>
            <a:pPr indent="0" lvl="0" marL="0" rtl="0" algn="l">
              <a:spcBef>
                <a:spcPts val="2000"/>
              </a:spcBef>
              <a:spcAft>
                <a:spcPts val="0"/>
              </a:spcAft>
              <a:buNone/>
            </a:pPr>
            <a:r>
              <a:rPr lang="en-GB" sz="3000"/>
              <a:t>Elizabeth herself was raised as a moderate Protestant, so she had to decide carefully how to manage the religious divisions and confusion that existed on her accession.</a:t>
            </a:r>
            <a:endParaRPr sz="3000"/>
          </a:p>
          <a:p>
            <a:pPr indent="0" lvl="0" marL="0" rtl="0" algn="l">
              <a:spcBef>
                <a:spcPts val="2000"/>
              </a:spcBef>
              <a:spcAft>
                <a:spcPts val="2000"/>
              </a:spcAft>
              <a:buNone/>
            </a:pPr>
            <a:r>
              <a:t/>
            </a:r>
            <a:endParaRPr sz="3500"/>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6" name="Google Shape;96;p16"/>
          <p:cNvSpPr txBox="1"/>
          <p:nvPr>
            <p:ph type="title"/>
          </p:nvPr>
        </p:nvSpPr>
        <p:spPr>
          <a:xfrm>
            <a:off x="917950" y="570450"/>
            <a:ext cx="13201200" cy="960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Elizabeth’s religious settlement, 1559</a:t>
            </a:r>
            <a:endParaRPr>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2" name="Google Shape;102;p17"/>
          <p:cNvSpPr txBox="1"/>
          <p:nvPr>
            <p:ph idx="1" type="body"/>
          </p:nvPr>
        </p:nvSpPr>
        <p:spPr>
          <a:xfrm>
            <a:off x="917950" y="17682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000" u="sng"/>
              <a:t>Act of Supremacy, 1559</a:t>
            </a:r>
            <a:endParaRPr b="1" sz="3000" u="sng"/>
          </a:p>
          <a:p>
            <a:pPr indent="0" lvl="0" marL="0" rtl="0" algn="l">
              <a:spcBef>
                <a:spcPts val="2000"/>
              </a:spcBef>
              <a:spcAft>
                <a:spcPts val="0"/>
              </a:spcAft>
              <a:buNone/>
            </a:pPr>
            <a:r>
              <a:rPr lang="en-GB" sz="2800"/>
              <a:t>The </a:t>
            </a:r>
            <a:r>
              <a:rPr b="1" lang="en-GB" sz="2800">
                <a:solidFill>
                  <a:schemeClr val="accent4"/>
                </a:solidFill>
              </a:rPr>
              <a:t>Act of Supremacy </a:t>
            </a:r>
            <a:r>
              <a:rPr lang="en-GB" sz="2800"/>
              <a:t>was a parliamentary act that made Elizabeth Supreme Governor of the Church of England and removed the authority of the </a:t>
            </a:r>
            <a:r>
              <a:rPr b="1" lang="en-GB" sz="2800">
                <a:solidFill>
                  <a:schemeClr val="accent3"/>
                </a:solidFill>
              </a:rPr>
              <a:t>Pope Pius IV</a:t>
            </a:r>
            <a:r>
              <a:rPr lang="en-GB" sz="2800"/>
              <a:t> in Rome. </a:t>
            </a:r>
            <a:r>
              <a:rPr b="1" lang="en-GB" sz="2800">
                <a:solidFill>
                  <a:schemeClr val="accent3"/>
                </a:solidFill>
              </a:rPr>
              <a:t>Henry VIII </a:t>
            </a:r>
            <a:r>
              <a:rPr lang="en-GB" sz="2800"/>
              <a:t>had done the same, but named himself ‘Supreme Head’ of the church of England. Elizabeth’s new title of ‘Supreme Governor’ was designed to suggest that she was not comparing herself to God or the Pope. It was hoped this would please Catholics and Puritans who were both uncomfortable with monarchs being the head of the Church. </a:t>
            </a:r>
            <a:endParaRPr sz="2800"/>
          </a:p>
          <a:p>
            <a:pPr indent="0" lvl="0" marL="0" rtl="0" algn="l">
              <a:spcBef>
                <a:spcPts val="2000"/>
              </a:spcBef>
              <a:spcAft>
                <a:spcPts val="0"/>
              </a:spcAft>
              <a:buNone/>
            </a:pPr>
            <a:r>
              <a:rPr lang="en-GB" sz="2800"/>
              <a:t>The hierarchy of the church still remained, with two archbishops and roughly 40 bishops who were responsible for the priests in the local area.</a:t>
            </a:r>
            <a:endParaRPr sz="2800"/>
          </a:p>
          <a:p>
            <a:pPr indent="0" lvl="0" marL="0" rtl="0" algn="l">
              <a:spcBef>
                <a:spcPts val="2000"/>
              </a:spcBef>
              <a:spcAft>
                <a:spcPts val="0"/>
              </a:spcAft>
              <a:buNone/>
            </a:pPr>
            <a:r>
              <a:rPr lang="en-GB" sz="2800"/>
              <a:t>All members of the clergy had to swear an oath (promise) to accept Elizabeth and support her as Supreme </a:t>
            </a:r>
            <a:r>
              <a:rPr lang="en-GB" sz="2800"/>
              <a:t>Governor</a:t>
            </a:r>
            <a:r>
              <a:rPr lang="en-GB" sz="2800"/>
              <a:t>. </a:t>
            </a:r>
            <a:endParaRPr sz="2800"/>
          </a:p>
          <a:p>
            <a:pPr indent="0" lvl="0" marL="0" rtl="0" algn="l">
              <a:spcBef>
                <a:spcPts val="2000"/>
              </a:spcBef>
              <a:spcAft>
                <a:spcPts val="0"/>
              </a:spcAft>
              <a:buNone/>
            </a:pPr>
            <a:r>
              <a:t/>
            </a:r>
            <a:endParaRPr sz="3000"/>
          </a:p>
          <a:p>
            <a:pPr indent="0" lvl="0" marL="0" rtl="0" algn="l">
              <a:spcBef>
                <a:spcPts val="2000"/>
              </a:spcBef>
              <a:spcAft>
                <a:spcPts val="0"/>
              </a:spcAft>
              <a:buNone/>
            </a:pPr>
            <a:r>
              <a:t/>
            </a:r>
            <a:endParaRPr b="1" sz="3000" u="sng"/>
          </a:p>
          <a:p>
            <a:pPr indent="0" lvl="0" marL="0" rtl="0" algn="l">
              <a:spcBef>
                <a:spcPts val="2000"/>
              </a:spcBef>
              <a:spcAft>
                <a:spcPts val="2000"/>
              </a:spcAft>
              <a:buNone/>
            </a:pPr>
            <a:r>
              <a:t/>
            </a:r>
            <a:endParaRPr sz="3500"/>
          </a:p>
        </p:txBody>
      </p:sp>
      <p:sp>
        <p:nvSpPr>
          <p:cNvPr id="103" name="Google Shape;103;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4" name="Google Shape;104;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Elizabeth’s religious settlement, 1559</a:t>
            </a:r>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917950" y="1692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000" u="sng"/>
              <a:t>Act of Uniformity, 1559</a:t>
            </a:r>
            <a:endParaRPr b="1" sz="3000" u="sng"/>
          </a:p>
          <a:p>
            <a:pPr indent="0" lvl="0" marL="0" rtl="0" algn="l">
              <a:spcBef>
                <a:spcPts val="2000"/>
              </a:spcBef>
              <a:spcAft>
                <a:spcPts val="0"/>
              </a:spcAft>
              <a:buNone/>
            </a:pPr>
            <a:r>
              <a:rPr lang="en-GB" sz="3000"/>
              <a:t>The </a:t>
            </a:r>
            <a:r>
              <a:rPr b="1" lang="en-GB" sz="3000">
                <a:solidFill>
                  <a:schemeClr val="accent4"/>
                </a:solidFill>
              </a:rPr>
              <a:t>Act of Uniformity </a:t>
            </a:r>
            <a:r>
              <a:rPr lang="en-GB" sz="3000"/>
              <a:t>made Protestantism the official faith and set out rules of church services and worship in a revised Book of Common prayer that had to be used. </a:t>
            </a:r>
            <a:endParaRPr sz="3000"/>
          </a:p>
          <a:p>
            <a:pPr indent="0" lvl="0" marL="0" rtl="0" algn="l">
              <a:spcBef>
                <a:spcPts val="2000"/>
              </a:spcBef>
              <a:spcAft>
                <a:spcPts val="0"/>
              </a:spcAft>
              <a:buNone/>
            </a:pPr>
            <a:r>
              <a:rPr lang="en-GB" sz="3000"/>
              <a:t>The description of </a:t>
            </a:r>
            <a:r>
              <a:rPr b="1" lang="en-GB" sz="3000">
                <a:solidFill>
                  <a:schemeClr val="accent5"/>
                </a:solidFill>
              </a:rPr>
              <a:t>Communion</a:t>
            </a:r>
            <a:r>
              <a:rPr lang="en-GB" sz="3000"/>
              <a:t> in the Book of Common Prayer was purposely vague so that Catholics and Protestants could interpret it how they wished. Catholics believed the body and blood of Christ were present due to a miracle performed by the priest, whereas Protestants believed the bread and wine taken during Communion were symbolic of his body and blood. </a:t>
            </a:r>
            <a:endParaRPr sz="3000"/>
          </a:p>
          <a:p>
            <a:pPr indent="0" lvl="0" marL="0" rtl="0" algn="l">
              <a:spcBef>
                <a:spcPts val="2000"/>
              </a:spcBef>
              <a:spcAft>
                <a:spcPts val="0"/>
              </a:spcAft>
              <a:buNone/>
            </a:pPr>
            <a:r>
              <a:rPr lang="en-GB" sz="3000"/>
              <a:t>The Act set out what priests should wear in the church - they continued to war Catholic-style vestments and some decoration such as candles was tolerated. </a:t>
            </a:r>
            <a:endParaRPr sz="3000"/>
          </a:p>
          <a:p>
            <a:pPr indent="0" lvl="0" marL="0" rtl="0" algn="l">
              <a:spcBef>
                <a:spcPts val="2000"/>
              </a:spcBef>
              <a:spcAft>
                <a:spcPts val="0"/>
              </a:spcAft>
              <a:buNone/>
            </a:pPr>
            <a:r>
              <a:t/>
            </a:r>
            <a:endParaRPr sz="3000"/>
          </a:p>
          <a:p>
            <a:pPr indent="0" lvl="0" marL="0" rtl="0" algn="l">
              <a:spcBef>
                <a:spcPts val="2000"/>
              </a:spcBef>
              <a:spcAft>
                <a:spcPts val="0"/>
              </a:spcAft>
              <a:buNone/>
            </a:pPr>
            <a:r>
              <a:t/>
            </a:r>
            <a:endParaRPr b="1" sz="3000" u="sng"/>
          </a:p>
          <a:p>
            <a:pPr indent="0" lvl="0" marL="0" rtl="0" algn="l">
              <a:spcBef>
                <a:spcPts val="2000"/>
              </a:spcBef>
              <a:spcAft>
                <a:spcPts val="2000"/>
              </a:spcAft>
              <a:buNone/>
            </a:pPr>
            <a:r>
              <a:t/>
            </a:r>
            <a:endParaRPr sz="3500"/>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2" name="Google Shape;112;p18"/>
          <p:cNvSpPr txBox="1"/>
          <p:nvPr>
            <p:ph type="title"/>
          </p:nvPr>
        </p:nvSpPr>
        <p:spPr>
          <a:xfrm>
            <a:off x="917950" y="890050"/>
            <a:ext cx="13201200" cy="84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Elizabeth’s religious settlement, 1559</a:t>
            </a:r>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8" name="Google Shape;118;p19"/>
          <p:cNvSpPr txBox="1"/>
          <p:nvPr>
            <p:ph idx="1" type="body"/>
          </p:nvPr>
        </p:nvSpPr>
        <p:spPr>
          <a:xfrm>
            <a:off x="917950" y="1692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000" u="sng"/>
              <a:t>Royal Injunctions, 1559</a:t>
            </a:r>
            <a:endParaRPr b="1" sz="3000" u="sng"/>
          </a:p>
          <a:p>
            <a:pPr indent="0" lvl="0" marL="0" rtl="0" algn="l">
              <a:spcBef>
                <a:spcPts val="2000"/>
              </a:spcBef>
              <a:spcAft>
                <a:spcPts val="0"/>
              </a:spcAft>
              <a:buNone/>
            </a:pPr>
            <a:r>
              <a:rPr lang="en-GB" sz="3000"/>
              <a:t>The </a:t>
            </a:r>
            <a:r>
              <a:rPr b="1" lang="en-GB" sz="3000">
                <a:solidFill>
                  <a:schemeClr val="accent4"/>
                </a:solidFill>
              </a:rPr>
              <a:t>Royal Injunctions </a:t>
            </a:r>
            <a:r>
              <a:rPr lang="en-GB" sz="3000"/>
              <a:t>(think of them as instructions) was a set of instructions issued by William Cecil. It gave specific details to support members of the clergy in setting out the churches and services.</a:t>
            </a:r>
            <a:endParaRPr sz="3000"/>
          </a:p>
          <a:p>
            <a:pPr indent="0" lvl="0" marL="0" rtl="0" algn="l">
              <a:spcBef>
                <a:spcPts val="2000"/>
              </a:spcBef>
              <a:spcAft>
                <a:spcPts val="0"/>
              </a:spcAft>
              <a:buNone/>
            </a:pPr>
            <a:r>
              <a:rPr lang="en-GB" sz="3000"/>
              <a:t>The Bible had to be in English and each church was to have a copy. In addition, anyone preaching had to have a licence from the government. Elizabeth did this so that there was consistency and to stop people (such as extreme Catholics or Puritans) preaching and trying to change the message of the religious settlement.  </a:t>
            </a:r>
            <a:endParaRPr sz="3000"/>
          </a:p>
          <a:p>
            <a:pPr indent="0" lvl="0" marL="0" rtl="0" algn="l">
              <a:spcBef>
                <a:spcPts val="2000"/>
              </a:spcBef>
              <a:spcAft>
                <a:spcPts val="0"/>
              </a:spcAft>
              <a:buNone/>
            </a:pPr>
            <a:r>
              <a:rPr b="1" lang="en-GB" sz="3000">
                <a:solidFill>
                  <a:schemeClr val="accent4"/>
                </a:solidFill>
              </a:rPr>
              <a:t>Recusancy</a:t>
            </a:r>
            <a:r>
              <a:rPr lang="en-GB" sz="3000"/>
              <a:t> (non-attendance at church) was met with a small fine. Everyone in the local church community was expected to attend church on Sundays. </a:t>
            </a:r>
            <a:endParaRPr sz="3000"/>
          </a:p>
          <a:p>
            <a:pPr indent="0" lvl="0" marL="0" rtl="0" algn="l">
              <a:spcBef>
                <a:spcPts val="2000"/>
              </a:spcBef>
              <a:spcAft>
                <a:spcPts val="0"/>
              </a:spcAft>
              <a:buNone/>
            </a:pPr>
            <a:r>
              <a:t/>
            </a:r>
            <a:endParaRPr b="1" sz="3000" u="sng"/>
          </a:p>
          <a:p>
            <a:pPr indent="0" lvl="0" marL="0" rtl="0" algn="l">
              <a:spcBef>
                <a:spcPts val="2000"/>
              </a:spcBef>
              <a:spcAft>
                <a:spcPts val="2000"/>
              </a:spcAft>
              <a:buNone/>
            </a:pPr>
            <a:r>
              <a:t/>
            </a:r>
            <a:endParaRPr sz="3500"/>
          </a:p>
        </p:txBody>
      </p:sp>
      <p:sp>
        <p:nvSpPr>
          <p:cNvPr id="119" name="Google Shape;119;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0" name="Google Shape;120;p19"/>
          <p:cNvSpPr txBox="1"/>
          <p:nvPr>
            <p:ph type="title"/>
          </p:nvPr>
        </p:nvSpPr>
        <p:spPr>
          <a:xfrm>
            <a:off x="917950" y="890050"/>
            <a:ext cx="13201200" cy="84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Elizabeth’s religious settlement, 1559</a:t>
            </a:r>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highlight>
                  <a:schemeClr val="lt1"/>
                </a:highlight>
              </a:rPr>
              <a:t>Glossary</a:t>
            </a:r>
            <a:endParaRPr>
              <a:solidFill>
                <a:schemeClr val="accent1"/>
              </a:solidFill>
              <a:highlight>
                <a:schemeClr val="lt1"/>
              </a:highlight>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6" name="Google Shape;126;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7" name="Google Shape;127;p20"/>
          <p:cNvSpPr txBox="1"/>
          <p:nvPr/>
        </p:nvSpPr>
        <p:spPr>
          <a:xfrm>
            <a:off x="658800" y="1664650"/>
            <a:ext cx="16970400" cy="520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Act of Supremacy</a:t>
            </a:r>
            <a:r>
              <a:rPr b="1" lang="en-GB" sz="3300">
                <a:solidFill>
                  <a:schemeClr val="accent4"/>
                </a:solidFill>
                <a:latin typeface="Montserrat"/>
                <a:ea typeface="Montserrat"/>
                <a:cs typeface="Montserrat"/>
                <a:sym typeface="Montserrat"/>
              </a:rPr>
              <a:t> </a:t>
            </a:r>
            <a:r>
              <a:rPr lang="en-GB" sz="3300">
                <a:solidFill>
                  <a:schemeClr val="dk2"/>
                </a:solidFill>
                <a:latin typeface="Montserrat"/>
                <a:ea typeface="Montserrat"/>
                <a:cs typeface="Montserrat"/>
                <a:sym typeface="Montserrat"/>
              </a:rPr>
              <a:t>- a law that made Elizabeth Supreme Governor of the church of England and removed the authority of the Pope</a:t>
            </a:r>
            <a:endParaRPr sz="33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Act of Uniformity</a:t>
            </a:r>
            <a:r>
              <a:rPr b="1" lang="en-GB" sz="3300">
                <a:solidFill>
                  <a:schemeClr val="accent4"/>
                </a:solidFill>
                <a:latin typeface="Montserrat"/>
                <a:ea typeface="Montserrat"/>
                <a:cs typeface="Montserrat"/>
                <a:sym typeface="Montserrat"/>
              </a:rPr>
              <a:t> </a:t>
            </a:r>
            <a:r>
              <a:rPr lang="en-GB" sz="3300">
                <a:latin typeface="Montserrat"/>
                <a:ea typeface="Montserrat"/>
                <a:cs typeface="Montserrat"/>
                <a:sym typeface="Montserrat"/>
              </a:rPr>
              <a:t>- </a:t>
            </a:r>
            <a:r>
              <a:rPr lang="en-GB" sz="3300">
                <a:solidFill>
                  <a:schemeClr val="dk2"/>
                </a:solidFill>
                <a:latin typeface="Montserrat"/>
                <a:ea typeface="Montserrat"/>
                <a:cs typeface="Montserrat"/>
                <a:sym typeface="Montserrat"/>
              </a:rPr>
              <a:t>a law that set out the structure and </a:t>
            </a:r>
            <a:r>
              <a:rPr lang="en-GB" sz="3300">
                <a:solidFill>
                  <a:schemeClr val="dk2"/>
                </a:solidFill>
                <a:latin typeface="Montserrat"/>
                <a:ea typeface="Montserrat"/>
                <a:cs typeface="Montserrat"/>
                <a:sym typeface="Montserrat"/>
              </a:rPr>
              <a:t>appearance</a:t>
            </a:r>
            <a:r>
              <a:rPr lang="en-GB" sz="3300">
                <a:solidFill>
                  <a:schemeClr val="dk2"/>
                </a:solidFill>
                <a:latin typeface="Montserrat"/>
                <a:ea typeface="Montserrat"/>
                <a:cs typeface="Montserrat"/>
                <a:sym typeface="Montserrat"/>
              </a:rPr>
              <a:t> of the new Church of England</a:t>
            </a:r>
            <a:endParaRPr sz="33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Royal Injunctions</a:t>
            </a:r>
            <a:r>
              <a:rPr b="1" lang="en-GB" sz="3300">
                <a:latin typeface="Montserrat"/>
                <a:ea typeface="Montserrat"/>
                <a:cs typeface="Montserrat"/>
                <a:sym typeface="Montserrat"/>
              </a:rPr>
              <a:t> </a:t>
            </a:r>
            <a:r>
              <a:rPr lang="en-GB" sz="3300">
                <a:latin typeface="Montserrat"/>
                <a:ea typeface="Montserrat"/>
                <a:cs typeface="Montserrat"/>
                <a:sym typeface="Montserrat"/>
              </a:rPr>
              <a:t>- </a:t>
            </a:r>
            <a:r>
              <a:rPr lang="en-GB" sz="3300">
                <a:solidFill>
                  <a:schemeClr val="dk2"/>
                </a:solidFill>
                <a:latin typeface="Montserrat"/>
                <a:ea typeface="Montserrat"/>
                <a:cs typeface="Montserrat"/>
                <a:sym typeface="Montserrat"/>
              </a:rPr>
              <a:t>A list of instructions given to the clergy with specific details of how church services should be carried out</a:t>
            </a:r>
            <a:endParaRPr sz="33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rPr b="1" lang="en-GB" sz="3300">
                <a:solidFill>
                  <a:schemeClr val="accent4"/>
                </a:solidFill>
                <a:latin typeface="Montserrat"/>
                <a:ea typeface="Montserrat"/>
                <a:cs typeface="Montserrat"/>
                <a:sym typeface="Montserrat"/>
              </a:rPr>
              <a:t>Recusancy - </a:t>
            </a:r>
            <a:r>
              <a:rPr lang="en-GB" sz="3300">
                <a:solidFill>
                  <a:schemeClr val="dk2"/>
                </a:solidFill>
                <a:latin typeface="Montserrat"/>
                <a:ea typeface="Montserrat"/>
                <a:cs typeface="Montserrat"/>
                <a:sym typeface="Montserrat"/>
              </a:rPr>
              <a:t>a term used to describe the practice of not attending church </a:t>
            </a:r>
            <a:endParaRPr sz="33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33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1"/>
          <p:cNvSpPr txBox="1"/>
          <p:nvPr>
            <p:ph idx="1" type="body"/>
          </p:nvPr>
        </p:nvSpPr>
        <p:spPr>
          <a:xfrm>
            <a:off x="594925" y="215625"/>
            <a:ext cx="16775100" cy="7235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sz="3000"/>
          </a:p>
          <a:p>
            <a:pPr indent="0" lvl="0" marL="0" marR="0" rtl="0" algn="l">
              <a:lnSpc>
                <a:spcPct val="115000"/>
              </a:lnSpc>
              <a:spcBef>
                <a:spcPts val="0"/>
              </a:spcBef>
              <a:spcAft>
                <a:spcPts val="0"/>
              </a:spcAft>
              <a:buNone/>
            </a:pPr>
            <a:r>
              <a:t/>
            </a:r>
            <a:endParaRPr b="1" sz="3000" u="sng"/>
          </a:p>
          <a:p>
            <a:pPr indent="0" lvl="0" marL="0" marR="0" rtl="0" algn="l">
              <a:lnSpc>
                <a:spcPct val="115000"/>
              </a:lnSpc>
              <a:spcBef>
                <a:spcPts val="0"/>
              </a:spcBef>
              <a:spcAft>
                <a:spcPts val="0"/>
              </a:spcAft>
              <a:buNone/>
            </a:pPr>
            <a:r>
              <a:rPr b="1" lang="en-GB" sz="3000" u="sng"/>
              <a:t> </a:t>
            </a:r>
            <a:endParaRPr b="1" sz="3000" u="sng"/>
          </a:p>
        </p:txBody>
      </p:sp>
      <p:sp>
        <p:nvSpPr>
          <p:cNvPr id="133" name="Google Shape;133;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4" name="Google Shape;134;p21"/>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rPr>
              <a:t>Questions - let’s test your understanding!</a:t>
            </a:r>
            <a:endParaRPr b="0" sz="3000">
              <a:solidFill>
                <a:schemeClr val="accent1"/>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5" name="Google Shape;135;p21"/>
          <p:cNvSpPr txBox="1"/>
          <p:nvPr/>
        </p:nvSpPr>
        <p:spPr>
          <a:xfrm>
            <a:off x="725650" y="1835450"/>
            <a:ext cx="16452000" cy="5207400"/>
          </a:xfrm>
          <a:prstGeom prst="rect">
            <a:avLst/>
          </a:prstGeom>
          <a:noFill/>
          <a:ln>
            <a:noFill/>
          </a:ln>
        </p:spPr>
        <p:txBody>
          <a:bodyPr anchorCtr="0" anchor="t" bIns="91425" lIns="91425" spcFirstLastPara="1" rIns="91425" wrap="square" tIns="91425">
            <a:noAutofit/>
          </a:bodyPr>
          <a:lstStyle/>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What does it mean to say that Elizabeth needed to ‘settle the religious question in England’?</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What was the Act of Supremacy?</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How would the different religious groups react to the Act of Supremacy?</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What was the Act of Uniformity and what were the Royal Injunctions?</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How would the different religious groups react to the Act of Uniformity and Royal injunctions?</a:t>
            </a:r>
            <a:endParaRPr sz="3400">
              <a:latin typeface="Montserrat"/>
              <a:ea typeface="Montserrat"/>
              <a:cs typeface="Montserrat"/>
              <a:sym typeface="Montserrat"/>
            </a:endParaRPr>
          </a:p>
          <a:p>
            <a:pPr indent="0" lvl="0" marL="0" rtl="0" algn="l">
              <a:spcBef>
                <a:spcPts val="0"/>
              </a:spcBef>
              <a:spcAft>
                <a:spcPts val="0"/>
              </a:spcAft>
              <a:buNone/>
            </a:pPr>
            <a:r>
              <a:t/>
            </a:r>
            <a:endParaRPr sz="3400">
              <a:latin typeface="Montserrat"/>
              <a:ea typeface="Montserrat"/>
              <a:cs typeface="Montserrat"/>
              <a:sym typeface="Montserrat"/>
            </a:endParaRPr>
          </a:p>
          <a:p>
            <a:pPr indent="0" lvl="0" marL="0" rtl="0" algn="l">
              <a:spcBef>
                <a:spcPts val="0"/>
              </a:spcBef>
              <a:spcAft>
                <a:spcPts val="0"/>
              </a:spcAft>
              <a:buNone/>
            </a:pPr>
            <a:r>
              <a:rPr b="1" lang="en-GB" sz="3400" u="sng">
                <a:latin typeface="Montserrat"/>
                <a:ea typeface="Montserrat"/>
                <a:cs typeface="Montserrat"/>
                <a:sym typeface="Montserrat"/>
              </a:rPr>
              <a:t>Challenge yourself: </a:t>
            </a:r>
            <a:r>
              <a:rPr lang="en-GB" sz="3400">
                <a:latin typeface="Montserrat"/>
                <a:ea typeface="Montserrat"/>
                <a:cs typeface="Montserrat"/>
                <a:sym typeface="Montserrat"/>
              </a:rPr>
              <a:t>How successful do you think Elizabeth was in her settlement of the religious question? </a:t>
            </a:r>
            <a:endParaRPr sz="34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