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4C9FB7-DBED-48AA-B4ED-8EE446EB604A}">
  <a:tblStyle styleId="{304C9FB7-DBED-48AA-B4ED-8EE446EB604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cbc052b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bcbc052b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cbc052b7a_0_1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bcbc052b7a_0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cbc052b7a_0_1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cbc052b7a_0_1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cbc052b7a_0_1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cbc052b7a_0_1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cbc052b7a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cbc052b7a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cbc052b7a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cbc052b7a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cbc052b7a_0_8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bcbc052b7a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cbc052b7a_0_8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bcbc052b7a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cbc052b7a_0_9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bcbc052b7a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cbc052b7a_0_9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bcbc052b7a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cbc052b7a_0_1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cbc052b7a_0_1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cbc052b7a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cbc052b7a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Do we need to model an answer here? Or give some bullet points that may have included? Have started a draft for you!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cbc052b7a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cbc052b7a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Do we need to model an answer here? Or give some bullet points that may have included? Have started a draft for you!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4294967295" type="ctrTitle"/>
          </p:nvPr>
        </p:nvSpPr>
        <p:spPr>
          <a:xfrm>
            <a:off x="917950" y="2012450"/>
            <a:ext cx="16452000" cy="4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How would I respond to an exam question about my active citizenship investigation? Part 2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</p:txBody>
      </p:sp>
      <p:sp>
        <p:nvSpPr>
          <p:cNvPr id="96" name="Google Shape;96;p15"/>
          <p:cNvSpPr txBox="1"/>
          <p:nvPr>
            <p:ph idx="4294967295" type="subTitle"/>
          </p:nvPr>
        </p:nvSpPr>
        <p:spPr>
          <a:xfrm>
            <a:off x="91795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Citizenship - practising what we have learnt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Baker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0" y="372625"/>
            <a:ext cx="133206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Task 5 feedback - self assessment</a:t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15122371" y="8317450"/>
            <a:ext cx="15765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Pixabay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8" name="Google Shape;178;p24"/>
          <p:cNvGraphicFramePr/>
          <p:nvPr/>
        </p:nvGraphicFramePr>
        <p:xfrm>
          <a:off x="243707" y="18045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7409750"/>
                <a:gridCol w="1947425"/>
                <a:gridCol w="1772100"/>
              </a:tblGrid>
              <a:tr h="114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Improving Alia’s answer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there good citizenship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 words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</a:t>
                      </a: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skills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 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Arethere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support how the skills were developed? 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549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there suggestions of how things could be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improved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next time? 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there clear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evaluation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how well things went with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evidence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there a clear conclusion that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question?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339" y="1932451"/>
            <a:ext cx="942442" cy="81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8870" y="1945240"/>
            <a:ext cx="941188" cy="8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4625" y="1969563"/>
            <a:ext cx="4354250" cy="634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917950" y="890050"/>
            <a:ext cx="11600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questions in the style of AQA 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917950" y="1834300"/>
            <a:ext cx="7902000" cy="70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Explain two ways in which you demonstrated using teamwork in your active citizenship project. (4 marks)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chemeClr val="lt1"/>
                </a:highlight>
              </a:rPr>
              <a:t>Summarise the secondary evidence you gathered at the research stage. (2 marks)</a:t>
            </a:r>
            <a:endParaRPr sz="3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chemeClr val="lt1"/>
                </a:highlight>
              </a:rPr>
              <a:t>Evaluate its usefulness in relation to your issue /question. (4 marks)</a:t>
            </a:r>
            <a:endParaRPr sz="3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Explain one feature of your planning process (2 marks)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5"/>
          <p:cNvSpPr txBox="1"/>
          <p:nvPr>
            <p:ph idx="2" type="body"/>
          </p:nvPr>
        </p:nvSpPr>
        <p:spPr>
          <a:xfrm>
            <a:off x="946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Evaluate to what extent the planning of your investigation was useful in making your investigation a success (6 marks)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917950" y="890050"/>
            <a:ext cx="12864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questions in the style of Edexcel 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91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two methods you used to plan your citizenship action project (2 marks 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Explain two reasons why using an action plan was important in making your  citizenship action project successful. (4 marks)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6"/>
          <p:cNvSpPr txBox="1"/>
          <p:nvPr>
            <p:ph idx="2" type="body"/>
          </p:nvPr>
        </p:nvSpPr>
        <p:spPr>
          <a:xfrm>
            <a:off x="9467950" y="219950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Explain </a:t>
            </a:r>
            <a:r>
              <a:rPr b="1" lang="en-GB" sz="3000"/>
              <a:t>two </a:t>
            </a:r>
            <a:r>
              <a:rPr lang="en-GB" sz="3000"/>
              <a:t>examples of when you undertook primary research in your citizenship action project. (4 marks) 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917950" y="890050"/>
            <a:ext cx="12864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questions in the style of OCR 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91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Using your own experience of taking citizenship action, evaluate the research for  your citizenship action.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Your response should: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/>
              <a:t>Explain why careful research is important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/>
              <a:t>Describe your research	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/>
              <a:t>Evaluate how your research could have been improved or extended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You can refer to citizenship actions in use across our whole course and other citizenship actions in your school.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7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383050"/>
            <a:ext cx="16940400" cy="10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34343"/>
                </a:solidFill>
              </a:rPr>
              <a:t>Using BUG</a:t>
            </a:r>
            <a:r>
              <a:rPr lang="en-GB" sz="4900"/>
              <a:t> </a:t>
            </a:r>
            <a:r>
              <a:rPr lang="en-GB" sz="4700">
                <a:solidFill>
                  <a:srgbClr val="434343"/>
                </a:solidFill>
              </a:rPr>
              <a:t>to analyse an essay question</a:t>
            </a:r>
            <a:r>
              <a:rPr lang="en-GB" sz="4700">
                <a:solidFill>
                  <a:schemeClr val="lt1"/>
                </a:solidFill>
              </a:rPr>
              <a:t> exam question</a:t>
            </a:r>
            <a:r>
              <a:rPr lang="en-GB" sz="4900"/>
              <a:t> </a:t>
            </a:r>
            <a:endParaRPr sz="4900"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937200" y="1907375"/>
            <a:ext cx="10478400" cy="29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5"/>
                </a:solidFill>
              </a:rPr>
              <a:t>B</a:t>
            </a:r>
            <a:r>
              <a:rPr b="1" lang="en-GB" sz="3700">
                <a:solidFill>
                  <a:srgbClr val="434343"/>
                </a:solidFill>
              </a:rPr>
              <a:t>ox around the command word/s</a:t>
            </a:r>
            <a:endParaRPr b="1" sz="3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</a:rPr>
              <a:t>U</a:t>
            </a:r>
            <a:r>
              <a:rPr b="1" lang="en-GB" sz="3700">
                <a:solidFill>
                  <a:srgbClr val="434343"/>
                </a:solidFill>
              </a:rPr>
              <a:t>nderline key words/phrases</a:t>
            </a:r>
            <a:endParaRPr b="1" sz="3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accent6"/>
                </a:solidFill>
              </a:rPr>
              <a:t>G</a:t>
            </a:r>
            <a:r>
              <a:rPr b="1" lang="en-GB" sz="3700">
                <a:solidFill>
                  <a:srgbClr val="434343"/>
                </a:solidFill>
              </a:rPr>
              <a:t>lance back at the question regularly</a:t>
            </a:r>
            <a:endParaRPr b="1" sz="3700">
              <a:solidFill>
                <a:srgbClr val="434343"/>
              </a:solidFill>
            </a:endParaRPr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1334450" y="926535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Image: Oak National Academy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7177" y="4423634"/>
            <a:ext cx="3132198" cy="441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917950" y="890050"/>
            <a:ext cx="1737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Essay structure reminders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5" name="Google Shape;115;p17"/>
          <p:cNvGraphicFramePr/>
          <p:nvPr/>
        </p:nvGraphicFramePr>
        <p:xfrm>
          <a:off x="1132780" y="31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Introduction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345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the scene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‘For’ viewpoint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‘Against’ viewpoint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279400" lvl="0" marL="8016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3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" name="Google Shape;116;p17"/>
          <p:cNvGraphicFramePr/>
          <p:nvPr/>
        </p:nvGraphicFramePr>
        <p:xfrm>
          <a:off x="6543109" y="31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Arguments for/against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345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Point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Evidence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279400" lvl="0" marL="8016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3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Google Shape;117;p17"/>
          <p:cNvGraphicFramePr/>
          <p:nvPr/>
        </p:nvGraphicFramePr>
        <p:xfrm>
          <a:off x="11953438" y="31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Conclusion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345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Opening statement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Decide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279400" lvl="0" marL="8016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3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936800" y="421675"/>
            <a:ext cx="17370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Essay sentence starters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5" name="Google Shape;125;p18"/>
          <p:cNvGraphicFramePr/>
          <p:nvPr/>
        </p:nvGraphicFramePr>
        <p:xfrm>
          <a:off x="1132805" y="176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Opposition – ‘but’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800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However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Instead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Although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contrast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Whereas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Nevertheless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other hand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people do not believe</a:t>
                      </a:r>
                      <a:endParaRPr b="0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6" name="Google Shape;126;p18"/>
          <p:cNvGraphicFramePr/>
          <p:nvPr/>
        </p:nvGraphicFramePr>
        <p:xfrm>
          <a:off x="6549391" y="176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Reinforcing – ‘and’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800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Furthermore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addition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Also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Besides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Moreover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reason is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further point is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Many people believe that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7" name="Google Shape;127;p18"/>
          <p:cNvGraphicFramePr/>
          <p:nvPr/>
        </p:nvGraphicFramePr>
        <p:xfrm>
          <a:off x="11966002" y="176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{304C9FB7-DBED-48AA-B4ED-8EE446EB604A}</a:tableStyleId>
              </a:tblPr>
              <a:tblGrid>
                <a:gridCol w="5201775"/>
              </a:tblGrid>
              <a:tr h="92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Explaining – ‘so’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98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example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instance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other words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turn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 of all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Finally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conclusion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clear that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0" lvl="0" marL="5222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17950" y="2073050"/>
            <a:ext cx="16452000" cy="6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Introduction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2 arguments agreeing with statement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2 arguments disagreeing with statement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Conclusion</a:t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Structuring an essay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Oak National Academy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917950" y="2073050"/>
            <a:ext cx="16452000" cy="6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3025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●"/>
            </a:pPr>
            <a:r>
              <a:rPr lang="en-GB" sz="4700"/>
              <a:t>Point</a:t>
            </a:r>
            <a:endParaRPr sz="4300"/>
          </a:p>
          <a:p>
            <a:pPr indent="-73025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●"/>
            </a:pPr>
            <a:r>
              <a:rPr lang="en-GB" sz="4700"/>
              <a:t>Evidence</a:t>
            </a:r>
            <a:endParaRPr sz="4300"/>
          </a:p>
          <a:p>
            <a:pPr indent="-73025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●"/>
            </a:pPr>
            <a:r>
              <a:rPr lang="en-GB" sz="4700"/>
              <a:t>Explain</a:t>
            </a:r>
            <a:endParaRPr sz="4300"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Writing an argument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Oak National Academy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Task 8: using this question and Alia’s answer, write an perfect repsonse.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Think about your role in your citizenship action project. Evaluate how successful you were individually and  how successful your project was.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5"/>
                </a:solidFill>
              </a:rPr>
              <a:t>B</a:t>
            </a:r>
            <a:r>
              <a:rPr b="1" lang="en-GB" sz="3700"/>
              <a:t>ox around the command word/s</a:t>
            </a:r>
            <a:endParaRPr b="1" sz="3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accent4"/>
                </a:solidFill>
              </a:rPr>
              <a:t>U</a:t>
            </a:r>
            <a:r>
              <a:rPr b="1" lang="en-GB" sz="3700"/>
              <a:t>nderline key words/phrases</a:t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842800" y="3272000"/>
            <a:ext cx="1338600" cy="5700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12146075" y="3420750"/>
            <a:ext cx="1809600" cy="5700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21"/>
          <p:cNvCxnSpPr/>
          <p:nvPr/>
        </p:nvCxnSpPr>
        <p:spPr>
          <a:xfrm>
            <a:off x="3519900" y="3916500"/>
            <a:ext cx="18096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1"/>
          <p:cNvCxnSpPr/>
          <p:nvPr/>
        </p:nvCxnSpPr>
        <p:spPr>
          <a:xfrm>
            <a:off x="2974550" y="4560975"/>
            <a:ext cx="2181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7337225" y="4511400"/>
            <a:ext cx="2106900" cy="24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14075" y="2951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evaluating your role - example from Alia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917950" y="2495300"/>
            <a:ext cx="7902000" cy="94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Our active citizenship project aimed to teach younger students about the problem of homelessness in our local community. In my response, I will explain my role in the team and what I did to improve our impact, and I will set out how we went about this.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My role in the team was to organise a survey with as many Key Stage 3 pupils at our school as possible. We asked them questions including what the effects of homlessness are, why they think people become homeless and would they tell a friend or family member about the issue.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9467950" y="2495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Our project was really successful. We actually received 109 responses which is 9 more than our target of 100. This is because we planned a strategy to get responses. We asked the Key Stage 3 form tutors if we could speak to pupils about our project in form time as well as sharing the social media slide.  We made a short presentation highlighting the key facts about homeless people including the difference between rough sleepers and other forms of homelessness. We then invited pupils to complete our short survey. 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614075" y="2951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evaluating your role - example from Alia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917575" y="2346575"/>
            <a:ext cx="7902000" cy="94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Overall, our survey showed 80% of pupils agreed with us that the issue of homelessnes is a priority in our local community, and that they would raise awareness of the problem with a friend or family member. This exceeded our target of 50%.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I learned a lot through my role in the project. I needed to be really well organised and work with my action team to plan the form tutor time presentation and the survey. I worked hard to ensure the tutor time was explained to the whole team so everyone knew their role.</a:t>
            </a:r>
            <a:endParaRPr b="1" sz="2800"/>
          </a:p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9467950" y="26477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I also decided to test our survey questions out on a few friends before we did it for real.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This was really helpful and helped us improve the questions. We also held a rehearsal of our tutor time activity so that we could see how it worked. We made some adjustments to our slides and this improved the impact of our action project.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