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96576B-3990-40B2-A71F-02F52D718B1C}">
  <a:tblStyle styleId="{2C96576B-3990-40B2-A71F-02F52D718B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68D2827-C12A-441B-9B2A-D613DB20718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a75af4b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ea75af4b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c4571b2e7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8c4571b2e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4571b2e7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8c4571b2e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c4571b2e7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8c4571b2e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Animate the process of plotting data from table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9665199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9665199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6646a4d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6646a4d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6646a4d7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6646a4d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6646a4d74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86646a4d7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Animate the process of plotting data from table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d9665199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d9665199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a595596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ca595596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a5955962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ca595596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a5955962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a5955962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a5955962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a5955962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a5955962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8ca595596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a5955962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8ca595596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a5955962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8ca595596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4571b2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8c4571b2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Rate of Reaction Required Practical 1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The Rate and Extent of Chemical Change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Deng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10137626" y="3146891"/>
            <a:ext cx="7232325" cy="5916757"/>
            <a:chOff x="11587600" y="2733600"/>
            <a:chExt cx="6324726" cy="4819776"/>
          </a:xfrm>
        </p:grpSpPr>
        <p:pic>
          <p:nvPicPr>
            <p:cNvPr id="165" name="Google Shape;165;p24"/>
            <p:cNvPicPr preferRelativeResize="0"/>
            <p:nvPr/>
          </p:nvPicPr>
          <p:blipFill rotWithShape="1">
            <a:blip r:embed="rId3">
              <a:alphaModFix/>
            </a:blip>
            <a:srcRect b="19899" l="18219" r="18340" t="21777"/>
            <a:stretch/>
          </p:blipFill>
          <p:spPr>
            <a:xfrm>
              <a:off x="11587600" y="2733600"/>
              <a:ext cx="6324726" cy="4819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4"/>
            <p:cNvSpPr txBox="1"/>
            <p:nvPr/>
          </p:nvSpPr>
          <p:spPr>
            <a:xfrm>
              <a:off x="13356500" y="2876300"/>
              <a:ext cx="2732100" cy="36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rubber connector</a:t>
              </a:r>
              <a:endParaRPr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917950" y="1871250"/>
            <a:ext cx="10807800" cy="7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Hypothesis: Increasing the concentration of hydrochloric acid increases the rate of reaction.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 1 - Identify the following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variable: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Dependent variable: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control variables: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0780137" y="9063648"/>
            <a:ext cx="5062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520250" y="714575"/>
            <a:ext cx="152475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66"/>
                </a:solidFill>
                <a:latin typeface="Montserrat"/>
                <a:ea typeface="Montserrat"/>
                <a:cs typeface="Montserrat"/>
                <a:sym typeface="Montserrat"/>
              </a:rPr>
              <a:t>Magnesium + Hydrochloric acid →  Magnesium Chloride + Hydrogen</a:t>
            </a:r>
            <a:endParaRPr sz="3400">
              <a:solidFill>
                <a:srgbClr val="0000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1074150" y="890050"/>
            <a:ext cx="16139700" cy="7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Hypothesis: Increasing the concentration of hydrochloric acid increases the rate of reaction.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 2 - Write a method for an investigation </a:t>
            </a:r>
            <a:r>
              <a:rPr b="1" lang="en-GB" sz="31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show how the concentration of hydrochloric acid affects the rate of the reaction with magnesium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7" name="Google Shape;177;p25"/>
          <p:cNvCxnSpPr/>
          <p:nvPr/>
        </p:nvCxnSpPr>
        <p:spPr>
          <a:xfrm>
            <a:off x="1074150" y="4585850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/>
          <p:nvPr/>
        </p:nvCxnSpPr>
        <p:spPr>
          <a:xfrm>
            <a:off x="1074150" y="5349725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1074150" y="6113600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1074150" y="6877475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5"/>
          <p:cNvCxnSpPr/>
          <p:nvPr/>
        </p:nvCxnSpPr>
        <p:spPr>
          <a:xfrm>
            <a:off x="1074150" y="7641350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5"/>
          <p:cNvCxnSpPr/>
          <p:nvPr/>
        </p:nvCxnSpPr>
        <p:spPr>
          <a:xfrm>
            <a:off x="1074150" y="8405225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5"/>
          <p:cNvCxnSpPr/>
          <p:nvPr/>
        </p:nvCxnSpPr>
        <p:spPr>
          <a:xfrm>
            <a:off x="1074150" y="9169100"/>
            <a:ext cx="16139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9" name="Google Shape;189;p26"/>
          <p:cNvGraphicFramePr/>
          <p:nvPr/>
        </p:nvGraphicFramePr>
        <p:xfrm>
          <a:off x="917938" y="2240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{A68D2827-C12A-441B-9B2A-D613DB207182}</a:tableStyleId>
              </a:tblPr>
              <a:tblGrid>
                <a:gridCol w="1453175"/>
                <a:gridCol w="3012600"/>
              </a:tblGrid>
              <a:tr h="822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(s)</a:t>
                      </a:r>
                      <a:endParaRPr b="1" sz="23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hydrogen (cm³)</a:t>
                      </a:r>
                      <a:endParaRPr b="1" sz="23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26"/>
          <p:cNvSpPr txBox="1"/>
          <p:nvPr/>
        </p:nvSpPr>
        <p:spPr>
          <a:xfrm>
            <a:off x="917950" y="890050"/>
            <a:ext cx="16452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 3 - Plot a graph from the table of results given and draw line of best fit</a:t>
            </a:r>
            <a:endParaRPr sz="1100"/>
          </a:p>
        </p:txBody>
      </p:sp>
      <p:grpSp>
        <p:nvGrpSpPr>
          <p:cNvPr id="191" name="Google Shape;191;p26"/>
          <p:cNvGrpSpPr/>
          <p:nvPr/>
        </p:nvGrpSpPr>
        <p:grpSpPr>
          <a:xfrm>
            <a:off x="5988727" y="1652768"/>
            <a:ext cx="11566268" cy="7968361"/>
            <a:chOff x="3606271" y="2199450"/>
            <a:chExt cx="10512878" cy="7228850"/>
          </a:xfrm>
        </p:grpSpPr>
        <p:sp>
          <p:nvSpPr>
            <p:cNvPr id="192" name="Google Shape;192;p26"/>
            <p:cNvSpPr txBox="1"/>
            <p:nvPr/>
          </p:nvSpPr>
          <p:spPr>
            <a:xfrm>
              <a:off x="7931250" y="8838500"/>
              <a:ext cx="2425500" cy="5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latin typeface="Montserrat"/>
                  <a:ea typeface="Montserrat"/>
                  <a:cs typeface="Montserrat"/>
                  <a:sym typeface="Montserrat"/>
                </a:rPr>
                <a:t>Time (seconds)</a:t>
              </a:r>
              <a:endParaRPr sz="2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3" name="Google Shape;193;p26"/>
            <p:cNvSpPr txBox="1"/>
            <p:nvPr/>
          </p:nvSpPr>
          <p:spPr>
            <a:xfrm rot="-5400000">
              <a:off x="1507321" y="5014259"/>
              <a:ext cx="4817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latin typeface="Montserrat"/>
                  <a:ea typeface="Montserrat"/>
                  <a:cs typeface="Montserrat"/>
                  <a:sym typeface="Montserrat"/>
                </a:rPr>
                <a:t>Volume of hydrogen (cm</a:t>
              </a:r>
              <a:r>
                <a:rPr baseline="30000" lang="en-GB" sz="2300"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GB" sz="230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sz="2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94" name="Google Shape;194;p26"/>
            <p:cNvGrpSpPr/>
            <p:nvPr/>
          </p:nvGrpSpPr>
          <p:grpSpPr>
            <a:xfrm>
              <a:off x="4017700" y="2199450"/>
              <a:ext cx="10101449" cy="6774150"/>
              <a:chOff x="4017700" y="2199450"/>
              <a:chExt cx="10101449" cy="6774150"/>
            </a:xfrm>
          </p:grpSpPr>
          <p:pic>
            <p:nvPicPr>
              <p:cNvPr id="195" name="Google Shape;195;p26"/>
              <p:cNvPicPr preferRelativeResize="0"/>
              <p:nvPr/>
            </p:nvPicPr>
            <p:blipFill rotWithShape="1">
              <a:blip r:embed="rId3">
                <a:alphaModFix/>
              </a:blip>
              <a:srcRect b="4441" l="9261" r="1340" t="1864"/>
              <a:stretch/>
            </p:blipFill>
            <p:spPr>
              <a:xfrm>
                <a:off x="4017700" y="2199450"/>
                <a:ext cx="10101449" cy="67741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6" name="Google Shape;196;p26"/>
              <p:cNvCxnSpPr/>
              <p:nvPr/>
            </p:nvCxnSpPr>
            <p:spPr>
              <a:xfrm rot="10800000">
                <a:off x="4679025" y="2270750"/>
                <a:ext cx="0" cy="6106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97" name="Google Shape;197;p26"/>
              <p:cNvCxnSpPr/>
              <p:nvPr/>
            </p:nvCxnSpPr>
            <p:spPr>
              <a:xfrm flipH="1" rot="10800000">
                <a:off x="4679025" y="8360350"/>
                <a:ext cx="9255000" cy="17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Task 4</a:t>
            </a:r>
            <a:endParaRPr sz="3500"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918000" y="2199450"/>
            <a:ext cx="16452000" cy="6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Describe the two ways gas can be collected from a chemical reaction to calculate rate of reaction.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/>
              <a:t>In terms of collision theory, explain why increasing the concentration of hydrochloric acid increases the rate of reaction.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Answer</a:t>
            </a:r>
            <a:endParaRPr sz="3500"/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Task 1</a:t>
            </a:r>
            <a:endParaRPr b="1" sz="3500"/>
          </a:p>
          <a:p>
            <a:pPr indent="0" lvl="0" marL="0" rtl="0" algn="l">
              <a:lnSpc>
                <a:spcPct val="98181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Independent variable: Concentration of hydrochloric acid (M)</a:t>
            </a:r>
            <a:endParaRPr sz="3500"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Dependent variable: Volume of hydrogen gas (cm</a:t>
            </a:r>
            <a:r>
              <a:rPr baseline="30000" lang="en-GB" sz="3500"/>
              <a:t>3</a:t>
            </a:r>
            <a:r>
              <a:rPr lang="en-GB" sz="3500"/>
              <a:t>)</a:t>
            </a:r>
            <a:endParaRPr sz="3500"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Control variables: Volume of hydrochloric acid</a:t>
            </a:r>
            <a:endParaRPr sz="3500"/>
          </a:p>
          <a:p>
            <a:pPr indent="0" lvl="0" marL="36576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   </a:t>
            </a:r>
            <a:r>
              <a:rPr lang="en-GB" sz="3500"/>
              <a:t>Mass of magnesium</a:t>
            </a:r>
            <a:endParaRPr sz="3500"/>
          </a:p>
          <a:p>
            <a:pPr indent="0" lvl="0" marL="36576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   Temperature</a:t>
            </a:r>
            <a:endParaRPr sz="3500"/>
          </a:p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91800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Answer</a:t>
            </a:r>
            <a:endParaRPr sz="3500"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918000" y="1765200"/>
            <a:ext cx="16452000" cy="675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</a:rPr>
              <a:t>Task 2</a:t>
            </a:r>
            <a:endParaRPr b="1"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AutoNum type="arabicPeriod"/>
            </a:pPr>
            <a:r>
              <a:rPr lang="en-GB" sz="3500">
                <a:solidFill>
                  <a:srgbClr val="434343"/>
                </a:solidFill>
              </a:rPr>
              <a:t>Measure 20 cm³ of 0.5 M hydrochloric acid using a measuring cylinder, then pour the acid into a conical flask.</a:t>
            </a:r>
            <a:endParaRPr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</a:rPr>
              <a:t>Place two 2 cm magnesium strips into the conical flask. Insert a rubber bung into the conical flask and attach it to a delivery tube that is connected to a gas syringe.</a:t>
            </a:r>
            <a:endParaRPr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</a:rPr>
              <a:t>Measure the volume of gas in the syringe every 20 seconds for 3 minutes.</a:t>
            </a:r>
            <a:endParaRPr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</a:rPr>
              <a:t>Record the results in a table.</a:t>
            </a:r>
            <a:endParaRPr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</a:rPr>
              <a:t>Repeat 3 times and find a mean.</a:t>
            </a:r>
            <a:endParaRPr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</a:rPr>
              <a:t>Repeat procedure using 1.0 M and 1.5 M of hydrochloric acid.</a:t>
            </a:r>
            <a:endParaRPr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3" name="Google Shape;223;p30"/>
          <p:cNvGraphicFramePr/>
          <p:nvPr/>
        </p:nvGraphicFramePr>
        <p:xfrm>
          <a:off x="917938" y="2240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{A68D2827-C12A-441B-9B2A-D613DB207182}</a:tableStyleId>
              </a:tblPr>
              <a:tblGrid>
                <a:gridCol w="1453175"/>
                <a:gridCol w="3012600"/>
              </a:tblGrid>
              <a:tr h="822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(s)</a:t>
                      </a:r>
                      <a:endParaRPr b="1" sz="23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hydrogen (cm³)</a:t>
                      </a:r>
                      <a:endParaRPr b="1" sz="23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180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30"/>
          <p:cNvSpPr txBox="1"/>
          <p:nvPr/>
        </p:nvSpPr>
        <p:spPr>
          <a:xfrm>
            <a:off x="917950" y="890050"/>
            <a:ext cx="133233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 3 answer</a:t>
            </a:r>
            <a:endParaRPr sz="3500"/>
          </a:p>
        </p:txBody>
      </p:sp>
      <p:grpSp>
        <p:nvGrpSpPr>
          <p:cNvPr id="225" name="Google Shape;225;p30"/>
          <p:cNvGrpSpPr/>
          <p:nvPr/>
        </p:nvGrpSpPr>
        <p:grpSpPr>
          <a:xfrm>
            <a:off x="5988727" y="1652768"/>
            <a:ext cx="11566268" cy="7968361"/>
            <a:chOff x="3606271" y="2199450"/>
            <a:chExt cx="10512878" cy="7228850"/>
          </a:xfrm>
        </p:grpSpPr>
        <p:sp>
          <p:nvSpPr>
            <p:cNvPr id="226" name="Google Shape;226;p30"/>
            <p:cNvSpPr txBox="1"/>
            <p:nvPr/>
          </p:nvSpPr>
          <p:spPr>
            <a:xfrm>
              <a:off x="7931250" y="8838500"/>
              <a:ext cx="2425500" cy="5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latin typeface="Montserrat"/>
                  <a:ea typeface="Montserrat"/>
                  <a:cs typeface="Montserrat"/>
                  <a:sym typeface="Montserrat"/>
                </a:rPr>
                <a:t>Time (seconds)</a:t>
              </a:r>
              <a:endParaRPr sz="2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30"/>
            <p:cNvSpPr txBox="1"/>
            <p:nvPr/>
          </p:nvSpPr>
          <p:spPr>
            <a:xfrm rot="-5400000">
              <a:off x="1507321" y="5014259"/>
              <a:ext cx="4817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latin typeface="Montserrat"/>
                  <a:ea typeface="Montserrat"/>
                  <a:cs typeface="Montserrat"/>
                  <a:sym typeface="Montserrat"/>
                </a:rPr>
                <a:t>Volume of hydrogen (cm</a:t>
              </a:r>
              <a:r>
                <a:rPr baseline="30000" lang="en-GB" sz="2300"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GB" sz="230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sz="2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28" name="Google Shape;228;p30"/>
            <p:cNvGrpSpPr/>
            <p:nvPr/>
          </p:nvGrpSpPr>
          <p:grpSpPr>
            <a:xfrm>
              <a:off x="4017700" y="2199450"/>
              <a:ext cx="10101449" cy="6774150"/>
              <a:chOff x="4017700" y="2199450"/>
              <a:chExt cx="10101449" cy="6774150"/>
            </a:xfrm>
          </p:grpSpPr>
          <p:pic>
            <p:nvPicPr>
              <p:cNvPr id="229" name="Google Shape;229;p30"/>
              <p:cNvPicPr preferRelativeResize="0"/>
              <p:nvPr/>
            </p:nvPicPr>
            <p:blipFill rotWithShape="1">
              <a:blip r:embed="rId3">
                <a:alphaModFix/>
              </a:blip>
              <a:srcRect b="4441" l="9261" r="1340" t="1864"/>
              <a:stretch/>
            </p:blipFill>
            <p:spPr>
              <a:xfrm>
                <a:off x="4017700" y="2199450"/>
                <a:ext cx="10101449" cy="67741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0" name="Google Shape;230;p30"/>
              <p:cNvCxnSpPr/>
              <p:nvPr/>
            </p:nvCxnSpPr>
            <p:spPr>
              <a:xfrm rot="10800000">
                <a:off x="4679025" y="2270750"/>
                <a:ext cx="0" cy="6106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1" name="Google Shape;231;p30"/>
              <p:cNvCxnSpPr/>
              <p:nvPr/>
            </p:nvCxnSpPr>
            <p:spPr>
              <a:xfrm flipH="1" rot="10800000">
                <a:off x="4679025" y="8360350"/>
                <a:ext cx="9255000" cy="17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232" name="Google Shape;232;p30"/>
          <p:cNvSpPr txBox="1"/>
          <p:nvPr/>
        </p:nvSpPr>
        <p:spPr>
          <a:xfrm>
            <a:off x="7013925" y="8231000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8155450" y="6604825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9235800" y="5244675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10402575" y="4226150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11503625" y="3431075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12635500" y="3041850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13775125" y="2876300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14910938" y="2800100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16046763" y="2775250"/>
            <a:ext cx="3120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17183875" y="2767750"/>
            <a:ext cx="3120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7193700" y="3018350"/>
            <a:ext cx="10143125" cy="5434250"/>
          </a:xfrm>
          <a:custGeom>
            <a:rect b="b" l="l" r="r" t="t"/>
            <a:pathLst>
              <a:path extrusionOk="0" h="217370" w="405725">
                <a:moveTo>
                  <a:pt x="0" y="217370"/>
                </a:moveTo>
                <a:cubicBezTo>
                  <a:pt x="7554" y="206699"/>
                  <a:pt x="30574" y="173009"/>
                  <a:pt x="45321" y="153346"/>
                </a:cubicBezTo>
                <a:cubicBezTo>
                  <a:pt x="60068" y="133683"/>
                  <a:pt x="73736" y="115219"/>
                  <a:pt x="88483" y="99393"/>
                </a:cubicBezTo>
                <a:cubicBezTo>
                  <a:pt x="103230" y="83567"/>
                  <a:pt x="118816" y="70618"/>
                  <a:pt x="133803" y="58389"/>
                </a:cubicBezTo>
                <a:cubicBezTo>
                  <a:pt x="148790" y="46160"/>
                  <a:pt x="163417" y="33811"/>
                  <a:pt x="178404" y="26018"/>
                </a:cubicBezTo>
                <a:cubicBezTo>
                  <a:pt x="193391" y="18225"/>
                  <a:pt x="208498" y="15227"/>
                  <a:pt x="223725" y="11630"/>
                </a:cubicBezTo>
                <a:cubicBezTo>
                  <a:pt x="238952" y="8033"/>
                  <a:pt x="254657" y="6234"/>
                  <a:pt x="269764" y="4436"/>
                </a:cubicBezTo>
                <a:cubicBezTo>
                  <a:pt x="284871" y="2638"/>
                  <a:pt x="299378" y="1559"/>
                  <a:pt x="314365" y="840"/>
                </a:cubicBezTo>
                <a:cubicBezTo>
                  <a:pt x="329352" y="121"/>
                  <a:pt x="344459" y="240"/>
                  <a:pt x="359686" y="120"/>
                </a:cubicBezTo>
                <a:cubicBezTo>
                  <a:pt x="374913" y="0"/>
                  <a:pt x="398052" y="120"/>
                  <a:pt x="405725" y="1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 answer</a:t>
            </a:r>
            <a:endParaRPr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918000" y="2289325"/>
            <a:ext cx="16452000" cy="6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Describe the two ways gas can be collected from a chemical reaction to calculate rate of reaction.</a:t>
            </a:r>
            <a:endParaRPr b="1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Using a gas syringe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Using an inverted measuring cylinder in a trough of water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/>
              <a:t>In terms of collision theory, explain why increasing the concentration of hydrochloric acid increases the rate of reaction.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The higher the concentration of hydrochloric acid, the more particles per unit volume. Particles collide more frequently, rate of reaction increases.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914400" y="2863400"/>
            <a:ext cx="160089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Independent practice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18000" y="585250"/>
            <a:ext cx="164520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11157213" y="156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{2C96576B-3990-40B2-A71F-02F52D718B1C}</a:tableStyleId>
              </a:tblPr>
              <a:tblGrid>
                <a:gridCol w="2431150"/>
                <a:gridCol w="378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Concentration of HCl (M)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taken to collect 50cm</a:t>
                      </a:r>
                      <a:r>
                        <a:rPr baseline="30000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hydrogen gas (s)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917950" y="1368100"/>
            <a:ext cx="10028700" cy="6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table shows results that were obtained from a reaction between magnesium and different concentrations of hydrochloric acid. Hydrogen gas was collected using a gas syringe and the time taken to collect 50cm</a:t>
            </a:r>
            <a:r>
              <a:rPr b="1" baseline="30000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gas was recorded.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arenR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the independent and dependent variable.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arenR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Plot a graph using the data from the table. Draw a line of best fit.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arenR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the relationship between concentration of hydrochloric acid and time taken to collect 50cm</a:t>
            </a:r>
            <a:r>
              <a:rPr baseline="30000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hydrogen gas.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arenR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how the concentration of hydrochloric acid affects rate of reaction with magnesium.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1157225" y="5195500"/>
            <a:ext cx="4836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Table of results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914400" y="2863400"/>
            <a:ext cx="160089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Graph paper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289" y="894450"/>
            <a:ext cx="14133411" cy="84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917950" y="2130325"/>
            <a:ext cx="16452000" cy="6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variable: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Concentration of hydrochloric acid (M)</a:t>
            </a:r>
            <a:endParaRPr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Dependent variable: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taken to collect 50cm</a:t>
            </a:r>
            <a:r>
              <a:rPr baseline="30000"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hydrogen gas (s)</a:t>
            </a:r>
            <a:endParaRPr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917950" y="585250"/>
            <a:ext cx="164520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917950" y="1360150"/>
            <a:ext cx="160098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Plot a graph using the data from the table. Draw a line of best fit.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650" y="1996688"/>
            <a:ext cx="10577001" cy="64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585250"/>
            <a:ext cx="164520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917950" y="4680525"/>
            <a:ext cx="2093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Time taken to collect 50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baseline="30000" lang="en-GB" sz="2000"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hydrogen gas (s)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5549600" y="8486975"/>
            <a:ext cx="52551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Concentration of hydrochloric acid (M)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4981675" y="2474450"/>
            <a:ext cx="6620400" cy="4670325"/>
          </a:xfrm>
          <a:custGeom>
            <a:rect b="b" l="l" r="r" t="t"/>
            <a:pathLst>
              <a:path extrusionOk="0" h="186813" w="264816">
                <a:moveTo>
                  <a:pt x="0" y="0"/>
                </a:moveTo>
                <a:cubicBezTo>
                  <a:pt x="11253" y="17698"/>
                  <a:pt x="45229" y="81061"/>
                  <a:pt x="67515" y="106188"/>
                </a:cubicBezTo>
                <a:cubicBezTo>
                  <a:pt x="89802" y="131315"/>
                  <a:pt x="111760" y="138635"/>
                  <a:pt x="133719" y="150761"/>
                </a:cubicBezTo>
                <a:cubicBezTo>
                  <a:pt x="155678" y="162888"/>
                  <a:pt x="177418" y="172938"/>
                  <a:pt x="199267" y="178947"/>
                </a:cubicBezTo>
                <a:cubicBezTo>
                  <a:pt x="221117" y="184956"/>
                  <a:pt x="253891" y="185502"/>
                  <a:pt x="264816" y="1868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Google Shape;141;p21"/>
          <p:cNvSpPr txBox="1"/>
          <p:nvPr/>
        </p:nvSpPr>
        <p:spPr>
          <a:xfrm>
            <a:off x="13803250" y="3605913"/>
            <a:ext cx="3566700" cy="1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Success criteria: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★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Scale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★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Axis title + units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★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Correct data points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★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Line of best fit (smooth curve)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917950" y="585250"/>
            <a:ext cx="164520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917950" y="2003700"/>
            <a:ext cx="16452000" cy="6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Describe the relationship between concentration of hydrochloric acid and time taken to collect 50cm</a:t>
            </a:r>
            <a:r>
              <a:rPr baseline="30000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hydrogen gas.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the concentration of hydrochloric acid increases, the time taken to collect 50cm</a:t>
            </a:r>
            <a:r>
              <a:rPr baseline="30000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hydrogen gas decreases.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4) Explain how the concentration of hydrochloric acid affects rate of reaction with magnesium.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Increasing the concentration of hydrochloric acid increases the rate of reaction. There are more number of reacting particles per unit volume, therefore particles collide more frequently.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917950" y="585250"/>
            <a:ext cx="164520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Writing a method to find rate of reaction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1028700" y="2951200"/>
            <a:ext cx="868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19899" l="18219" r="18340" t="21777"/>
          <a:stretch/>
        </p:blipFill>
        <p:spPr>
          <a:xfrm>
            <a:off x="4632825" y="2157525"/>
            <a:ext cx="9427501" cy="69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4405812" y="8972823"/>
            <a:ext cx="5062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1520250" y="1775650"/>
            <a:ext cx="152475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Magnesium + Hydrochloric acid →  Magnesium Chloride + Hydrogen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7298575" y="2485750"/>
            <a:ext cx="2732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rubber connector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