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Roboto Mon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RobotoMono-bold.fntdata"/><Relationship Id="rId27" Type="http://schemas.openxmlformats.org/officeDocument/2006/relationships/font" Target="fonts/RobotoMon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Mon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RobotoMon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regular.fntdata"/><Relationship Id="rId14" Type="http://schemas.openxmlformats.org/officeDocument/2006/relationships/slide" Target="slides/slide10.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b2dbc888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b2dbc888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b2dbc888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b2dbc888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b2dbc888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b2dbc888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b2dbc888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b2dbc888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b2dbc888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b2dbc888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b2dbc888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b2dbc888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b2dbc888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b2dbc888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oaknat.uk/comp-creative-comm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oaknat.uk/comp-html-l2-t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2: Images and Links</a:t>
            </a:r>
            <a:r>
              <a:rPr lang="en-GB" sz="7000">
                <a:solidFill>
                  <a:srgbClr val="4B3241"/>
                </a:solidFill>
              </a:rPr>
              <a:t>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KS4 HTML and CSS</a:t>
            </a:r>
            <a:endParaRPr sz="3000">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Ben Garside</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4" name="Google Shape;84;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 Hyperlink tasks</a:t>
            </a:r>
            <a:endParaRPr>
              <a:solidFill>
                <a:schemeClr val="dk2"/>
              </a:solidFill>
            </a:endParaRPr>
          </a:p>
        </p:txBody>
      </p:sp>
      <p:sp>
        <p:nvSpPr>
          <p:cNvPr id="148" name="Google Shape;148;p23"/>
          <p:cNvSpPr txBox="1"/>
          <p:nvPr>
            <p:ph idx="1" type="body"/>
          </p:nvPr>
        </p:nvSpPr>
        <p:spPr>
          <a:xfrm>
            <a:off x="917950" y="2266700"/>
            <a:ext cx="153600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000"/>
              <a:t>Task</a:t>
            </a:r>
            <a:endParaRPr b="1" sz="3000"/>
          </a:p>
          <a:p>
            <a:pPr indent="-419100" lvl="0" marL="457200" rtl="0" algn="l">
              <a:spcBef>
                <a:spcPts val="2000"/>
              </a:spcBef>
              <a:spcAft>
                <a:spcPts val="0"/>
              </a:spcAft>
              <a:buSzPts val="3000"/>
              <a:buAutoNum type="arabicPeriod"/>
            </a:pPr>
            <a:r>
              <a:rPr lang="en-GB" sz="3000"/>
              <a:t>Create and add a link to your site.</a:t>
            </a:r>
            <a:endParaRPr sz="3000"/>
          </a:p>
          <a:p>
            <a:pPr indent="-419100" lvl="0" marL="457200" rtl="0" algn="l">
              <a:spcBef>
                <a:spcPts val="0"/>
              </a:spcBef>
              <a:spcAft>
                <a:spcPts val="0"/>
              </a:spcAft>
              <a:buSzPts val="3000"/>
              <a:buAutoNum type="arabicPeriod"/>
            </a:pPr>
            <a:r>
              <a:rPr lang="en-GB" sz="3000"/>
              <a:t>Create a hyperlink from an image on your webpage.</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2000"/>
              </a:spcAft>
              <a:buNone/>
            </a:pPr>
            <a:r>
              <a:t/>
            </a:r>
            <a:endParaRPr sz="3000"/>
          </a:p>
        </p:txBody>
      </p:sp>
      <p:sp>
        <p:nvSpPr>
          <p:cNvPr id="149" name="Google Shape;149;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Accessibility</a:t>
            </a:r>
            <a:endParaRPr>
              <a:solidFill>
                <a:schemeClr val="dk2"/>
              </a:solidFill>
            </a:endParaRPr>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91" name="Google Shape;91;p15"/>
          <p:cNvSpPr txBox="1"/>
          <p:nvPr>
            <p:ph idx="1" type="body"/>
          </p:nvPr>
        </p:nvSpPr>
        <p:spPr>
          <a:xfrm>
            <a:off x="917950" y="2876300"/>
            <a:ext cx="7316100" cy="31533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Watch the short video on the Worksheet about design considerations to make your website as accessible as possible.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Insert an image - part 1</a:t>
            </a:r>
            <a:endParaRPr>
              <a:solidFill>
                <a:schemeClr val="dk2"/>
              </a:solidFill>
            </a:endParaRPr>
          </a:p>
        </p:txBody>
      </p:sp>
      <p:sp>
        <p:nvSpPr>
          <p:cNvPr id="97" name="Google Shape;97;p16"/>
          <p:cNvSpPr txBox="1"/>
          <p:nvPr>
            <p:ph idx="1" type="body"/>
          </p:nvPr>
        </p:nvSpPr>
        <p:spPr>
          <a:xfrm>
            <a:off x="917950" y="2266700"/>
            <a:ext cx="102897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Find a suitable image online. </a:t>
            </a:r>
            <a:endParaRPr sz="3500"/>
          </a:p>
          <a:p>
            <a:pPr indent="0" lvl="0" marL="0" rtl="0" algn="l">
              <a:spcBef>
                <a:spcPts val="2000"/>
              </a:spcBef>
              <a:spcAft>
                <a:spcPts val="0"/>
              </a:spcAft>
              <a:buNone/>
            </a:pPr>
            <a:r>
              <a:rPr lang="en-GB" sz="3500"/>
              <a:t>Use the creative commons search to help you do this:</a:t>
            </a:r>
            <a:endParaRPr sz="3500"/>
          </a:p>
          <a:p>
            <a:pPr indent="0" lvl="0" marL="0" rtl="0" algn="l">
              <a:spcBef>
                <a:spcPts val="2000"/>
              </a:spcBef>
              <a:spcAft>
                <a:spcPts val="0"/>
              </a:spcAft>
              <a:buNone/>
            </a:pPr>
            <a:r>
              <a:rPr lang="en-GB" sz="3500" u="sng">
                <a:hlinkClick r:id="rId3"/>
              </a:rPr>
              <a:t>oaknat.uk/comp-creative-commons</a:t>
            </a:r>
            <a:endParaRPr sz="3500"/>
          </a:p>
          <a:p>
            <a:pPr indent="0" lvl="0" marL="0" rtl="0" algn="l">
              <a:spcBef>
                <a:spcPts val="2000"/>
              </a:spcBef>
              <a:spcAft>
                <a:spcPts val="0"/>
              </a:spcAft>
              <a:buNone/>
            </a:pPr>
            <a:r>
              <a:rPr lang="en-GB" sz="3500"/>
              <a:t>Once you have, you will need to get its source, that is, the URL of where it is located on the internet. This can often be done by right-clicking on the image and choosing Copy Image Address.</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98" name="Google Shape;9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99" name="Google Shape;99;p16"/>
          <p:cNvSpPr txBox="1"/>
          <p:nvPr/>
        </p:nvSpPr>
        <p:spPr>
          <a:xfrm>
            <a:off x="12201250" y="5786425"/>
            <a:ext cx="5479500" cy="2557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FFFFFF"/>
                </a:solidFill>
                <a:latin typeface="Montserrat"/>
                <a:ea typeface="Montserrat"/>
                <a:cs typeface="Montserrat"/>
                <a:sym typeface="Montserrat"/>
              </a:rPr>
              <a:t>Please ask a parent or carer for permission before attempting this task. Oak National Academy are not responsible for any third party content.</a:t>
            </a:r>
            <a:endParaRPr sz="27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Insert an image - part 2</a:t>
            </a:r>
            <a:endParaRPr>
              <a:solidFill>
                <a:schemeClr val="dk2"/>
              </a:solidFill>
            </a:endParaRPr>
          </a:p>
        </p:txBody>
      </p:sp>
      <p:sp>
        <p:nvSpPr>
          <p:cNvPr id="105" name="Google Shape;105;p17"/>
          <p:cNvSpPr txBox="1"/>
          <p:nvPr>
            <p:ph idx="1" type="body"/>
          </p:nvPr>
        </p:nvSpPr>
        <p:spPr>
          <a:xfrm>
            <a:off x="917950" y="2266700"/>
            <a:ext cx="153600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This is the code needed to insert your image.</a:t>
            </a:r>
            <a:endParaRPr sz="3000"/>
          </a:p>
          <a:p>
            <a:pPr indent="0" lvl="0" marL="0" rtl="0" algn="l">
              <a:spcBef>
                <a:spcPts val="2000"/>
              </a:spcBef>
              <a:spcAft>
                <a:spcPts val="0"/>
              </a:spcAft>
              <a:buNone/>
            </a:pPr>
            <a:r>
              <a:rPr lang="en-GB" sz="3000">
                <a:latin typeface="Roboto Mono"/>
                <a:ea typeface="Roboto Mono"/>
                <a:cs typeface="Roboto Mono"/>
                <a:sym typeface="Roboto Mono"/>
              </a:rPr>
              <a:t>&lt;img src = "source goes here"&gt;</a:t>
            </a:r>
            <a:endParaRPr sz="3000">
              <a:latin typeface="Roboto Mono"/>
              <a:ea typeface="Roboto Mono"/>
              <a:cs typeface="Roboto Mono"/>
              <a:sym typeface="Roboto Mono"/>
            </a:endParaRPr>
          </a:p>
          <a:p>
            <a:pPr indent="0" lvl="0" marL="0" rtl="0" algn="l">
              <a:spcBef>
                <a:spcPts val="2000"/>
              </a:spcBef>
              <a:spcAft>
                <a:spcPts val="0"/>
              </a:spcAft>
              <a:buNone/>
            </a:pPr>
            <a:r>
              <a:rPr lang="en-GB" sz="3000"/>
              <a:t>Notice how it does not have an end tag. This is called a self-closing tag.</a:t>
            </a:r>
            <a:endParaRPr sz="3000"/>
          </a:p>
          <a:p>
            <a:pPr indent="0" lvl="0" marL="0" rtl="0" algn="l">
              <a:spcBef>
                <a:spcPts val="2000"/>
              </a:spcBef>
              <a:spcAft>
                <a:spcPts val="0"/>
              </a:spcAft>
              <a:buNone/>
            </a:pPr>
            <a:r>
              <a:rPr lang="en-GB" sz="3000"/>
              <a:t>Example: </a:t>
            </a:r>
            <a:endParaRPr sz="3000"/>
          </a:p>
          <a:p>
            <a:pPr indent="0" lvl="0" marL="0" rtl="0" algn="l">
              <a:spcBef>
                <a:spcPts val="2000"/>
              </a:spcBef>
              <a:spcAft>
                <a:spcPts val="0"/>
              </a:spcAft>
              <a:buNone/>
            </a:pPr>
            <a:r>
              <a:rPr lang="en-GB" sz="3000">
                <a:latin typeface="Roboto Mono"/>
                <a:ea typeface="Roboto Mono"/>
                <a:cs typeface="Roboto Mono"/>
                <a:sym typeface="Roboto Mono"/>
              </a:rPr>
              <a:t>&lt;img src="https://cdn.pixabay.com/photo/2017/12/pizza.jpg"&gt;</a:t>
            </a:r>
            <a:endParaRPr sz="3000">
              <a:latin typeface="Roboto Mono"/>
              <a:ea typeface="Roboto Mono"/>
              <a:cs typeface="Roboto Mono"/>
              <a:sym typeface="Roboto Mono"/>
            </a:endParaRPr>
          </a:p>
          <a:p>
            <a:pPr indent="0" lvl="0" marL="0" rtl="0" algn="l">
              <a:spcBef>
                <a:spcPts val="2000"/>
              </a:spcBef>
              <a:spcAft>
                <a:spcPts val="0"/>
              </a:spcAft>
              <a:buNone/>
            </a:pPr>
            <a:r>
              <a:rPr b="1" lang="en-GB" sz="3000"/>
              <a:t>Task</a:t>
            </a:r>
            <a:endParaRPr b="1" sz="3000"/>
          </a:p>
          <a:p>
            <a:pPr indent="-419100" lvl="0" marL="457200" rtl="0" algn="l">
              <a:spcBef>
                <a:spcPts val="2000"/>
              </a:spcBef>
              <a:spcAft>
                <a:spcPts val="0"/>
              </a:spcAft>
              <a:buSzPts val="3000"/>
              <a:buChar char="●"/>
            </a:pPr>
            <a:r>
              <a:rPr lang="en-GB" sz="3000"/>
              <a:t>Find a suitable image online.</a:t>
            </a:r>
            <a:endParaRPr sz="3000"/>
          </a:p>
          <a:p>
            <a:pPr indent="-419100" lvl="0" marL="457200" rtl="0" algn="l">
              <a:spcBef>
                <a:spcPts val="0"/>
              </a:spcBef>
              <a:spcAft>
                <a:spcPts val="0"/>
              </a:spcAft>
              <a:buSzPts val="3000"/>
              <a:buChar char="●"/>
            </a:pPr>
            <a:r>
              <a:rPr lang="en-GB" sz="3000"/>
              <a:t>Get its source.</a:t>
            </a:r>
            <a:endParaRPr sz="3000"/>
          </a:p>
          <a:p>
            <a:pPr indent="-419100" lvl="0" marL="457200" rtl="0" algn="l">
              <a:spcBef>
                <a:spcPts val="0"/>
              </a:spcBef>
              <a:spcAft>
                <a:spcPts val="0"/>
              </a:spcAft>
              <a:buSzPts val="3000"/>
              <a:buChar char="●"/>
            </a:pPr>
            <a:r>
              <a:rPr lang="en-GB" sz="3000"/>
              <a:t>Add it to your webpage.</a:t>
            </a:r>
            <a:endParaRPr sz="2700"/>
          </a:p>
        </p:txBody>
      </p:sp>
      <p:sp>
        <p:nvSpPr>
          <p:cNvPr id="106" name="Google Shape;106;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07" name="Google Shape;107;p17"/>
          <p:cNvSpPr txBox="1"/>
          <p:nvPr/>
        </p:nvSpPr>
        <p:spPr>
          <a:xfrm>
            <a:off x="10798450" y="6521225"/>
            <a:ext cx="5820600" cy="306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chemeClr val="dk2"/>
                </a:solidFill>
                <a:latin typeface="Montserrat"/>
                <a:ea typeface="Montserrat"/>
                <a:cs typeface="Montserrat"/>
                <a:sym typeface="Montserrat"/>
              </a:rPr>
              <a:t>Use the following link to use as a starter project if you can’t access your work from lesson 1:</a:t>
            </a:r>
            <a:endParaRPr sz="27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7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700" u="sng">
                <a:solidFill>
                  <a:schemeClr val="dk2"/>
                </a:solidFill>
                <a:latin typeface="Montserrat"/>
                <a:ea typeface="Montserrat"/>
                <a:cs typeface="Montserrat"/>
                <a:sym typeface="Montserrat"/>
                <a:hlinkClick r:id="rId3">
                  <a:extLst>
                    <a:ext uri="{A12FA001-AC4F-418D-AE19-62706E023703}">
                      <ahyp:hlinkClr val="tx"/>
                    </a:ext>
                  </a:extLst>
                </a:hlinkClick>
              </a:rPr>
              <a:t>oaknat.uk/comp-html-l2-t2</a:t>
            </a:r>
            <a:endParaRPr sz="27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7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Image properties (width)</a:t>
            </a:r>
            <a:endParaRPr>
              <a:solidFill>
                <a:schemeClr val="dk2"/>
              </a:solidFill>
            </a:endParaRPr>
          </a:p>
        </p:txBody>
      </p:sp>
      <p:sp>
        <p:nvSpPr>
          <p:cNvPr id="113" name="Google Shape;113;p18"/>
          <p:cNvSpPr txBox="1"/>
          <p:nvPr>
            <p:ph idx="1" type="body"/>
          </p:nvPr>
        </p:nvSpPr>
        <p:spPr>
          <a:xfrm>
            <a:off x="917950" y="2266700"/>
            <a:ext cx="153600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The width attribute lets you change how wide the image will be in pixels. If you change the width, the height will scale proportionally. If you change the height and width attributes then you risk squashing the image.</a:t>
            </a:r>
            <a:endParaRPr sz="3000"/>
          </a:p>
          <a:p>
            <a:pPr indent="0" lvl="0" marL="0" rtl="0" algn="l">
              <a:spcBef>
                <a:spcPts val="2000"/>
              </a:spcBef>
              <a:spcAft>
                <a:spcPts val="0"/>
              </a:spcAft>
              <a:buNone/>
            </a:pPr>
            <a:r>
              <a:rPr lang="en-GB" sz="3000"/>
              <a:t>Example:</a:t>
            </a:r>
            <a:endParaRPr sz="3000"/>
          </a:p>
          <a:p>
            <a:pPr indent="0" lvl="0" marL="0" rtl="0" algn="l">
              <a:spcBef>
                <a:spcPts val="2000"/>
              </a:spcBef>
              <a:spcAft>
                <a:spcPts val="2000"/>
              </a:spcAft>
              <a:buNone/>
            </a:pPr>
            <a:r>
              <a:rPr lang="en-GB" sz="3000">
                <a:latin typeface="Roboto Mono"/>
                <a:ea typeface="Roboto Mono"/>
                <a:cs typeface="Roboto Mono"/>
                <a:sym typeface="Roboto Mono"/>
              </a:rPr>
              <a:t>&lt;img src="source goes here" width = 300&gt;</a:t>
            </a:r>
            <a:endParaRPr sz="3000">
              <a:latin typeface="Roboto Mono"/>
              <a:ea typeface="Roboto Mono"/>
              <a:cs typeface="Roboto Mono"/>
              <a:sym typeface="Roboto Mono"/>
            </a:endParaRPr>
          </a:p>
        </p:txBody>
      </p:sp>
      <p:sp>
        <p:nvSpPr>
          <p:cNvPr id="114" name="Google Shape;114;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Image properties (alt)</a:t>
            </a:r>
            <a:endParaRPr>
              <a:solidFill>
                <a:schemeClr val="dk2"/>
              </a:solidFill>
            </a:endParaRPr>
          </a:p>
        </p:txBody>
      </p:sp>
      <p:sp>
        <p:nvSpPr>
          <p:cNvPr id="120" name="Google Shape;120;p19"/>
          <p:cNvSpPr txBox="1"/>
          <p:nvPr>
            <p:ph idx="1" type="body"/>
          </p:nvPr>
        </p:nvSpPr>
        <p:spPr>
          <a:xfrm>
            <a:off x="917950" y="2266700"/>
            <a:ext cx="153600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The alt attribute is for people who use screen readers. If the alt tag is not there, the screen reader will read out the full source. If we leave the alt tag blank (i.e. “”), the screen reader would say nothing. Neither of these things would be useful for people with disabilities. You need to take users’ needs into account when creating webpages.</a:t>
            </a:r>
            <a:endParaRPr sz="3000"/>
          </a:p>
          <a:p>
            <a:pPr indent="0" lvl="0" marL="0" rtl="0" algn="l">
              <a:spcBef>
                <a:spcPts val="2000"/>
              </a:spcBef>
              <a:spcAft>
                <a:spcPts val="0"/>
              </a:spcAft>
              <a:buNone/>
            </a:pPr>
            <a:r>
              <a:rPr lang="en-GB" sz="3000"/>
              <a:t>Example:</a:t>
            </a:r>
            <a:endParaRPr sz="3000"/>
          </a:p>
          <a:p>
            <a:pPr indent="0" lvl="0" marL="0" rtl="0" algn="l">
              <a:spcBef>
                <a:spcPts val="2000"/>
              </a:spcBef>
              <a:spcAft>
                <a:spcPts val="0"/>
              </a:spcAft>
              <a:buNone/>
            </a:pPr>
            <a:r>
              <a:rPr lang="en-GB" sz="3000">
                <a:latin typeface="Roboto Mono"/>
                <a:ea typeface="Roboto Mono"/>
                <a:cs typeface="Roboto Mono"/>
                <a:sym typeface="Roboto Mono"/>
              </a:rPr>
              <a:t>&lt;img src="source goes here" alt = "Pizza" width = 300&gt;</a:t>
            </a:r>
            <a:endParaRPr sz="3000">
              <a:latin typeface="Roboto Mono"/>
              <a:ea typeface="Roboto Mono"/>
              <a:cs typeface="Roboto Mono"/>
              <a:sym typeface="Roboto Mono"/>
            </a:endParaRPr>
          </a:p>
          <a:p>
            <a:pPr indent="0" lvl="0" marL="0" rtl="0" algn="l">
              <a:spcBef>
                <a:spcPts val="2000"/>
              </a:spcBef>
              <a:spcAft>
                <a:spcPts val="0"/>
              </a:spcAft>
              <a:buNone/>
            </a:pPr>
            <a:r>
              <a:t/>
            </a:r>
            <a:endParaRPr sz="3000"/>
          </a:p>
          <a:p>
            <a:pPr indent="0" lvl="0" marL="0" rtl="0" algn="l">
              <a:spcBef>
                <a:spcPts val="2000"/>
              </a:spcBef>
              <a:spcAft>
                <a:spcPts val="2000"/>
              </a:spcAft>
              <a:buNone/>
            </a:pPr>
            <a:r>
              <a:t/>
            </a:r>
            <a:endParaRPr sz="3000"/>
          </a:p>
        </p:txBody>
      </p:sp>
      <p:sp>
        <p:nvSpPr>
          <p:cNvPr id="121" name="Google Shape;121;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Image properties (the task)</a:t>
            </a:r>
            <a:endParaRPr>
              <a:solidFill>
                <a:schemeClr val="dk2"/>
              </a:solidFill>
            </a:endParaRPr>
          </a:p>
        </p:txBody>
      </p:sp>
      <p:sp>
        <p:nvSpPr>
          <p:cNvPr id="127" name="Google Shape;127;p20"/>
          <p:cNvSpPr txBox="1"/>
          <p:nvPr>
            <p:ph idx="1" type="body"/>
          </p:nvPr>
        </p:nvSpPr>
        <p:spPr>
          <a:xfrm>
            <a:off x="917950" y="2266700"/>
            <a:ext cx="153600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000"/>
              <a:t>Task</a:t>
            </a:r>
            <a:endParaRPr b="1" sz="3000"/>
          </a:p>
          <a:p>
            <a:pPr indent="-419100" lvl="0" marL="457200" rtl="0" algn="l">
              <a:spcBef>
                <a:spcPts val="2000"/>
              </a:spcBef>
              <a:spcAft>
                <a:spcPts val="0"/>
              </a:spcAft>
              <a:buSzPts val="3000"/>
              <a:buAutoNum type="arabicPeriod"/>
            </a:pPr>
            <a:r>
              <a:rPr lang="en-GB" sz="3000"/>
              <a:t>Adjust the width attribute of your images.</a:t>
            </a:r>
            <a:endParaRPr sz="3000"/>
          </a:p>
          <a:p>
            <a:pPr indent="-419100" lvl="0" marL="457200" rtl="0" algn="l">
              <a:spcBef>
                <a:spcPts val="0"/>
              </a:spcBef>
              <a:spcAft>
                <a:spcPts val="0"/>
              </a:spcAft>
              <a:buSzPts val="3000"/>
              <a:buAutoNum type="arabicPeriod"/>
            </a:pPr>
            <a:r>
              <a:rPr lang="en-GB" sz="3000"/>
              <a:t>Add alt text attributes to your images as above with appropriate descriptions.</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2000"/>
              </a:spcAft>
              <a:buNone/>
            </a:pPr>
            <a:r>
              <a:t/>
            </a:r>
            <a:endParaRPr sz="3000"/>
          </a:p>
        </p:txBody>
      </p:sp>
      <p:sp>
        <p:nvSpPr>
          <p:cNvPr id="128" name="Google Shape;128;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 Hyperlinks</a:t>
            </a:r>
            <a:endParaRPr>
              <a:solidFill>
                <a:schemeClr val="dk2"/>
              </a:solidFill>
            </a:endParaRPr>
          </a:p>
        </p:txBody>
      </p:sp>
      <p:sp>
        <p:nvSpPr>
          <p:cNvPr id="134" name="Google Shape;134;p21"/>
          <p:cNvSpPr txBox="1"/>
          <p:nvPr>
            <p:ph idx="1" type="body"/>
          </p:nvPr>
        </p:nvSpPr>
        <p:spPr>
          <a:xfrm>
            <a:off x="917950" y="2266700"/>
            <a:ext cx="153600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This format for a hyperlink is shown below:</a:t>
            </a:r>
            <a:endParaRPr sz="3000"/>
          </a:p>
          <a:p>
            <a:pPr indent="0" lvl="0" marL="0" rtl="0" algn="l">
              <a:spcBef>
                <a:spcPts val="2000"/>
              </a:spcBef>
              <a:spcAft>
                <a:spcPts val="0"/>
              </a:spcAft>
              <a:buNone/>
            </a:pPr>
            <a:r>
              <a:rPr lang="en-GB" sz="3000">
                <a:latin typeface="Roboto Mono"/>
                <a:ea typeface="Roboto Mono"/>
                <a:cs typeface="Roboto Mono"/>
                <a:sym typeface="Roboto Mono"/>
              </a:rPr>
              <a:t>&lt;a href= "link url"&gt; link text &lt;/a&gt;</a:t>
            </a:r>
            <a:endParaRPr sz="3000">
              <a:latin typeface="Roboto Mono"/>
              <a:ea typeface="Roboto Mono"/>
              <a:cs typeface="Roboto Mono"/>
              <a:sym typeface="Roboto Mono"/>
            </a:endParaRPr>
          </a:p>
          <a:p>
            <a:pPr indent="0" lvl="0" marL="0" rtl="0" algn="l">
              <a:spcBef>
                <a:spcPts val="2000"/>
              </a:spcBef>
              <a:spcAft>
                <a:spcPts val="0"/>
              </a:spcAft>
              <a:buNone/>
            </a:pPr>
            <a:r>
              <a:rPr lang="en-GB" sz="3000"/>
              <a:t>The URL is the address the link would go to when clicked; the link text is what will appear as a link on the screen.</a:t>
            </a:r>
            <a:endParaRPr sz="3000"/>
          </a:p>
          <a:p>
            <a:pPr indent="0" lvl="0" marL="0" rtl="0" algn="l">
              <a:spcBef>
                <a:spcPts val="2000"/>
              </a:spcBef>
              <a:spcAft>
                <a:spcPts val="0"/>
              </a:spcAft>
              <a:buNone/>
            </a:pPr>
            <a:r>
              <a:rPr b="1" lang="en-GB" sz="3000"/>
              <a:t>Example:</a:t>
            </a:r>
            <a:endParaRPr b="1" sz="3000"/>
          </a:p>
          <a:p>
            <a:pPr indent="0" lvl="0" marL="0" rtl="0" algn="l">
              <a:spcBef>
                <a:spcPts val="2000"/>
              </a:spcBef>
              <a:spcAft>
                <a:spcPts val="0"/>
              </a:spcAft>
              <a:buNone/>
            </a:pPr>
            <a:r>
              <a:rPr lang="en-GB" sz="3000">
                <a:latin typeface="Roboto Mono"/>
                <a:ea typeface="Roboto Mono"/>
                <a:cs typeface="Roboto Mono"/>
                <a:sym typeface="Roboto Mono"/>
              </a:rPr>
              <a:t>&lt;a href="https://www.google.co.uk"&gt;Click here to visit Google&lt;/a&gt;</a:t>
            </a:r>
            <a:endParaRPr sz="3000">
              <a:latin typeface="Roboto Mono"/>
              <a:ea typeface="Roboto Mono"/>
              <a:cs typeface="Roboto Mono"/>
              <a:sym typeface="Roboto Mono"/>
            </a:endParaRPr>
          </a:p>
          <a:p>
            <a:pPr indent="0" lvl="0" marL="0" rtl="0" algn="l">
              <a:spcBef>
                <a:spcPts val="2000"/>
              </a:spcBef>
              <a:spcAft>
                <a:spcPts val="0"/>
              </a:spcAft>
              <a:buNone/>
            </a:pPr>
            <a:r>
              <a:rPr lang="en-GB" sz="3000"/>
              <a:t>The above link would read ‘</a:t>
            </a:r>
            <a:r>
              <a:rPr b="1" lang="en-GB" sz="3000" u="sng"/>
              <a:t>Click here to visit Google</a:t>
            </a:r>
            <a:r>
              <a:rPr lang="en-GB" sz="3000"/>
              <a:t>’, and when clicked would  go to www.google.co.uk.</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2000"/>
              </a:spcAft>
              <a:buNone/>
            </a:pPr>
            <a:r>
              <a:t/>
            </a:r>
            <a:endParaRPr sz="3000"/>
          </a:p>
        </p:txBody>
      </p:sp>
      <p:sp>
        <p:nvSpPr>
          <p:cNvPr id="135" name="Google Shape;135;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917950" y="890050"/>
            <a:ext cx="11283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 Hyperlinking an image</a:t>
            </a:r>
            <a:endParaRPr>
              <a:solidFill>
                <a:schemeClr val="dk2"/>
              </a:solidFill>
            </a:endParaRPr>
          </a:p>
        </p:txBody>
      </p:sp>
      <p:sp>
        <p:nvSpPr>
          <p:cNvPr id="141" name="Google Shape;141;p22"/>
          <p:cNvSpPr txBox="1"/>
          <p:nvPr>
            <p:ph idx="1" type="body"/>
          </p:nvPr>
        </p:nvSpPr>
        <p:spPr>
          <a:xfrm>
            <a:off x="555275" y="2266700"/>
            <a:ext cx="17096400" cy="520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To create an image as a hyperlink you combine the things you have learnt about images and hyperlinks.</a:t>
            </a:r>
            <a:endParaRPr sz="3000"/>
          </a:p>
          <a:p>
            <a:pPr indent="0" lvl="0" marL="0" rtl="0" algn="l">
              <a:spcBef>
                <a:spcPts val="2000"/>
              </a:spcBef>
              <a:spcAft>
                <a:spcPts val="0"/>
              </a:spcAft>
              <a:buNone/>
            </a:pPr>
            <a:r>
              <a:rPr lang="en-GB" sz="3000"/>
              <a:t>Where you would usually put the text for the link, you can replace this with an image.</a:t>
            </a:r>
            <a:endParaRPr sz="3000"/>
          </a:p>
          <a:p>
            <a:pPr indent="0" lvl="0" marL="0" rtl="0" algn="l">
              <a:spcBef>
                <a:spcPts val="2000"/>
              </a:spcBef>
              <a:spcAft>
                <a:spcPts val="0"/>
              </a:spcAft>
              <a:buNone/>
            </a:pPr>
            <a:r>
              <a:rPr b="1" lang="en-GB" sz="3000"/>
              <a:t>Example:</a:t>
            </a:r>
            <a:endParaRPr b="1" sz="3000"/>
          </a:p>
          <a:p>
            <a:pPr indent="0" lvl="0" marL="0" rtl="0" algn="l">
              <a:spcBef>
                <a:spcPts val="2000"/>
              </a:spcBef>
              <a:spcAft>
                <a:spcPts val="0"/>
              </a:spcAft>
              <a:buNone/>
            </a:pPr>
            <a:r>
              <a:rPr lang="en-GB" sz="3000"/>
              <a:t> </a:t>
            </a:r>
            <a:r>
              <a:rPr lang="en-GB" sz="3000">
                <a:latin typeface="Roboto Mono"/>
                <a:ea typeface="Roboto Mono"/>
                <a:cs typeface="Roboto Mono"/>
                <a:sym typeface="Roboto Mono"/>
              </a:rPr>
              <a:t>&lt;a href = "link url"&gt; &lt;img src = "image source goes here" alt = "Pizza" width = 300&gt;&lt;/a&gt;</a:t>
            </a:r>
            <a:endParaRPr sz="3000">
              <a:latin typeface="Roboto Mono"/>
              <a:ea typeface="Roboto Mono"/>
              <a:cs typeface="Roboto Mono"/>
              <a:sym typeface="Roboto Mono"/>
            </a:endParaRPr>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0"/>
              </a:spcAft>
              <a:buNone/>
            </a:pPr>
            <a:r>
              <a:t/>
            </a:r>
            <a:endParaRPr sz="3000"/>
          </a:p>
          <a:p>
            <a:pPr indent="0" lvl="0" marL="0" rtl="0" algn="l">
              <a:spcBef>
                <a:spcPts val="2000"/>
              </a:spcBef>
              <a:spcAft>
                <a:spcPts val="2000"/>
              </a:spcAft>
              <a:buNone/>
            </a:pPr>
            <a:r>
              <a:t/>
            </a:r>
            <a:endParaRPr sz="3000"/>
          </a:p>
        </p:txBody>
      </p:sp>
      <p:sp>
        <p:nvSpPr>
          <p:cNvPr id="142" name="Google Shape;14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