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Quicksand"/>
      <p:regular r:id="rId36"/>
      <p:bold r:id="rId37"/>
    </p:embeddedFont>
    <p:embeddedFont>
      <p:font typeface="Roboto Mon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CF7A12-5362-406C-A85A-BB37C562CD98}">
  <a:tblStyle styleId="{5ACF7A12-5362-406C-A85A-BB37C562CD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88D5626-5F44-48C9-BB55-4D96DC13DD8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5.xml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37" Type="http://schemas.openxmlformats.org/officeDocument/2006/relationships/font" Target="fonts/Quicksand-bold.fntdata"/><Relationship Id="rId14" Type="http://schemas.openxmlformats.org/officeDocument/2006/relationships/slide" Target="slides/slide9.xml"/><Relationship Id="rId36" Type="http://schemas.openxmlformats.org/officeDocument/2006/relationships/font" Target="fonts/Quicksand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ono-bold.fntdata"/><Relationship Id="rId16" Type="http://schemas.openxmlformats.org/officeDocument/2006/relationships/slide" Target="slides/slide11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f2e58313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9f2e58313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f2e58313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9f2e58313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f2e58313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9f2e58313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6adfb64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a6adfb64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6adfb647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a6adfb647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6adfb647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a6adfb647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6adfb647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a6adfb647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6adfb647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a6adfb647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6adfb647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a6adfb647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f2e58313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9f2e5831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2e5831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9f2e5831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f2e58313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9f2e58313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f2e58313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9f2e58313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f2e58313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9f2e58313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2e58313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9f2e58313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f2e58313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9f2e58313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3: Tracing Algorithms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3000">
                <a:solidFill>
                  <a:srgbClr val="4B3241"/>
                </a:solidFill>
              </a:rPr>
              <a:t>Algorithms</a:t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7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Lowest number in a list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In this task you are going to analyse a piece of code to check whether it is working correctly. The program is meant to find the lowest number from a list of integers called </a:t>
            </a:r>
            <a:r>
              <a:rPr b="1" lang="en-GB"/>
              <a:t>items </a:t>
            </a:r>
            <a:r>
              <a:rPr lang="en-GB"/>
              <a:t>and store the lowest value from this list in the variable </a:t>
            </a:r>
            <a:r>
              <a:rPr b="1" lang="en-GB"/>
              <a:t>lowest</a:t>
            </a:r>
            <a:r>
              <a:rPr lang="en-GB"/>
              <a:t>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1" name="Google Shape;161;p24"/>
          <p:cNvGraphicFramePr/>
          <p:nvPr/>
        </p:nvGraphicFramePr>
        <p:xfrm>
          <a:off x="1136900" y="264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868025"/>
                <a:gridCol w="7918925"/>
              </a:tblGrid>
              <a:tr h="23672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lowest = items[0]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for current in range(1, len(items)):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if lowest &lt; items[current]: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lowest = items[current]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2" name="Google Shape;162;p24"/>
          <p:cNvSpPr txBox="1"/>
          <p:nvPr/>
        </p:nvSpPr>
        <p:spPr>
          <a:xfrm>
            <a:off x="4005475" y="5108550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Figure 2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917950" y="6006700"/>
            <a:ext cx="162405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Complete </a:t>
            </a:r>
            <a:r>
              <a:rPr lang="en-GB"/>
              <a:t>the trace table below using the algorithm in </a:t>
            </a:r>
            <a:r>
              <a:rPr b="1" lang="en-GB"/>
              <a:t>Figure 2</a:t>
            </a:r>
            <a:r>
              <a:rPr lang="en-GB"/>
              <a:t>. The list of items and the first two lines of code have been filled in for you.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71" name="Google Shape;171;p25"/>
          <p:cNvGraphicFramePr/>
          <p:nvPr/>
        </p:nvGraphicFramePr>
        <p:xfrm>
          <a:off x="990900" y="21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137350"/>
                <a:gridCol w="2253250"/>
                <a:gridCol w="2253250"/>
                <a:gridCol w="2253250"/>
                <a:gridCol w="1351950"/>
                <a:gridCol w="1695300"/>
                <a:gridCol w="1716750"/>
                <a:gridCol w="1716750"/>
                <a:gridCol w="1716750"/>
              </a:tblGrid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</a:tr>
              <a:tr h="24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lowest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current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Condition</a:t>
                      </a:r>
                      <a:endParaRPr b="1"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[0]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[1]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[2]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[3]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[4]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24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35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1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24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2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1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79" name="Google Shape;179;p26"/>
          <p:cNvGraphicFramePr/>
          <p:nvPr/>
        </p:nvGraphicFramePr>
        <p:xfrm>
          <a:off x="990900" y="21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137350"/>
                <a:gridCol w="2253250"/>
                <a:gridCol w="2253250"/>
                <a:gridCol w="2253250"/>
                <a:gridCol w="1351950"/>
                <a:gridCol w="1695300"/>
                <a:gridCol w="1716750"/>
                <a:gridCol w="1716750"/>
                <a:gridCol w="1716750"/>
              </a:tblGrid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items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</a:tr>
              <a:tr h="24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lowest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current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Condition</a:t>
                      </a:r>
                      <a:endParaRPr b="1"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[0]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[1]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[2]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[3]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[4]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 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Explain </a:t>
            </a:r>
            <a:r>
              <a:rPr lang="en-GB"/>
              <a:t>whether the algorithm in </a:t>
            </a:r>
            <a:r>
              <a:rPr b="1" lang="en-GB"/>
              <a:t>Figure 2</a:t>
            </a:r>
            <a:r>
              <a:rPr lang="en-GB"/>
              <a:t> works as intended.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7" name="Google Shape;187;p27"/>
          <p:cNvGraphicFramePr/>
          <p:nvPr/>
        </p:nvGraphicFramePr>
        <p:xfrm>
          <a:off x="917950" y="296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6240500"/>
              </a:tblGrid>
              <a:tr h="1995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Nested loops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The algorithm in </a:t>
            </a:r>
            <a:r>
              <a:rPr b="1" lang="en-GB"/>
              <a:t>Figure 3</a:t>
            </a:r>
            <a:r>
              <a:rPr lang="en-GB"/>
              <a:t> contains a nested loop: a loop within a loop. The outer </a:t>
            </a:r>
            <a:r>
              <a:rPr b="1" lang="en-GB"/>
              <a:t>for </a:t>
            </a:r>
            <a:r>
              <a:rPr lang="en-GB"/>
              <a:t>loop has a lower number of iterations than the inner loop. </a:t>
            </a:r>
            <a:r>
              <a:rPr b="1" lang="en-GB"/>
              <a:t>Note </a:t>
            </a:r>
            <a:r>
              <a:rPr lang="en-GB"/>
              <a:t>that the end number of the range is not included in the generated sequence because it is used as the stop point.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3156725" y="5108550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Figure 3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917950" y="6006700"/>
            <a:ext cx="162405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Complete </a:t>
            </a:r>
            <a:r>
              <a:rPr lang="en-GB"/>
              <a:t>the trace table below using the algorithm in </a:t>
            </a:r>
            <a:r>
              <a:rPr b="1" lang="en-GB"/>
              <a:t>Figure 3</a:t>
            </a:r>
            <a:r>
              <a:rPr lang="en-GB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graphicFrame>
        <p:nvGraphicFramePr>
          <p:cNvPr id="204" name="Google Shape;204;p29"/>
          <p:cNvGraphicFramePr/>
          <p:nvPr/>
        </p:nvGraphicFramePr>
        <p:xfrm>
          <a:off x="1136900" y="211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557400"/>
                <a:gridCol w="5085175"/>
              </a:tblGrid>
              <a:tr h="29097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total = 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for i in range(1,3):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for j in range(2,5):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	total = total + j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print(total)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12" name="Google Shape;212;p30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733100"/>
                <a:gridCol w="3348725"/>
                <a:gridCol w="3348725"/>
                <a:gridCol w="3348725"/>
                <a:gridCol w="4876200"/>
              </a:tblGrid>
              <a:tr h="897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Line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total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j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20" name="Google Shape;220;p31"/>
          <p:cNvGraphicFramePr/>
          <p:nvPr/>
        </p:nvGraphicFramePr>
        <p:xfrm>
          <a:off x="714975" y="19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733100"/>
                <a:gridCol w="3348725"/>
                <a:gridCol w="3348725"/>
                <a:gridCol w="3348725"/>
                <a:gridCol w="4876200"/>
              </a:tblGrid>
              <a:tr h="897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Line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total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j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1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Russian multiplication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The Python code in </a:t>
            </a:r>
            <a:r>
              <a:rPr b="1" lang="en-GB"/>
              <a:t>Figure 1</a:t>
            </a:r>
            <a:r>
              <a:rPr lang="en-GB"/>
              <a:t> is an implementation of the Russian multiplication algorithm. This method calculates the product of two numbers as a sum by using </a:t>
            </a:r>
            <a:r>
              <a:rPr b="1" lang="en-GB"/>
              <a:t>integer division</a:t>
            </a:r>
            <a:r>
              <a:rPr lang="en-GB"/>
              <a:t> and </a:t>
            </a:r>
            <a:r>
              <a:rPr b="1" lang="en-GB"/>
              <a:t>modulo (MOD)</a:t>
            </a:r>
            <a:r>
              <a:rPr lang="en-GB"/>
              <a:t>. Use the table below to help you investigate the algorithm in Python.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9" name="Google Shape;99;p16"/>
          <p:cNvGraphicFramePr/>
          <p:nvPr/>
        </p:nvGraphicFramePr>
        <p:xfrm>
          <a:off x="917575" y="25190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{5ACF7A12-5362-406C-A85A-BB37C562CD98}</a:tableStyleId>
              </a:tblPr>
              <a:tblGrid>
                <a:gridCol w="5112025"/>
                <a:gridCol w="5636600"/>
                <a:gridCol w="5704225"/>
              </a:tblGrid>
              <a:tr h="105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Python example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Modulo (MOD)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Calculates the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remainder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a division. For example, 7 MOD 3 will calculate as 1.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7 % 3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2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Integer division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Calculates the 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whole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times the divisor (3) will go into the dividend (7). For example, 7 ÷ 3 will calculate as 2.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// 3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1136900" y="211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557400"/>
                <a:gridCol w="5085175"/>
              </a:tblGrid>
              <a:tr h="55116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2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print("Numbers:")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 = int(input())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 = int(input())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sum = 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 b &gt; 0: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if b % 2 == 1: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	sum = sum + a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a = 2*a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 = b // 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print(sum)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3181700" y="7775550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Figure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result of the following calculation in Python: 14 % 4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result of the following calculation in Python:  28 // 5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Complete the trace table below using the algorithm in Figure 1. The values of a and b have been provided and the first iteration of the while loop has been filled in for you.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917950" y="296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" name="Google Shape;117;p18"/>
          <p:cNvGraphicFramePr/>
          <p:nvPr/>
        </p:nvGraphicFramePr>
        <p:xfrm>
          <a:off x="917950" y="499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4" name="Google Shape;124;p19"/>
          <p:cNvGraphicFramePr/>
          <p:nvPr/>
        </p:nvGraphicFramePr>
        <p:xfrm>
          <a:off x="554250" y="226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366925"/>
                <a:gridCol w="2619950"/>
                <a:gridCol w="2619950"/>
                <a:gridCol w="2619950"/>
                <a:gridCol w="3235075"/>
                <a:gridCol w="4214725"/>
              </a:tblGrid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sum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"Numbers:"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1" name="Google Shape;131;p20"/>
          <p:cNvGraphicFramePr/>
          <p:nvPr/>
        </p:nvGraphicFramePr>
        <p:xfrm>
          <a:off x="554250" y="226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366925"/>
                <a:gridCol w="2619950"/>
                <a:gridCol w="2619950"/>
                <a:gridCol w="2619950"/>
                <a:gridCol w="3235075"/>
                <a:gridCol w="4214725"/>
              </a:tblGrid>
              <a:tr h="8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sum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22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True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8" name="Google Shape;138;p21"/>
          <p:cNvGraphicFramePr/>
          <p:nvPr/>
        </p:nvGraphicFramePr>
        <p:xfrm>
          <a:off x="554250" y="226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378375"/>
                <a:gridCol w="2641875"/>
                <a:gridCol w="2641875"/>
                <a:gridCol w="2641875"/>
                <a:gridCol w="3262150"/>
                <a:gridCol w="4250000"/>
              </a:tblGrid>
              <a:tr h="1183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/>
                        <a:t>Line</a:t>
                      </a:r>
                      <a:endParaRPr sz="2200"/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sum</a:t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98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8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8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8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8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8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5550" marB="35550" marR="35550" marL="35550">
                    <a:lnL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Tracing code - part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Does the algorithm in </a:t>
            </a:r>
            <a:r>
              <a:rPr b="1" lang="en-GB"/>
              <a:t>Figure 1</a:t>
            </a:r>
            <a:r>
              <a:rPr lang="en-GB"/>
              <a:t> loop infinitely, or not? Explain your answer.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6" name="Google Shape;146;p22"/>
          <p:cNvGraphicFramePr/>
          <p:nvPr/>
        </p:nvGraphicFramePr>
        <p:xfrm>
          <a:off x="917950" y="296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{D88D5626-5F44-48C9-BB55-4D96DC13DD84}</a:tableStyleId>
              </a:tblPr>
              <a:tblGrid>
                <a:gridCol w="16240500"/>
              </a:tblGrid>
              <a:tr h="1995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