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7" r:id="rId4"/>
    <p:sldMasterId id="2147483678" r:id="rId5"/>
    <p:sldMasterId id="2147483679" r:id="rId6"/>
  </p:sldMasterIdLst>
  <p:notesMasterIdLst>
    <p:notesMasterId r:id="rId7"/>
  </p:notesMasterIdLst>
  <p:sldIdLst>
    <p:sldId id="256" r:id="rId8"/>
    <p:sldId id="257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91e8b2b50d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91e8b2b50d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530610e95c_0_8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g530610e95c_0_8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458390" y="4793456"/>
            <a:ext cx="720300" cy="1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spcBef>
                <a:spcPts val="800"/>
              </a:spcBef>
              <a:spcAft>
                <a:spcPts val="0"/>
              </a:spcAft>
              <a:buSzPts val="1800"/>
              <a:buChar char="–"/>
              <a:defRPr sz="1200"/>
            </a:lvl5pPr>
            <a:lvl6pPr indent="-342900" lvl="5" marL="2743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 sz="1200"/>
            </a:lvl6pPr>
            <a:lvl7pPr indent="-323850" lvl="6" marL="32004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458390" y="4793456"/>
            <a:ext cx="720300" cy="1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Multiple choice options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65" name="Google Shape;65;p16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2" type="sldNum"/>
          </p:nvPr>
        </p:nvSpPr>
        <p:spPr>
          <a:xfrm>
            <a:off x="458390" y="4793456"/>
            <a:ext cx="720300" cy="1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Setting task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2" type="sldNum"/>
          </p:nvPr>
        </p:nvSpPr>
        <p:spPr>
          <a:xfrm>
            <a:off x="458390" y="4793456"/>
            <a:ext cx="720300" cy="1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spcBef>
                <a:spcPts val="800"/>
              </a:spcBef>
              <a:spcAft>
                <a:spcPts val="0"/>
              </a:spcAft>
              <a:buSzPts val="1800"/>
              <a:buChar char="–"/>
              <a:defRPr sz="1200"/>
            </a:lvl5pPr>
            <a:lvl6pPr indent="-342900" lvl="5" marL="2743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 sz="1200"/>
            </a:lvl6pPr>
            <a:lvl7pPr indent="-323850" lvl="6" marL="32004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86" name="Google Shape;86;p18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spcBef>
                <a:spcPts val="800"/>
              </a:spcBef>
              <a:spcAft>
                <a:spcPts val="0"/>
              </a:spcAft>
              <a:buSzPts val="1800"/>
              <a:buChar char="–"/>
              <a:defRPr sz="1200"/>
            </a:lvl5pPr>
            <a:lvl6pPr indent="-342900" lvl="5" marL="2743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 sz="1200"/>
            </a:lvl6pPr>
            <a:lvl7pPr indent="-323850" lvl="6" marL="32004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2" type="sldNum"/>
          </p:nvPr>
        </p:nvSpPr>
        <p:spPr>
          <a:xfrm>
            <a:off x="458390" y="4793456"/>
            <a:ext cx="720300" cy="1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"/>
              <a:buNone/>
              <a:defRPr b="0" sz="3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91" name="Google Shape;91;p19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92" name="Google Shape;92;p19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rgbClr val="000000"/>
                </a:solidFill>
              </a:defRPr>
            </a:lvl2pPr>
            <a:lvl3pPr lvl="2" rtl="0" algn="l">
              <a:spcBef>
                <a:spcPts val="1000"/>
              </a:spcBef>
              <a:spcAft>
                <a:spcPts val="0"/>
              </a:spcAft>
              <a:buSzPts val="700"/>
              <a:buNone/>
              <a:defRPr>
                <a:solidFill>
                  <a:srgbClr val="000000"/>
                </a:solidFill>
              </a:defRPr>
            </a:lvl3pPr>
            <a:lvl4pPr lvl="3" rtl="0" algn="l">
              <a:spcBef>
                <a:spcPts val="1000"/>
              </a:spcBef>
              <a:spcAft>
                <a:spcPts val="0"/>
              </a:spcAft>
              <a:buSzPts val="700"/>
              <a:buNone/>
              <a:defRPr>
                <a:solidFill>
                  <a:srgbClr val="000000"/>
                </a:solidFill>
              </a:defRPr>
            </a:lvl4pPr>
            <a:lvl5pPr lvl="4" rtl="0" algn="l">
              <a:spcBef>
                <a:spcPts val="1000"/>
              </a:spcBef>
              <a:spcAft>
                <a:spcPts val="0"/>
              </a:spcAft>
              <a:buSzPts val="700"/>
              <a:buNone/>
              <a:defRPr>
                <a:solidFill>
                  <a:srgbClr val="000000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00"/>
              <a:buNone/>
              <a:defRPr>
                <a:solidFill>
                  <a:srgbClr val="000000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00"/>
              <a:buNone/>
              <a:defRPr>
                <a:solidFill>
                  <a:srgbClr val="000000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00"/>
              <a:buNone/>
              <a:defRPr>
                <a:solidFill>
                  <a:srgbClr val="000000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7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"/>
              <a:buNone/>
              <a:defRPr b="0" sz="3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00" name="Google Shape;100;p21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01" name="Google Shape;101;p21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02" name="Google Shape;102;p21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1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"/>
              <a:buNone/>
              <a:defRPr b="0" sz="3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06" name="Google Shape;106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7" name="Google Shape;107;p22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2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4" name="Google Shape;114;p24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5" name="Google Shape;115;p24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6" name="Google Shape;116;p2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7" name="Google Shape;117;p24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0" name="Google Shape;120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3" name="Google Shape;123;p2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4" name="Google Shape;124;p26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5" name="Google Shape;125;p26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26" name="Google Shape;126;p26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7" name="Google Shape;127;p26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28" name="Google Shape;128;p26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9" name="Google Shape;129;p26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7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27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3" name="Google Shape;133;p27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34" name="Google Shape;134;p27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35" name="Google Shape;135;p27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6" name="Google Shape;136;p27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37" name="Google Shape;137;p27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38" name="Google Shape;138;p27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39" name="Google Shape;139;p2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2" name="Google Shape;142;p2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43" name="Google Shape;143;p28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44" name="Google Shape;144;p28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45" name="Google Shape;145;p28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46" name="Google Shape;146;p28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47" name="Google Shape;147;p28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48" name="Google Shape;148;p28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49" name="Google Shape;149;p28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50" name="Google Shape;150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53" name="Google Shape;153;p29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54" name="Google Shape;154;p2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"/>
              <a:buNone/>
              <a:defRPr b="0" i="1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"/>
              <a:buNone/>
              <a:defRPr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"/>
              <a:buNone/>
              <a:defRPr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"/>
              <a:buNone/>
              <a:defRPr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"/>
              <a:buNone/>
              <a:defRPr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"/>
              <a:buNone/>
              <a:defRPr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"/>
              <a:buNone/>
              <a:defRPr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"/>
              <a:buNone/>
              <a:defRPr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"/>
              <a:buNone/>
              <a:defRPr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57" name="Google Shape;157;p30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58" name="Google Shape;158;p30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1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theme" Target="../theme/theme2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28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4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390" y="445294"/>
            <a:ext cx="66009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390" y="1438275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390" y="4793456"/>
            <a:ext cx="720300" cy="1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  <a:defRPr b="0" i="0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659" y="4502944"/>
            <a:ext cx="223837" cy="4191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 sz="28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 sz="28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 sz="28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 sz="28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 sz="28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 sz="28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 sz="28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 sz="2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95" name="Google Shape;95;p20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7" name="Google Shape;97;p20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 txBox="1"/>
          <p:nvPr>
            <p:ph idx="1" type="body"/>
          </p:nvPr>
        </p:nvSpPr>
        <p:spPr>
          <a:xfrm>
            <a:off x="458975" y="445025"/>
            <a:ext cx="8226000" cy="42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/>
              <a:t>Mathematics</a:t>
            </a:r>
            <a:endParaRPr/>
          </a:p>
        </p:txBody>
      </p:sp>
      <p:sp>
        <p:nvSpPr>
          <p:cNvPr id="168" name="Google Shape;168;p33"/>
          <p:cNvSpPr txBox="1"/>
          <p:nvPr>
            <p:ph type="title"/>
          </p:nvPr>
        </p:nvSpPr>
        <p:spPr>
          <a:xfrm>
            <a:off x="458975" y="1345450"/>
            <a:ext cx="8328300" cy="1343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Reflecting Shapes Across the x Axis and the y Axis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Downloadable Resource</a:t>
            </a:r>
            <a:endParaRPr/>
          </a:p>
        </p:txBody>
      </p:sp>
      <p:sp>
        <p:nvSpPr>
          <p:cNvPr id="169" name="Google Shape;169;p33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/>
              <a:t>Miss Darwish</a:t>
            </a:r>
            <a:endParaRPr/>
          </a:p>
        </p:txBody>
      </p:sp>
      <p:sp>
        <p:nvSpPr>
          <p:cNvPr id="170" name="Google Shape;170;p3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4"/>
          <p:cNvSpPr txBox="1"/>
          <p:nvPr/>
        </p:nvSpPr>
        <p:spPr>
          <a:xfrm>
            <a:off x="458390" y="4793456"/>
            <a:ext cx="720300" cy="1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"/>
              <a:buNone/>
            </a:pPr>
            <a:fld id="{00000000-1234-1234-1234-123412341234}" type="slidenum">
              <a:rPr b="0" i="0" lang="en-GB" sz="800" u="none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sz="1100"/>
          </a:p>
        </p:txBody>
      </p:sp>
      <p:sp>
        <p:nvSpPr>
          <p:cNvPr id="176" name="Google Shape;176;p34"/>
          <p:cNvSpPr txBox="1"/>
          <p:nvPr/>
        </p:nvSpPr>
        <p:spPr>
          <a:xfrm>
            <a:off x="233363" y="105965"/>
            <a:ext cx="3354000" cy="5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2600"/>
              <a:buFont typeface="Montserrat"/>
              <a:buNone/>
            </a:pPr>
            <a:r>
              <a:rPr b="0" i="0" lang="en-GB" sz="2600" u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 sz="1100">
              <a:solidFill>
                <a:schemeClr val="dk2"/>
              </a:solidFill>
            </a:endParaRPr>
          </a:p>
        </p:txBody>
      </p:sp>
      <p:sp>
        <p:nvSpPr>
          <p:cNvPr id="177" name="Google Shape;177;p34"/>
          <p:cNvSpPr txBox="1"/>
          <p:nvPr/>
        </p:nvSpPr>
        <p:spPr>
          <a:xfrm>
            <a:off x="344588" y="1153313"/>
            <a:ext cx="5858400" cy="8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Montserrat"/>
              <a:buNone/>
            </a:pPr>
            <a:r>
              <a:rPr lang="en-GB" sz="2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 square with the coordinates (-5,4), (-5,2), (-3,4) and (-3,2) is reflected on an axis.</a:t>
            </a:r>
            <a:endParaRPr sz="1100"/>
          </a:p>
        </p:txBody>
      </p:sp>
      <p:sp>
        <p:nvSpPr>
          <p:cNvPr id="178" name="Google Shape;178;p34"/>
          <p:cNvSpPr txBox="1"/>
          <p:nvPr/>
        </p:nvSpPr>
        <p:spPr>
          <a:xfrm>
            <a:off x="344588" y="2264634"/>
            <a:ext cx="6189900" cy="23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Montserrat"/>
              <a:buNone/>
            </a:pPr>
            <a:r>
              <a:rPr lang="en-GB" sz="2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When reflected, (-5,4) becomes (-5,-4) and (-5,2 becomes (-5,-2).</a:t>
            </a:r>
            <a:endParaRPr sz="21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Montserrat"/>
              <a:buNone/>
            </a:pPr>
            <a:r>
              <a:rPr lang="en-GB" sz="2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i) Where is the line of reflection?</a:t>
            </a:r>
            <a:endParaRPr sz="21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Montserrat"/>
              <a:buNone/>
            </a:pPr>
            <a:r>
              <a:rPr lang="en-GB" sz="2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ii) What do the coordinates (-3,4) and (-3,2) reflect to? Explain how you know.</a:t>
            </a:r>
            <a:endParaRPr sz="21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