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7" r:id="rId4"/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ADD994-73BF-4EDB-B451-4BC3C25A1307}">
  <a:tblStyle styleId="{49ADD994-73BF-4EDB-B451-4BC3C25A130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5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ca4660e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ca4660e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c1b2bdd3e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8c1b2bdd3e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c2bc5412b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8c2bc5412b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c2bc5412b_0_2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8c2bc5412b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dbb73d9d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8dbb73d9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bb73d9d0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8dbb73d9d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dbb73d9d0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8dbb73d9d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c2bc5412b_0_3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8c2bc5412b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c2bc5412b_0_4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8c2bc5412b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d5da3828d_0_7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8d5da3828d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c1b2bdd3e_0_4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8c1b2bdd3e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31" name="Google Shape;131;p24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33" name="Google Shape;133;p24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4" name="Google Shape;144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9" name="Google Shape;149;p2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0" name="Google Shape;150;p2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1" name="Google Shape;151;p2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3" name="Google Shape;153;p2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4" name="Google Shape;154;p2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5" name="Google Shape;15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8" name="Google Shape;158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–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60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0" name="Google Shape;170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" name="Google Shape;36;p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8" name="Google Shape;58;p1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60" name="Google Shape;60;p1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idx="4294967295" type="ctrTitle"/>
          </p:nvPr>
        </p:nvSpPr>
        <p:spPr>
          <a:xfrm>
            <a:off x="230375" y="1285750"/>
            <a:ext cx="87852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900">
                <a:solidFill>
                  <a:schemeClr val="dk2"/>
                </a:solidFill>
              </a:rPr>
              <a:t>School rules and problems [1 / 3] Worksheet</a:t>
            </a:r>
            <a:endParaRPr sz="2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chemeClr val="dk2"/>
                </a:solidFill>
              </a:rPr>
              <a:t>Describing your school uniform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/>
              <a:t> </a:t>
            </a:r>
            <a:endParaRPr i="1" sz="2500"/>
          </a:p>
        </p:txBody>
      </p:sp>
      <p:sp>
        <p:nvSpPr>
          <p:cNvPr id="178" name="Google Shape;178;p32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Spanish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9" name="Google Shape;179;p32"/>
          <p:cNvSpPr txBox="1"/>
          <p:nvPr>
            <p:ph idx="4294967295" type="subTitle"/>
          </p:nvPr>
        </p:nvSpPr>
        <p:spPr>
          <a:xfrm>
            <a:off x="319275" y="4240912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Señor Fernández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/>
          <p:nvPr/>
        </p:nvSpPr>
        <p:spPr>
          <a:xfrm>
            <a:off x="87275" y="1586875"/>
            <a:ext cx="92178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Some colours do not change for either masculine or feminine nouns.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41"/>
          <p:cNvSpPr txBox="1"/>
          <p:nvPr/>
        </p:nvSpPr>
        <p:spPr>
          <a:xfrm>
            <a:off x="74350" y="2674000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When used with a plural noun, you will need to add -s (if they end in a vowel) or -es if they don’t.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41"/>
          <p:cNvSpPr txBox="1"/>
          <p:nvPr/>
        </p:nvSpPr>
        <p:spPr>
          <a:xfrm>
            <a:off x="1592800" y="2087575"/>
            <a:ext cx="91440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rosa   naranja   gris  azul   verde   marrón</a:t>
            </a:r>
            <a:endParaRPr b="1"/>
          </a:p>
        </p:txBody>
      </p:sp>
      <p:sp>
        <p:nvSpPr>
          <p:cNvPr id="302" name="Google Shape;302;p41"/>
          <p:cNvSpPr txBox="1"/>
          <p:nvPr/>
        </p:nvSpPr>
        <p:spPr>
          <a:xfrm>
            <a:off x="1020375" y="3444300"/>
            <a:ext cx="91440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rosas   naranjas   grises  azules   verdes   marr</a:t>
            </a:r>
            <a:r>
              <a:rPr b="1" lang="en-GB" sz="2100" u="sng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nes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/>
          <p:nvPr/>
        </p:nvSpPr>
        <p:spPr>
          <a:xfrm>
            <a:off x="191500" y="713200"/>
            <a:ext cx="58239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Normalmente </a:t>
            </a: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llevo una ________  negra.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42"/>
          <p:cNvSpPr txBox="1"/>
          <p:nvPr/>
        </p:nvSpPr>
        <p:spPr>
          <a:xfrm>
            <a:off x="189775" y="1467225"/>
            <a:ext cx="58239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2. Nunca llevo un jersey ________.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42"/>
          <p:cNvSpPr txBox="1"/>
          <p:nvPr/>
        </p:nvSpPr>
        <p:spPr>
          <a:xfrm>
            <a:off x="187975" y="2297425"/>
            <a:ext cx="58239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Montserrat"/>
                <a:ea typeface="Montserrat"/>
                <a:cs typeface="Montserrat"/>
                <a:sym typeface="Montserrat"/>
              </a:rPr>
              <a:t>3. Los __________ naranjas.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42"/>
          <p:cNvSpPr txBox="1"/>
          <p:nvPr/>
        </p:nvSpPr>
        <p:spPr>
          <a:xfrm>
            <a:off x="189775" y="3043450"/>
            <a:ext cx="58239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4. ¿Qué ________ normalmente al insti?  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42"/>
          <p:cNvSpPr txBox="1"/>
          <p:nvPr/>
        </p:nvSpPr>
        <p:spPr>
          <a:xfrm>
            <a:off x="6130570" y="713200"/>
            <a:ext cx="23559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Montserrat"/>
                <a:ea typeface="Montserrat"/>
                <a:cs typeface="Montserrat"/>
                <a:sym typeface="Montserrat"/>
              </a:rPr>
              <a:t>a) zapatos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42"/>
          <p:cNvSpPr txBox="1"/>
          <p:nvPr/>
        </p:nvSpPr>
        <p:spPr>
          <a:xfrm>
            <a:off x="6130570" y="2297425"/>
            <a:ext cx="23559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Montserrat"/>
                <a:ea typeface="Montserrat"/>
                <a:cs typeface="Montserrat"/>
                <a:sym typeface="Montserrat"/>
              </a:rPr>
              <a:t>c) es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42"/>
          <p:cNvSpPr txBox="1"/>
          <p:nvPr/>
        </p:nvSpPr>
        <p:spPr>
          <a:xfrm>
            <a:off x="6109426" y="3043450"/>
            <a:ext cx="23559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Montserrat"/>
                <a:ea typeface="Montserrat"/>
                <a:cs typeface="Montserrat"/>
                <a:sym typeface="Montserrat"/>
              </a:rPr>
              <a:t>d) blanco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42"/>
          <p:cNvSpPr txBox="1"/>
          <p:nvPr>
            <p:ph type="title"/>
          </p:nvPr>
        </p:nvSpPr>
        <p:spPr>
          <a:xfrm>
            <a:off x="382600" y="222675"/>
            <a:ext cx="7706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Empareja los números con las letras</a:t>
            </a:r>
            <a:endParaRPr/>
          </a:p>
        </p:txBody>
      </p:sp>
      <p:sp>
        <p:nvSpPr>
          <p:cNvPr id="315" name="Google Shape;315;p42"/>
          <p:cNvSpPr txBox="1"/>
          <p:nvPr/>
        </p:nvSpPr>
        <p:spPr>
          <a:xfrm>
            <a:off x="189775" y="3789475"/>
            <a:ext cx="58239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5. Los pantalones azul____ 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42"/>
          <p:cNvSpPr txBox="1"/>
          <p:nvPr/>
        </p:nvSpPr>
        <p:spPr>
          <a:xfrm>
            <a:off x="6109426" y="3789475"/>
            <a:ext cx="23559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Montserrat"/>
                <a:ea typeface="Montserrat"/>
                <a:cs typeface="Montserrat"/>
                <a:sym typeface="Montserrat"/>
              </a:rPr>
              <a:t>e) falda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42"/>
          <p:cNvSpPr txBox="1"/>
          <p:nvPr/>
        </p:nvSpPr>
        <p:spPr>
          <a:xfrm>
            <a:off x="6138783" y="1462400"/>
            <a:ext cx="23559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Montserrat"/>
                <a:ea typeface="Montserrat"/>
                <a:cs typeface="Montserrat"/>
                <a:sym typeface="Montserrat"/>
              </a:rPr>
              <a:t>b) llevas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42"/>
          <p:cNvSpPr txBox="1"/>
          <p:nvPr/>
        </p:nvSpPr>
        <p:spPr>
          <a:xfrm>
            <a:off x="5824850" y="315213"/>
            <a:ext cx="18018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84" name="Google Shape;184;p33"/>
          <p:cNvSpPr/>
          <p:nvPr/>
        </p:nvSpPr>
        <p:spPr>
          <a:xfrm>
            <a:off x="1041613" y="14928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descr="rectangle" id="185" name="Google Shape;185;p33"/>
          <p:cNvSpPr/>
          <p:nvPr/>
        </p:nvSpPr>
        <p:spPr>
          <a:xfrm>
            <a:off x="5209119" y="1492821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 flipH="1">
            <a:off x="1220730" y="3203323"/>
            <a:ext cx="2788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ca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mi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ón</a:t>
            </a:r>
            <a:endParaRPr i="0" sz="4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 flipH="1">
            <a:off x="6055500" y="3203325"/>
            <a:ext cx="1923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Par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ís</a:t>
            </a:r>
            <a:endParaRPr b="1" i="0" sz="4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1041625" y="444500"/>
            <a:ext cx="50139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rPr b="1" i="0" lang="en-GB" sz="2200" u="none" cap="none" strike="noStrike">
                <a:latin typeface="Montserrat"/>
                <a:ea typeface="Montserrat"/>
                <a:cs typeface="Montserrat"/>
                <a:sym typeface="Montserrat"/>
              </a:rPr>
              <a:t>La fonética</a:t>
            </a:r>
            <a:br>
              <a:rPr b="1" i="0" lang="en-GB" sz="2200" u="none" cap="none" strike="noStrike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Final syllable stress (palabras agudas)</a:t>
            </a:r>
            <a:endParaRPr b="1" i="0" sz="2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/>
        </p:nvSpPr>
        <p:spPr>
          <a:xfrm>
            <a:off x="210449" y="3493709"/>
            <a:ext cx="8884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Century Gothic"/>
              <a:buNone/>
            </a:pPr>
            <a:r>
              <a:rPr i="0" lang="en-GB" sz="21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Remember, if the final syllable is stressed, and the word ends in any consonant except ‘</a:t>
            </a:r>
            <a:r>
              <a:rPr i="0" lang="en-GB" sz="21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i="0" lang="en-GB" sz="21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’ or ‘</a:t>
            </a:r>
            <a:r>
              <a:rPr i="0" lang="en-GB" sz="21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i="0" lang="en-GB" sz="21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’, there will be no accent. </a:t>
            </a:r>
            <a:endParaRPr i="0" sz="2100" u="none" cap="none" strike="noStrik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34"/>
          <p:cNvSpPr txBox="1"/>
          <p:nvPr/>
        </p:nvSpPr>
        <p:spPr>
          <a:xfrm>
            <a:off x="210450" y="181196"/>
            <a:ext cx="8884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Century Gothic"/>
              <a:buNone/>
            </a:pPr>
            <a:r>
              <a:rPr b="1" i="0" lang="en-GB" sz="21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Final Syllable Stress</a:t>
            </a:r>
            <a:endParaRPr b="1" i="1" sz="2100" u="none" cap="none" strike="noStrike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4"/>
          <p:cNvSpPr txBox="1"/>
          <p:nvPr/>
        </p:nvSpPr>
        <p:spPr>
          <a:xfrm>
            <a:off x="1574102" y="1594646"/>
            <a:ext cx="1218300" cy="438600"/>
          </a:xfrm>
          <a:prstGeom prst="rect">
            <a:avLst/>
          </a:prstGeom>
          <a:noFill/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comer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4"/>
          <p:cNvSpPr txBox="1"/>
          <p:nvPr/>
        </p:nvSpPr>
        <p:spPr>
          <a:xfrm>
            <a:off x="3396801" y="1604550"/>
            <a:ext cx="1353000" cy="438600"/>
          </a:xfrm>
          <a:prstGeom prst="rect">
            <a:avLst/>
          </a:prstGeom>
          <a:noFill/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Madrid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4"/>
          <p:cNvSpPr txBox="1"/>
          <p:nvPr/>
        </p:nvSpPr>
        <p:spPr>
          <a:xfrm>
            <a:off x="210450" y="732163"/>
            <a:ext cx="8884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Century Gothic"/>
              <a:buNone/>
            </a:pPr>
            <a:r>
              <a:rPr i="0" lang="en-GB" sz="21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İPilla al intruso! </a:t>
            </a:r>
            <a:endParaRPr i="0" sz="2100" u="none" cap="none" strike="noStrik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34"/>
          <p:cNvSpPr txBox="1"/>
          <p:nvPr/>
        </p:nvSpPr>
        <p:spPr>
          <a:xfrm>
            <a:off x="3285825" y="2512400"/>
            <a:ext cx="1559400" cy="438600"/>
          </a:xfrm>
          <a:prstGeom prst="rect">
            <a:avLst/>
          </a:prstGeom>
          <a:noFill/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realidad</a:t>
            </a:r>
            <a:endParaRPr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4"/>
          <p:cNvSpPr txBox="1"/>
          <p:nvPr/>
        </p:nvSpPr>
        <p:spPr>
          <a:xfrm>
            <a:off x="5282046" y="1622786"/>
            <a:ext cx="1468800" cy="438600"/>
          </a:xfrm>
          <a:prstGeom prst="rect">
            <a:avLst/>
          </a:prstGeom>
          <a:noFill/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tambi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34"/>
          <p:cNvSpPr txBox="1"/>
          <p:nvPr/>
        </p:nvSpPr>
        <p:spPr>
          <a:xfrm>
            <a:off x="1399555" y="2476068"/>
            <a:ext cx="1468800" cy="438600"/>
          </a:xfrm>
          <a:prstGeom prst="rect">
            <a:avLst/>
          </a:prstGeom>
          <a:noFill/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después</a:t>
            </a:r>
            <a:endParaRPr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34"/>
          <p:cNvSpPr txBox="1"/>
          <p:nvPr/>
        </p:nvSpPr>
        <p:spPr>
          <a:xfrm>
            <a:off x="5272203" y="2512381"/>
            <a:ext cx="1468800" cy="438600"/>
          </a:xfrm>
          <a:prstGeom prst="rect">
            <a:avLst/>
          </a:prstGeom>
          <a:noFill/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autobús</a:t>
            </a:r>
            <a:endParaRPr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/>
        </p:nvSpPr>
        <p:spPr>
          <a:xfrm>
            <a:off x="957749" y="3193836"/>
            <a:ext cx="1218300" cy="438600"/>
          </a:xfrm>
          <a:prstGeom prst="rect">
            <a:avLst/>
          </a:prstGeom>
          <a:noFill/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ca</a:t>
            </a: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fé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35"/>
          <p:cNvSpPr txBox="1"/>
          <p:nvPr/>
        </p:nvSpPr>
        <p:spPr>
          <a:xfrm>
            <a:off x="3833833" y="3193835"/>
            <a:ext cx="1218300" cy="438600"/>
          </a:xfrm>
          <a:prstGeom prst="rect">
            <a:avLst/>
          </a:prstGeom>
          <a:noFill/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pa</a:t>
            </a: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pá</a:t>
            </a:r>
            <a:endParaRPr b="1"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35"/>
          <p:cNvSpPr txBox="1"/>
          <p:nvPr/>
        </p:nvSpPr>
        <p:spPr>
          <a:xfrm>
            <a:off x="6630459" y="3161909"/>
            <a:ext cx="1218300" cy="438600"/>
          </a:xfrm>
          <a:prstGeom prst="rect">
            <a:avLst/>
          </a:prstGeom>
          <a:noFill/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can</a:t>
            </a: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té</a:t>
            </a:r>
            <a:endParaRPr b="1"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/>
          <p:nvPr/>
        </p:nvSpPr>
        <p:spPr>
          <a:xfrm>
            <a:off x="398091" y="794468"/>
            <a:ext cx="513000" cy="45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100"/>
          </a:p>
        </p:txBody>
      </p:sp>
      <p:sp>
        <p:nvSpPr>
          <p:cNvPr id="214" name="Google Shape;214;p36"/>
          <p:cNvSpPr/>
          <p:nvPr/>
        </p:nvSpPr>
        <p:spPr>
          <a:xfrm>
            <a:off x="398091" y="1573395"/>
            <a:ext cx="513000" cy="45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100"/>
          </a:p>
        </p:txBody>
      </p:sp>
      <p:sp>
        <p:nvSpPr>
          <p:cNvPr id="215" name="Google Shape;215;p36"/>
          <p:cNvSpPr/>
          <p:nvPr/>
        </p:nvSpPr>
        <p:spPr>
          <a:xfrm>
            <a:off x="398091" y="2328498"/>
            <a:ext cx="513000" cy="45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100"/>
          </a:p>
        </p:txBody>
      </p:sp>
      <p:sp>
        <p:nvSpPr>
          <p:cNvPr id="216" name="Google Shape;216;p36"/>
          <p:cNvSpPr/>
          <p:nvPr/>
        </p:nvSpPr>
        <p:spPr>
          <a:xfrm>
            <a:off x="398091" y="3103988"/>
            <a:ext cx="513000" cy="45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100"/>
          </a:p>
        </p:txBody>
      </p:sp>
      <p:sp>
        <p:nvSpPr>
          <p:cNvPr id="217" name="Google Shape;217;p36"/>
          <p:cNvSpPr/>
          <p:nvPr/>
        </p:nvSpPr>
        <p:spPr>
          <a:xfrm>
            <a:off x="3309770" y="794468"/>
            <a:ext cx="513000" cy="45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6"/>
          <p:cNvSpPr/>
          <p:nvPr/>
        </p:nvSpPr>
        <p:spPr>
          <a:xfrm>
            <a:off x="3309767" y="1568538"/>
            <a:ext cx="513000" cy="44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6"/>
          <p:cNvSpPr/>
          <p:nvPr/>
        </p:nvSpPr>
        <p:spPr>
          <a:xfrm>
            <a:off x="3309766" y="2334850"/>
            <a:ext cx="513000" cy="44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36"/>
          <p:cNvSpPr/>
          <p:nvPr/>
        </p:nvSpPr>
        <p:spPr>
          <a:xfrm>
            <a:off x="3309767" y="3088090"/>
            <a:ext cx="513000" cy="47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6"/>
          <p:cNvSpPr txBox="1"/>
          <p:nvPr/>
        </p:nvSpPr>
        <p:spPr>
          <a:xfrm>
            <a:off x="1092723" y="828550"/>
            <a:ext cx="1044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bill__r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6"/>
          <p:cNvSpPr txBox="1"/>
          <p:nvPr/>
        </p:nvSpPr>
        <p:spPr>
          <a:xfrm>
            <a:off x="1103521" y="1653900"/>
            <a:ext cx="1488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hot__l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1103537" y="2400786"/>
            <a:ext cx="1565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sal__r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36"/>
          <p:cNvSpPr txBox="1"/>
          <p:nvPr/>
        </p:nvSpPr>
        <p:spPr>
          <a:xfrm>
            <a:off x="1092736" y="3135936"/>
            <a:ext cx="1565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japon__s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36"/>
          <p:cNvSpPr txBox="1"/>
          <p:nvPr/>
        </p:nvSpPr>
        <p:spPr>
          <a:xfrm>
            <a:off x="4027777" y="2401475"/>
            <a:ext cx="2001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jabal__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36"/>
          <p:cNvSpPr txBox="1"/>
          <p:nvPr/>
        </p:nvSpPr>
        <p:spPr>
          <a:xfrm>
            <a:off x="4004414" y="1651405"/>
            <a:ext cx="1259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le__n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36"/>
          <p:cNvSpPr txBox="1"/>
          <p:nvPr/>
        </p:nvSpPr>
        <p:spPr>
          <a:xfrm>
            <a:off x="4004414" y="804915"/>
            <a:ext cx="3000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ingl__s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36"/>
          <p:cNvSpPr txBox="1"/>
          <p:nvPr/>
        </p:nvSpPr>
        <p:spPr>
          <a:xfrm>
            <a:off x="4065622" y="3151575"/>
            <a:ext cx="2098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inmort__l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6"/>
          <p:cNvSpPr/>
          <p:nvPr/>
        </p:nvSpPr>
        <p:spPr>
          <a:xfrm>
            <a:off x="6506869" y="794468"/>
            <a:ext cx="513000" cy="45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36"/>
          <p:cNvSpPr/>
          <p:nvPr/>
        </p:nvSpPr>
        <p:spPr>
          <a:xfrm>
            <a:off x="6506869" y="1573395"/>
            <a:ext cx="513000" cy="45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6"/>
          <p:cNvSpPr txBox="1"/>
          <p:nvPr/>
        </p:nvSpPr>
        <p:spPr>
          <a:xfrm>
            <a:off x="7185908" y="1640958"/>
            <a:ext cx="1577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lim__n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7185908" y="794468"/>
            <a:ext cx="1760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viv__r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2030552" y="3135935"/>
            <a:ext cx="301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36"/>
          <p:cNvSpPr txBox="1"/>
          <p:nvPr/>
        </p:nvSpPr>
        <p:spPr>
          <a:xfrm>
            <a:off x="4340933" y="1657349"/>
            <a:ext cx="301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ó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4827628" y="2394434"/>
            <a:ext cx="301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í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36"/>
          <p:cNvSpPr txBox="1"/>
          <p:nvPr/>
        </p:nvSpPr>
        <p:spPr>
          <a:xfrm>
            <a:off x="7624498" y="797472"/>
            <a:ext cx="301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6"/>
          <p:cNvSpPr txBox="1"/>
          <p:nvPr/>
        </p:nvSpPr>
        <p:spPr>
          <a:xfrm>
            <a:off x="2137714" y="3144222"/>
            <a:ext cx="301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1631002" y="2400786"/>
            <a:ext cx="301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1100"/>
          </a:p>
        </p:txBody>
      </p:sp>
      <p:sp>
        <p:nvSpPr>
          <p:cNvPr id="239" name="Google Shape;239;p36"/>
          <p:cNvSpPr txBox="1"/>
          <p:nvPr/>
        </p:nvSpPr>
        <p:spPr>
          <a:xfrm>
            <a:off x="1692246" y="1657350"/>
            <a:ext cx="301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1100"/>
          </a:p>
        </p:txBody>
      </p:sp>
      <p:sp>
        <p:nvSpPr>
          <p:cNvPr id="240" name="Google Shape;240;p36"/>
          <p:cNvSpPr txBox="1"/>
          <p:nvPr/>
        </p:nvSpPr>
        <p:spPr>
          <a:xfrm>
            <a:off x="7703078" y="1637953"/>
            <a:ext cx="301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ó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36"/>
          <p:cNvSpPr txBox="1"/>
          <p:nvPr/>
        </p:nvSpPr>
        <p:spPr>
          <a:xfrm>
            <a:off x="4767073" y="3145600"/>
            <a:ext cx="513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36"/>
          <p:cNvSpPr txBox="1"/>
          <p:nvPr/>
        </p:nvSpPr>
        <p:spPr>
          <a:xfrm>
            <a:off x="4636267" y="809388"/>
            <a:ext cx="301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36"/>
          <p:cNvSpPr txBox="1"/>
          <p:nvPr/>
        </p:nvSpPr>
        <p:spPr>
          <a:xfrm>
            <a:off x="5172715" y="3154799"/>
            <a:ext cx="301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11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6"/>
          <p:cNvSpPr txBox="1"/>
          <p:nvPr/>
        </p:nvSpPr>
        <p:spPr>
          <a:xfrm>
            <a:off x="1620725" y="840370"/>
            <a:ext cx="301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/>
        </p:nvSpPr>
        <p:spPr>
          <a:xfrm>
            <a:off x="1041625" y="444500"/>
            <a:ext cx="50139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rPr b="1" i="0" lang="en-GB" sz="2200" u="none" cap="none" strike="noStrike">
                <a:latin typeface="Montserrat"/>
                <a:ea typeface="Montserrat"/>
                <a:cs typeface="Montserrat"/>
                <a:sym typeface="Montserrat"/>
              </a:rPr>
              <a:t>La fonética</a:t>
            </a:r>
            <a:br>
              <a:rPr b="1" i="0" lang="en-GB" sz="2200" u="none" cap="none" strike="noStrike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Final syllable stress (palabras agudas)</a:t>
            </a:r>
            <a:endParaRPr b="1" i="0" sz="2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37"/>
          <p:cNvSpPr txBox="1"/>
          <p:nvPr/>
        </p:nvSpPr>
        <p:spPr>
          <a:xfrm>
            <a:off x="4599125" y="1768475"/>
            <a:ext cx="17319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Pap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á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Sofá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Café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37"/>
          <p:cNvSpPr txBox="1"/>
          <p:nvPr/>
        </p:nvSpPr>
        <p:spPr>
          <a:xfrm>
            <a:off x="2017550" y="1768475"/>
            <a:ext cx="17319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Bebé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Televisión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Mamá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38"/>
          <p:cNvGrpSpPr/>
          <p:nvPr/>
        </p:nvGrpSpPr>
        <p:grpSpPr>
          <a:xfrm>
            <a:off x="5171340" y="542455"/>
            <a:ext cx="2565114" cy="4227791"/>
            <a:chOff x="3758774" y="981429"/>
            <a:chExt cx="2043915" cy="5066256"/>
          </a:xfrm>
        </p:grpSpPr>
        <p:grpSp>
          <p:nvGrpSpPr>
            <p:cNvPr id="257" name="Google Shape;257;p38"/>
            <p:cNvGrpSpPr/>
            <p:nvPr/>
          </p:nvGrpSpPr>
          <p:grpSpPr>
            <a:xfrm>
              <a:off x="3758774" y="981429"/>
              <a:ext cx="2006701" cy="4227617"/>
              <a:chOff x="2634335" y="1842309"/>
              <a:chExt cx="2006701" cy="4227617"/>
            </a:xfrm>
          </p:grpSpPr>
          <p:sp>
            <p:nvSpPr>
              <p:cNvPr id="258" name="Google Shape;258;p38"/>
              <p:cNvSpPr/>
              <p:nvPr/>
            </p:nvSpPr>
            <p:spPr>
              <a:xfrm>
                <a:off x="2634335" y="1842309"/>
                <a:ext cx="2006700" cy="337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9" name="Google Shape;259;p38"/>
              <p:cNvSpPr/>
              <p:nvPr/>
            </p:nvSpPr>
            <p:spPr>
              <a:xfrm>
                <a:off x="2634336" y="2278847"/>
                <a:ext cx="2006700" cy="34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0" name="Google Shape;260;p38"/>
              <p:cNvSpPr/>
              <p:nvPr/>
            </p:nvSpPr>
            <p:spPr>
              <a:xfrm>
                <a:off x="2634336" y="2697126"/>
                <a:ext cx="2006700" cy="341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1" name="Google Shape;261;p38"/>
              <p:cNvSpPr/>
              <p:nvPr/>
            </p:nvSpPr>
            <p:spPr>
              <a:xfrm>
                <a:off x="2634336" y="3158394"/>
                <a:ext cx="2006700" cy="30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2" name="Google Shape;262;p38"/>
              <p:cNvSpPr/>
              <p:nvPr/>
            </p:nvSpPr>
            <p:spPr>
              <a:xfrm>
                <a:off x="2634336" y="3574870"/>
                <a:ext cx="2006700" cy="3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3" name="Google Shape;263;p38"/>
              <p:cNvSpPr/>
              <p:nvPr/>
            </p:nvSpPr>
            <p:spPr>
              <a:xfrm>
                <a:off x="2634336" y="3983084"/>
                <a:ext cx="2006700" cy="355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4" name="Google Shape;264;p38"/>
              <p:cNvSpPr/>
              <p:nvPr/>
            </p:nvSpPr>
            <p:spPr>
              <a:xfrm>
                <a:off x="2634336" y="4422814"/>
                <a:ext cx="2006700" cy="357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5" name="Google Shape;265;p38"/>
              <p:cNvSpPr/>
              <p:nvPr/>
            </p:nvSpPr>
            <p:spPr>
              <a:xfrm>
                <a:off x="2634335" y="4857372"/>
                <a:ext cx="2006700" cy="362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6" name="Google Shape;266;p38"/>
              <p:cNvSpPr/>
              <p:nvPr/>
            </p:nvSpPr>
            <p:spPr>
              <a:xfrm>
                <a:off x="2634336" y="5288951"/>
                <a:ext cx="2006700" cy="356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7" name="Google Shape;267;p38"/>
              <p:cNvSpPr/>
              <p:nvPr/>
            </p:nvSpPr>
            <p:spPr>
              <a:xfrm>
                <a:off x="2634335" y="5738426"/>
                <a:ext cx="2006700" cy="33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68" name="Google Shape;268;p38"/>
            <p:cNvSpPr/>
            <p:nvPr/>
          </p:nvSpPr>
          <p:spPr>
            <a:xfrm>
              <a:off x="3795989" y="5276484"/>
              <a:ext cx="2006700" cy="33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3758774" y="5716185"/>
              <a:ext cx="2006700" cy="33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aphicFrame>
        <p:nvGraphicFramePr>
          <p:cNvPr id="270" name="Google Shape;270;p38"/>
          <p:cNvGraphicFramePr/>
          <p:nvPr/>
        </p:nvGraphicFramePr>
        <p:xfrm>
          <a:off x="252750" y="29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{49ADD994-73BF-4EDB-B451-4BC3C25A1307}</a:tableStyleId>
              </a:tblPr>
              <a:tblGrid>
                <a:gridCol w="779175"/>
                <a:gridCol w="3446825"/>
                <a:gridCol w="3740775"/>
              </a:tblGrid>
              <a:tr h="415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llevar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wear, wearing</a:t>
                      </a:r>
                      <a:endParaRPr i="1"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 vaqueros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jeans</a:t>
                      </a:r>
                      <a:endParaRPr i="1"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camisa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shirt</a:t>
                      </a:r>
                      <a:endParaRPr i="1"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 pantalones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trousers</a:t>
                      </a:r>
                      <a:endParaRPr i="1"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 zapatos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shoes</a:t>
                      </a:r>
                      <a:endParaRPr i="1"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corbata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tie</a:t>
                      </a:r>
                      <a:endParaRPr i="1"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falda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skirt</a:t>
                      </a:r>
                      <a:endParaRPr i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 calcetines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socks</a:t>
                      </a:r>
                      <a:endParaRPr i="1"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 medias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tights</a:t>
                      </a:r>
                      <a:endParaRPr sz="1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jersey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jumper</a:t>
                      </a:r>
                      <a:endParaRPr i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/>
          <p:nvPr/>
        </p:nvSpPr>
        <p:spPr>
          <a:xfrm>
            <a:off x="238125" y="206125"/>
            <a:ext cx="89916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n Spanish, we already know adjectives ending in ‘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’ change to an ‘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’ when the noun being described is </a:t>
            </a:r>
            <a:r>
              <a:rPr lang="en-GB" sz="2800" u="sng">
                <a:latin typeface="Montserrat"/>
                <a:ea typeface="Montserrat"/>
                <a:cs typeface="Montserrat"/>
                <a:sym typeface="Montserrat"/>
              </a:rPr>
              <a:t>feminine.</a:t>
            </a:r>
            <a:endParaRPr sz="10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9"/>
          <p:cNvSpPr txBox="1"/>
          <p:nvPr/>
        </p:nvSpPr>
        <p:spPr>
          <a:xfrm>
            <a:off x="835375" y="2017825"/>
            <a:ext cx="39831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Llev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un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corbat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amarill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39"/>
          <p:cNvSpPr txBox="1"/>
          <p:nvPr/>
        </p:nvSpPr>
        <p:spPr>
          <a:xfrm>
            <a:off x="474325" y="2648100"/>
            <a:ext cx="40527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    Llev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u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n jersey negr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8" name="Google Shape;278;p39"/>
          <p:cNvCxnSpPr/>
          <p:nvPr/>
        </p:nvCxnSpPr>
        <p:spPr>
          <a:xfrm>
            <a:off x="4645000" y="2206075"/>
            <a:ext cx="752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9" name="Google Shape;279;p39"/>
          <p:cNvSpPr txBox="1"/>
          <p:nvPr/>
        </p:nvSpPr>
        <p:spPr>
          <a:xfrm>
            <a:off x="5476875" y="2017825"/>
            <a:ext cx="33690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i="1" lang="en-GB" sz="2000">
                <a:latin typeface="Montserrat"/>
                <a:ea typeface="Montserrat"/>
                <a:cs typeface="Montserrat"/>
                <a:sym typeface="Montserrat"/>
              </a:rPr>
              <a:t>I wear a yellow tie</a:t>
            </a:r>
            <a:r>
              <a:rPr i="1" lang="en-GB" sz="2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1" sz="2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0" name="Google Shape;280;p39"/>
          <p:cNvCxnSpPr/>
          <p:nvPr/>
        </p:nvCxnSpPr>
        <p:spPr>
          <a:xfrm>
            <a:off x="3959675" y="2876550"/>
            <a:ext cx="752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1" name="Google Shape;281;p39"/>
          <p:cNvSpPr txBox="1"/>
          <p:nvPr/>
        </p:nvSpPr>
        <p:spPr>
          <a:xfrm>
            <a:off x="4840800" y="2648100"/>
            <a:ext cx="39831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i="1" lang="en-GB" sz="2000">
                <a:latin typeface="Montserrat"/>
                <a:ea typeface="Montserrat"/>
                <a:cs typeface="Montserrat"/>
                <a:sym typeface="Montserrat"/>
              </a:rPr>
              <a:t>I wear a black jumper.</a:t>
            </a:r>
            <a:endParaRPr i="1" sz="2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/>
          <p:nvPr/>
        </p:nvSpPr>
        <p:spPr>
          <a:xfrm>
            <a:off x="202350" y="150575"/>
            <a:ext cx="87393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Font typeface="Century Gothic"/>
              <a:buNone/>
            </a:pPr>
            <a:r>
              <a:rPr i="0" lang="en-GB" sz="2700" u="none" cap="none" strike="noStrike">
                <a:latin typeface="Montserrat"/>
                <a:ea typeface="Montserrat"/>
                <a:cs typeface="Montserrat"/>
                <a:sym typeface="Montserrat"/>
              </a:rPr>
              <a:t>Spanish adjectives also change depending on whether the noun is singular (one) or plural (more than one).</a:t>
            </a:r>
            <a:endParaRPr i="0" sz="27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40"/>
          <p:cNvSpPr txBox="1"/>
          <p:nvPr/>
        </p:nvSpPr>
        <p:spPr>
          <a:xfrm>
            <a:off x="278100" y="2094025"/>
            <a:ext cx="43164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Llev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u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zapat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roj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40"/>
          <p:cNvSpPr txBox="1"/>
          <p:nvPr/>
        </p:nvSpPr>
        <p:spPr>
          <a:xfrm>
            <a:off x="278550" y="2728675"/>
            <a:ext cx="58581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Llev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o 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un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as 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botas  blanc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9" name="Google Shape;289;p40"/>
          <p:cNvCxnSpPr/>
          <p:nvPr/>
        </p:nvCxnSpPr>
        <p:spPr>
          <a:xfrm>
            <a:off x="3883000" y="2282275"/>
            <a:ext cx="752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0" name="Google Shape;290;p40"/>
          <p:cNvSpPr txBox="1"/>
          <p:nvPr/>
        </p:nvSpPr>
        <p:spPr>
          <a:xfrm>
            <a:off x="4857975" y="2094025"/>
            <a:ext cx="39879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i="1" lang="en-GB" sz="2000">
                <a:latin typeface="Montserrat"/>
                <a:ea typeface="Montserrat"/>
                <a:cs typeface="Montserrat"/>
                <a:sym typeface="Montserrat"/>
              </a:rPr>
              <a:t>I wear red shoes</a:t>
            </a:r>
            <a:r>
              <a:rPr i="1" lang="en-GB" sz="2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1" sz="2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1" name="Google Shape;291;p40"/>
          <p:cNvCxnSpPr/>
          <p:nvPr/>
        </p:nvCxnSpPr>
        <p:spPr>
          <a:xfrm>
            <a:off x="4105275" y="2957125"/>
            <a:ext cx="752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2" name="Google Shape;292;p40"/>
          <p:cNvSpPr txBox="1"/>
          <p:nvPr/>
        </p:nvSpPr>
        <p:spPr>
          <a:xfrm>
            <a:off x="4914825" y="2728675"/>
            <a:ext cx="39879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i="1" lang="en-GB" sz="2000">
                <a:latin typeface="Montserrat"/>
                <a:ea typeface="Montserrat"/>
                <a:cs typeface="Montserrat"/>
                <a:sym typeface="Montserrat"/>
              </a:rPr>
              <a:t>I wear white boots.</a:t>
            </a:r>
            <a:endParaRPr i="1" sz="2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40"/>
          <p:cNvSpPr/>
          <p:nvPr/>
        </p:nvSpPr>
        <p:spPr>
          <a:xfrm>
            <a:off x="878050" y="3357275"/>
            <a:ext cx="3279900" cy="968400"/>
          </a:xfrm>
          <a:prstGeom prst="wedgeRectCallout">
            <a:avLst>
              <a:gd fmla="val -22704" name="adj1"/>
              <a:gd fmla="val -7933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In Spanish, use the indefinite article here. 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40"/>
          <p:cNvSpPr/>
          <p:nvPr/>
        </p:nvSpPr>
        <p:spPr>
          <a:xfrm>
            <a:off x="5315675" y="3322775"/>
            <a:ext cx="2444700" cy="934200"/>
          </a:xfrm>
          <a:prstGeom prst="wedgeRectCallout">
            <a:avLst>
              <a:gd fmla="val -28521" name="adj1"/>
              <a:gd fmla="val -6943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In English, the article is not used.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