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10287000" cx="18288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ed8bda78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ed8bda78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b430f1fe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b430f1fe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d3ac715e9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8d3ac715e9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8d3ac715e9_2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8d3ac715e9_2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8bb607c5d0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8bb607c5d0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8bb607c5d0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8bb607c5d0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753175" y="2876300"/>
            <a:ext cx="155976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chemeClr val="dk2"/>
                </a:solidFill>
              </a:rPr>
              <a:t>Popular protest, 1850-1900</a:t>
            </a:r>
            <a:endParaRPr sz="6000">
              <a:solidFill>
                <a:schemeClr val="dk2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753175" y="890050"/>
            <a:ext cx="16452000" cy="2134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History - Lesson 4 of 4</a:t>
            </a:r>
            <a:endParaRPr sz="36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1835900" y="16421900"/>
            <a:ext cx="15804000" cy="2478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/>
              <a:t>Mr Arscott</a:t>
            </a:r>
            <a:endParaRPr/>
          </a:p>
        </p:txBody>
      </p:sp>
      <p:sp>
        <p:nvSpPr>
          <p:cNvPr id="82" name="Google Shape;82;p14"/>
          <p:cNvSpPr txBox="1"/>
          <p:nvPr>
            <p:ph idx="4294967295" type="subTitle"/>
          </p:nvPr>
        </p:nvSpPr>
        <p:spPr>
          <a:xfrm>
            <a:off x="753175" y="566140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6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Enquiry: How far did working conditions improve during the nineteenth century?</a:t>
            </a:r>
            <a:endParaRPr sz="36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83" name="Google Shape;83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3600">
                <a:solidFill>
                  <a:srgbClr val="4B3241"/>
                </a:solidFill>
              </a:rPr>
              <a:t>Mr Olivey</a:t>
            </a:r>
            <a:endParaRPr b="1" sz="3600">
              <a:solidFill>
                <a:srgbClr val="4B3241"/>
              </a:solidFill>
            </a:endParaRPr>
          </a:p>
        </p:txBody>
      </p:sp>
      <p:sp>
        <p:nvSpPr>
          <p:cNvPr id="84" name="Google Shape;84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0" name="Google Shape;90;p15"/>
          <p:cNvSpPr txBox="1"/>
          <p:nvPr>
            <p:ph idx="1" type="body"/>
          </p:nvPr>
        </p:nvSpPr>
        <p:spPr>
          <a:xfrm>
            <a:off x="666250" y="1421050"/>
            <a:ext cx="16703700" cy="8074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400"/>
          </a:p>
          <a:p>
            <a:pPr indent="0" lvl="0" marL="0" rtl="0" algn="l">
              <a:lnSpc>
                <a:spcPct val="150000"/>
              </a:lnSpc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3400"/>
              <a:t>After the Chartists’ petitions were rejected in 1839, 1842 and 1848, working-class people remained unable to vote for </a:t>
            </a:r>
            <a:r>
              <a:rPr b="1" lang="en-GB" sz="3400"/>
              <a:t>MPs</a:t>
            </a:r>
            <a:r>
              <a:rPr lang="en-GB" sz="3400"/>
              <a:t>. It would not be until 1884 that most </a:t>
            </a:r>
            <a:r>
              <a:rPr lang="en-GB" sz="3400"/>
              <a:t>ordinary</a:t>
            </a:r>
            <a:r>
              <a:rPr lang="en-GB" sz="3400"/>
              <a:t> working-class men</a:t>
            </a:r>
            <a:r>
              <a:rPr lang="en-GB" sz="3400"/>
              <a:t> would be given the vote; women did not gain the right to vote until 1919.  Yet there was more to being involved in </a:t>
            </a:r>
            <a:r>
              <a:rPr lang="en-GB" sz="3400"/>
              <a:t>politics</a:t>
            </a:r>
            <a:r>
              <a:rPr lang="en-GB" sz="3400"/>
              <a:t> than ‘just’ voting for an MP. The events that took place in Lancashire between 1862-66 are an example of how working conditions and political action overlapped in the </a:t>
            </a:r>
            <a:r>
              <a:rPr lang="en-GB" sz="3400"/>
              <a:t>nineteenth</a:t>
            </a:r>
            <a:r>
              <a:rPr lang="en-GB" sz="3400"/>
              <a:t> century.</a:t>
            </a:r>
            <a:endParaRPr sz="3400"/>
          </a:p>
        </p:txBody>
      </p:sp>
      <p:sp>
        <p:nvSpPr>
          <p:cNvPr id="91" name="Google Shape;91;p15"/>
          <p:cNvSpPr txBox="1"/>
          <p:nvPr/>
        </p:nvSpPr>
        <p:spPr>
          <a:xfrm>
            <a:off x="513950" y="285050"/>
            <a:ext cx="11944800" cy="10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Popular politics and popular protest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2" name="Google Shape;92;p15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8" name="Google Shape;98;p16"/>
          <p:cNvSpPr txBox="1"/>
          <p:nvPr>
            <p:ph idx="1" type="body"/>
          </p:nvPr>
        </p:nvSpPr>
        <p:spPr>
          <a:xfrm>
            <a:off x="666250" y="1421050"/>
            <a:ext cx="16703700" cy="8074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400"/>
          </a:p>
          <a:p>
            <a:pPr indent="0" lvl="0" marL="0" rtl="0" algn="l">
              <a:lnSpc>
                <a:spcPct val="150000"/>
              </a:lnSpc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3400"/>
              <a:t>By 1860, Manchester was a huge city that had grown rapidly in the previous hundred years. Thousands of people had </a:t>
            </a:r>
            <a:r>
              <a:rPr b="1" lang="en-GB" sz="3400"/>
              <a:t>immigrated</a:t>
            </a:r>
            <a:r>
              <a:rPr lang="en-GB" sz="3400"/>
              <a:t> from the surrounding countryside; they were pulled in to work in the city’s </a:t>
            </a:r>
            <a:r>
              <a:rPr b="1" lang="en-GB" sz="3400"/>
              <a:t>cotton mills</a:t>
            </a:r>
            <a:r>
              <a:rPr lang="en-GB" sz="3400"/>
              <a:t>. Yet, when a Civil War broke out in the USA in 1861 - between the </a:t>
            </a:r>
            <a:r>
              <a:rPr b="1" lang="en-GB" sz="3400"/>
              <a:t>abolitionist</a:t>
            </a:r>
            <a:r>
              <a:rPr lang="en-GB" sz="3400"/>
              <a:t> Northern States and the slave-holding confederate Southern States - the flow of raw cotton into Manchester was disrupted. Despite the terrible unemployment and poverty that this ‘Cotton Famine’ caused, Manchester’s workers agreed to support the anti-slavery cause of the Northern States. </a:t>
            </a:r>
            <a:endParaRPr sz="3400"/>
          </a:p>
        </p:txBody>
      </p:sp>
      <p:sp>
        <p:nvSpPr>
          <p:cNvPr id="99" name="Google Shape;99;p16"/>
          <p:cNvSpPr txBox="1"/>
          <p:nvPr/>
        </p:nvSpPr>
        <p:spPr>
          <a:xfrm>
            <a:off x="513950" y="285050"/>
            <a:ext cx="13293600" cy="10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Lancashire Cotton Famine (1862-66)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0" name="Google Shape;100;p16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6" name="Google Shape;106;p17"/>
          <p:cNvSpPr txBox="1"/>
          <p:nvPr>
            <p:ph idx="1" type="body"/>
          </p:nvPr>
        </p:nvSpPr>
        <p:spPr>
          <a:xfrm>
            <a:off x="666250" y="1421050"/>
            <a:ext cx="16703700" cy="8074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400"/>
          </a:p>
          <a:p>
            <a:pPr indent="0" lvl="0" marL="0" rtl="0" algn="l">
              <a:lnSpc>
                <a:spcPct val="150000"/>
              </a:lnSpc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3400"/>
              <a:t>In 1888, women and girls who worked for the </a:t>
            </a:r>
            <a:r>
              <a:rPr lang="en-GB" sz="3400"/>
              <a:t>Bryant</a:t>
            </a:r>
            <a:r>
              <a:rPr lang="en-GB" sz="3400"/>
              <a:t> and May match factory in London went on </a:t>
            </a:r>
            <a:r>
              <a:rPr b="1" lang="en-GB" sz="3400"/>
              <a:t>strike</a:t>
            </a:r>
            <a:r>
              <a:rPr lang="en-GB" sz="3400"/>
              <a:t>. They demanded better pay, fairer hours and </a:t>
            </a:r>
            <a:r>
              <a:rPr lang="en-GB" sz="3400"/>
              <a:t>safer</a:t>
            </a:r>
            <a:r>
              <a:rPr lang="en-GB" sz="3400"/>
              <a:t> working conditions. In the </a:t>
            </a:r>
            <a:r>
              <a:rPr lang="en-GB" sz="3400"/>
              <a:t>nineteenth</a:t>
            </a:r>
            <a:r>
              <a:rPr lang="en-GB" sz="3400"/>
              <a:t> century a substance called white </a:t>
            </a:r>
            <a:r>
              <a:rPr lang="en-GB" sz="3400"/>
              <a:t>phosphorus was used to manufacture matches; it was toxic and caused a condition called ‘phossy jaw’. The strike ended after a few months when the owners of the factory agreed to improve working conditions for the Matchgirls. This strike was one example of the ‘labour movement’ that also saw </a:t>
            </a:r>
            <a:r>
              <a:rPr b="1" lang="en-GB" sz="3400"/>
              <a:t>trade unions </a:t>
            </a:r>
            <a:r>
              <a:rPr lang="en-GB" sz="3400"/>
              <a:t>grow in the late nineteenth-century.</a:t>
            </a:r>
            <a:endParaRPr sz="3400"/>
          </a:p>
        </p:txBody>
      </p:sp>
      <p:sp>
        <p:nvSpPr>
          <p:cNvPr id="107" name="Google Shape;107;p17"/>
          <p:cNvSpPr txBox="1"/>
          <p:nvPr/>
        </p:nvSpPr>
        <p:spPr>
          <a:xfrm>
            <a:off x="513950" y="285050"/>
            <a:ext cx="10803600" cy="10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Matchgirls Strike (1888)</a:t>
            </a:r>
            <a:endParaRPr b="1" sz="4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8" name="Google Shape;108;p17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/>
          <p:nvPr/>
        </p:nvSpPr>
        <p:spPr>
          <a:xfrm>
            <a:off x="513950" y="1686850"/>
            <a:ext cx="16699800" cy="71517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3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3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MPs - </a:t>
            </a:r>
            <a:r>
              <a:rPr lang="en-GB" sz="3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Members of Parliament who are elected to make laws.</a:t>
            </a:r>
            <a:endParaRPr sz="3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3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Immigrated - </a:t>
            </a:r>
            <a:r>
              <a:rPr lang="en-GB" sz="3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moving from one place to another.</a:t>
            </a:r>
            <a:endParaRPr sz="3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3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Cotton mills - </a:t>
            </a:r>
            <a:r>
              <a:rPr lang="en-GB" sz="3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places where cotton fabric was made from raw cotton fibers.</a:t>
            </a:r>
            <a:endParaRPr sz="3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3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Abolitionist - </a:t>
            </a:r>
            <a:r>
              <a:rPr lang="en-GB" sz="3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people who supported the abolition of slavery.</a:t>
            </a:r>
            <a:endParaRPr sz="3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3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Strike - </a:t>
            </a:r>
            <a:r>
              <a:rPr lang="en-GB" sz="3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refusing to work until your demands are met.</a:t>
            </a:r>
            <a:endParaRPr sz="3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GB" sz="3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Trade union - </a:t>
            </a:r>
            <a:r>
              <a:rPr lang="en-GB" sz="3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where workers band together to campaign for better pay and working conditions. </a:t>
            </a:r>
            <a:endParaRPr sz="3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3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4" name="Google Shape;114;p18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5" name="Google Shape;115;p18"/>
          <p:cNvSpPr txBox="1"/>
          <p:nvPr/>
        </p:nvSpPr>
        <p:spPr>
          <a:xfrm>
            <a:off x="513950" y="285050"/>
            <a:ext cx="10803600" cy="10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b="1" lang="en-GB" sz="5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Glossary </a:t>
            </a:r>
            <a:endParaRPr b="1" sz="5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21" name="Google Shape;121;p19"/>
          <p:cNvSpPr txBox="1"/>
          <p:nvPr>
            <p:ph type="title"/>
          </p:nvPr>
        </p:nvSpPr>
        <p:spPr>
          <a:xfrm>
            <a:off x="917950" y="2804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600">
                <a:solidFill>
                  <a:schemeClr val="dk2"/>
                </a:solidFill>
              </a:rPr>
              <a:t>Comprehension Questions</a:t>
            </a:r>
            <a:endParaRPr sz="5600">
              <a:solidFill>
                <a:schemeClr val="dk2"/>
              </a:solidFill>
            </a:endParaRPr>
          </a:p>
        </p:txBody>
      </p:sp>
      <p:sp>
        <p:nvSpPr>
          <p:cNvPr id="122" name="Google Shape;122;p19"/>
          <p:cNvSpPr txBox="1"/>
          <p:nvPr>
            <p:ph idx="1" type="body"/>
          </p:nvPr>
        </p:nvSpPr>
        <p:spPr>
          <a:xfrm>
            <a:off x="917950" y="1809500"/>
            <a:ext cx="16452000" cy="7925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/>
          </a:p>
          <a:p>
            <a:pPr indent="-469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AutoNum type="arabicPeriod"/>
            </a:pPr>
            <a:r>
              <a:rPr lang="en-GB" sz="3800"/>
              <a:t>When were working-class people given the vote?</a:t>
            </a:r>
            <a:endParaRPr sz="38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/>
          </a:p>
          <a:p>
            <a:pPr indent="-469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AutoNum type="arabicPeriod"/>
            </a:pPr>
            <a:r>
              <a:rPr lang="en-GB" sz="3800"/>
              <a:t>What caused the Lancashire Cotton Famine?</a:t>
            </a:r>
            <a:endParaRPr sz="38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800"/>
          </a:p>
          <a:p>
            <a:pPr indent="-469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AutoNum type="arabicPeriod"/>
            </a:pPr>
            <a:r>
              <a:rPr lang="en-GB" sz="3800"/>
              <a:t>Why did the Matchgirls go on strike in 1888?</a:t>
            </a:r>
            <a:endParaRPr sz="3800"/>
          </a:p>
        </p:txBody>
      </p:sp>
      <p:sp>
        <p:nvSpPr>
          <p:cNvPr id="123" name="Google Shape;123;p19"/>
          <p:cNvSpPr txBox="1"/>
          <p:nvPr>
            <p:ph idx="12" type="sldNum"/>
          </p:nvPr>
        </p:nvSpPr>
        <p:spPr>
          <a:xfrm>
            <a:off x="1835882" y="19173300"/>
            <a:ext cx="2880000" cy="7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