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3" r:id="rId3"/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5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cccafcf35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8cccafcf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cccafcf35_0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g8cccafcf3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cccafcf35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8cccafcf3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bd1a2a06b_1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8bd1a2a06b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56" name="Google Shape;56;p1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60" name="Google Shape;60;p1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 sz="2800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381000" lvl="4" marL="22860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81000" lvl="6" marL="3200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92" name="Google Shape;92;p16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b="1">
                <a:solidFill>
                  <a:schemeClr val="lt1"/>
                </a:solidFill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4B3241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4B3241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800"/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9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1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917950" y="890050"/>
            <a:ext cx="16452001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9" name="Google Shape;89;p15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18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 sz="6000">
                <a:solidFill>
                  <a:srgbClr val="4B3241"/>
                </a:solidFill>
              </a:rPr>
              <a:t>Word Reading</a:t>
            </a:r>
            <a:br>
              <a:rPr lang="en-GB" sz="6000">
                <a:solidFill>
                  <a:srgbClr val="4B3241"/>
                </a:solidFill>
              </a:rPr>
            </a:br>
            <a:r>
              <a:rPr lang="en-GB" sz="6000">
                <a:solidFill>
                  <a:srgbClr val="4B3241"/>
                </a:solidFill>
              </a:rPr>
              <a:t>Changes and Transitions </a:t>
            </a:r>
            <a:br>
              <a:rPr lang="en-GB" sz="6000">
                <a:solidFill>
                  <a:srgbClr val="4B3241"/>
                </a:solidFill>
              </a:rPr>
            </a:br>
            <a:r>
              <a:rPr lang="en-GB" sz="6000">
                <a:solidFill>
                  <a:srgbClr val="4B3241"/>
                </a:solidFill>
              </a:rPr>
              <a:t>Perfectly Pronounced Phonemes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104" name="Google Shape;104;p18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 sz="3600">
                <a:solidFill>
                  <a:srgbClr val="4B3241"/>
                </a:solidFill>
              </a:rPr>
              <a:t>Communication and Language – Applying Learning 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105" name="Google Shape;105;p18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1" lang="en-GB" sz="2800">
                <a:solidFill>
                  <a:srgbClr val="4B3241"/>
                </a:solidFill>
              </a:rPr>
              <a:t>Leanne</a:t>
            </a:r>
            <a:endParaRPr b="1" sz="2800"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3419950" y="43580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Lesson Structure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3419950" y="2248625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Welcome!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3419950" y="406145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Get your resources</a:t>
            </a:r>
            <a:endParaRPr b="1" i="0" sz="5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3419950" y="5874275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Model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3419950" y="7687100"/>
            <a:ext cx="11613000" cy="11112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Activity</a:t>
            </a:r>
            <a:endParaRPr b="1" i="0" sz="4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15" name="Google Shape;115;p19"/>
          <p:cNvCxnSpPr>
            <a:stCxn id="110" idx="2"/>
            <a:endCxn id="111" idx="0"/>
          </p:cNvCxnSpPr>
          <p:nvPr/>
        </p:nvCxnSpPr>
        <p:spPr>
          <a:xfrm>
            <a:off x="9226450" y="1547000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6" name="Google Shape;116;p19"/>
          <p:cNvCxnSpPr>
            <a:stCxn id="111" idx="2"/>
            <a:endCxn id="112" idx="0"/>
          </p:cNvCxnSpPr>
          <p:nvPr/>
        </p:nvCxnSpPr>
        <p:spPr>
          <a:xfrm>
            <a:off x="9226450" y="3359825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7" name="Google Shape;117;p19"/>
          <p:cNvCxnSpPr>
            <a:stCxn id="112" idx="2"/>
            <a:endCxn id="113" idx="0"/>
          </p:cNvCxnSpPr>
          <p:nvPr/>
        </p:nvCxnSpPr>
        <p:spPr>
          <a:xfrm>
            <a:off x="9226450" y="5172650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18" name="Google Shape;118;p19"/>
          <p:cNvCxnSpPr>
            <a:stCxn id="113" idx="2"/>
            <a:endCxn id="114" idx="0"/>
          </p:cNvCxnSpPr>
          <p:nvPr/>
        </p:nvCxnSpPr>
        <p:spPr>
          <a:xfrm>
            <a:off x="9226450" y="6985475"/>
            <a:ext cx="0" cy="701700"/>
          </a:xfrm>
          <a:prstGeom prst="straightConnector1">
            <a:avLst/>
          </a:prstGeom>
          <a:noFill/>
          <a:ln cap="flat" cmpd="sng" w="28575">
            <a:solidFill>
              <a:srgbClr val="43434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9" name="Google Shape;119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917949" y="892800"/>
            <a:ext cx="8881143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For this lesson, you will need: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1027133" y="2702256"/>
            <a:ext cx="7783200" cy="4665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 sz="3500"/>
              <a:t>Scissors</a:t>
            </a:r>
            <a:endParaRPr sz="3500"/>
          </a:p>
          <a:p>
            <a:pPr indent="-67945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500"/>
              <a:buChar char="●"/>
            </a:pPr>
            <a:r>
              <a:rPr lang="en-GB"/>
              <a:t>Paper</a:t>
            </a:r>
            <a:endParaRPr/>
          </a:p>
          <a:p>
            <a:pPr indent="-660400" lvl="0" marL="9144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Pencil or pen</a:t>
            </a:r>
            <a:endParaRPr/>
          </a:p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32" name="Google Shape;132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Perfectly pronounced phonemes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1"/>
          <p:cNvSpPr txBox="1"/>
          <p:nvPr/>
        </p:nvSpPr>
        <p:spPr>
          <a:xfrm>
            <a:off x="7089550" y="10464901"/>
            <a:ext cx="34890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Images from Pixabay.com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1"/>
          <p:cNvSpPr txBox="1"/>
          <p:nvPr/>
        </p:nvSpPr>
        <p:spPr>
          <a:xfrm>
            <a:off x="1038550" y="1978450"/>
            <a:ext cx="9540000" cy="14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936800" y="2224585"/>
            <a:ext cx="9244430" cy="64881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Print out letters on cards or write letters on pieces of paper.</a:t>
            </a:r>
            <a:endParaRPr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Layout letters in an alphabet rainbow – adult-led</a:t>
            </a:r>
            <a:endParaRPr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Lift up 1 card at a time and identify which ones your child already knows – give them lots of praise and correct any errors</a:t>
            </a:r>
            <a:endParaRPr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2"/>
          <p:cNvSpPr txBox="1"/>
          <p:nvPr/>
        </p:nvSpPr>
        <p:spPr>
          <a:xfrm>
            <a:off x="1687375" y="595750"/>
            <a:ext cx="156144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latin typeface="Montserrat"/>
                <a:ea typeface="Montserrat"/>
                <a:cs typeface="Montserrat"/>
                <a:sym typeface="Montserrat"/>
              </a:rPr>
              <a:t>Now it’s time to complete the activity</a:t>
            </a:r>
            <a:endParaRPr b="1" i="0" sz="56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2"/>
          <p:cNvSpPr/>
          <p:nvPr/>
        </p:nvSpPr>
        <p:spPr>
          <a:xfrm>
            <a:off x="4500258" y="2471670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Perfectly pronounced phonemes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2"/>
          <p:cNvSpPr/>
          <p:nvPr/>
        </p:nvSpPr>
        <p:spPr>
          <a:xfrm>
            <a:off x="4500258" y="3679190"/>
            <a:ext cx="91440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Prepare the phonemes in an alphabet rainbow face down.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Flip a card and practi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e the sounds.</a:t>
            </a:r>
            <a:endParaRPr/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Make two piles. </a:t>
            </a:r>
            <a:endParaRPr/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Focus on the sounds you didn’t get right first time.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Perfectly pronounced phonemes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917575" y="2198700"/>
            <a:ext cx="81582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Use the phonemes they didn’t get right and practise the sound (make sure you are saying the sound as you would say a word beginning with that sound). </a:t>
            </a:r>
            <a:endParaRPr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Search for 5 things in your home that start with this phoneme sound. </a:t>
            </a:r>
            <a:endParaRPr/>
          </a:p>
          <a:p>
            <a: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  <a:p>
            <a: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Keep reinforcing throughout the day.</a:t>
            </a:r>
            <a:endParaRPr/>
          </a:p>
        </p:txBody>
      </p:sp>
      <p:sp>
        <p:nvSpPr>
          <p:cNvPr id="151" name="Google Shape;151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7" name="Google Shape;157;p24"/>
          <p:cNvSpPr txBox="1"/>
          <p:nvPr/>
        </p:nvSpPr>
        <p:spPr>
          <a:xfrm>
            <a:off x="1776175" y="595750"/>
            <a:ext cx="15688200" cy="17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b="1" lang="en-GB" sz="5600">
                <a:latin typeface="Montserrat"/>
                <a:ea typeface="Montserrat"/>
                <a:cs typeface="Montserrat"/>
                <a:sym typeface="Montserrat"/>
              </a:rPr>
              <a:t>Now it’s time to complete the activity</a:t>
            </a:r>
            <a:endParaRPr b="1" i="0" sz="5600" u="none" cap="none" strike="noStrike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4500258" y="2508098"/>
            <a:ext cx="9144000" cy="1046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n-GB" sz="3600">
                <a:latin typeface="Montserrat"/>
                <a:ea typeface="Montserrat"/>
                <a:cs typeface="Montserrat"/>
                <a:sym typeface="Montserrat"/>
              </a:rPr>
              <a:t>Perfectly pronounced phonemes</a:t>
            </a:r>
            <a:b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b="0" i="0" sz="3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4"/>
          <p:cNvSpPr/>
          <p:nvPr/>
        </p:nvSpPr>
        <p:spPr>
          <a:xfrm>
            <a:off x="4500258" y="3679190"/>
            <a:ext cx="9144000" cy="3508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00" lIns="182850" spcFirstLastPara="1" rIns="182850" wrap="square" tIns="914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</a:pPr>
            <a:r>
              <a:t/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Focus on the sounds you didn’t get right first time. </a:t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</a:pPr>
            <a:r>
              <a:t/>
            </a:r>
            <a:endParaRPr b="1" i="0" sz="3500" u="none" cap="none" strike="noStrike">
              <a:latin typeface="Montserrat"/>
              <a:ea typeface="Montserrat"/>
              <a:cs typeface="Montserrat"/>
              <a:sym typeface="Montserrat"/>
            </a:endParaRPr>
          </a:p>
          <a:p>
            <a:pPr indent="-450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Montserrat"/>
              <a:buChar char="●"/>
            </a:pP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Practi</a:t>
            </a:r>
            <a:r>
              <a:rPr b="1" lang="en-GB" sz="3500"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i="0" lang="en-GB" sz="3500" u="none" cap="none" strike="noStrike">
                <a:latin typeface="Montserrat"/>
                <a:ea typeface="Montserrat"/>
                <a:cs typeface="Montserrat"/>
                <a:sym typeface="Montserrat"/>
              </a:rPr>
              <a:t>e writing and saying the sound.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</a:pPr>
            <a:r>
              <a:t/>
            </a:r>
            <a:endParaRPr b="1" i="0" sz="35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Montserrat"/>
              <a:buNone/>
            </a:pPr>
            <a:r>
              <a:t/>
            </a:r>
            <a:endParaRPr b="1" i="0" sz="35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idx="2" type="subTitle"/>
          </p:nvPr>
        </p:nvSpPr>
        <p:spPr>
          <a:xfrm>
            <a:off x="785118" y="2705250"/>
            <a:ext cx="53544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Make it easier</a:t>
            </a:r>
            <a:endParaRPr/>
          </a:p>
        </p:txBody>
      </p:sp>
      <p:sp>
        <p:nvSpPr>
          <p:cNvPr id="165" name="Google Shape;165;p25"/>
          <p:cNvSpPr txBox="1"/>
          <p:nvPr>
            <p:ph idx="3" type="body"/>
          </p:nvPr>
        </p:nvSpPr>
        <p:spPr>
          <a:xfrm>
            <a:off x="785100" y="3755250"/>
            <a:ext cx="5354400" cy="4149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Focus on 5 graphemes to start with m, a, s, t, p</a:t>
            </a:r>
            <a:endParaRPr sz="2800"/>
          </a:p>
          <a:p>
            <a:pPr indent="0" lvl="0" marL="0" rtl="0" algn="l">
              <a:spcBef>
                <a:spcPts val="24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Adult leads the sound and plays my turn then your turn. Learner will copy the adult. </a:t>
            </a:r>
            <a:endParaRPr/>
          </a:p>
        </p:txBody>
      </p:sp>
      <p:sp>
        <p:nvSpPr>
          <p:cNvPr id="166" name="Google Shape;166;p25"/>
          <p:cNvSpPr txBox="1"/>
          <p:nvPr>
            <p:ph idx="4" type="subTitle"/>
          </p:nvPr>
        </p:nvSpPr>
        <p:spPr>
          <a:xfrm>
            <a:off x="6463050" y="2705250"/>
            <a:ext cx="51708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Make it harder</a:t>
            </a:r>
            <a:endParaRPr/>
          </a:p>
        </p:txBody>
      </p:sp>
      <p:sp>
        <p:nvSpPr>
          <p:cNvPr id="167" name="Google Shape;167;p25"/>
          <p:cNvSpPr txBox="1"/>
          <p:nvPr>
            <p:ph idx="5" type="body"/>
          </p:nvPr>
        </p:nvSpPr>
        <p:spPr>
          <a:xfrm>
            <a:off x="6463050" y="3755250"/>
            <a:ext cx="5170800" cy="4149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Speed up. Turn the cards faster to make it more challenging. </a:t>
            </a:r>
            <a:endParaRPr/>
          </a:p>
        </p:txBody>
      </p:sp>
      <p:sp>
        <p:nvSpPr>
          <p:cNvPr id="168" name="Google Shape;168;p25"/>
          <p:cNvSpPr txBox="1"/>
          <p:nvPr>
            <p:ph idx="6" type="subTitle"/>
          </p:nvPr>
        </p:nvSpPr>
        <p:spPr>
          <a:xfrm>
            <a:off x="12082450" y="2705250"/>
            <a:ext cx="5170800" cy="906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More ideas</a:t>
            </a:r>
            <a:endParaRPr/>
          </a:p>
        </p:txBody>
      </p:sp>
      <p:sp>
        <p:nvSpPr>
          <p:cNvPr id="169" name="Google Shape;169;p25"/>
          <p:cNvSpPr txBox="1"/>
          <p:nvPr>
            <p:ph idx="7" type="body"/>
          </p:nvPr>
        </p:nvSpPr>
        <p:spPr>
          <a:xfrm>
            <a:off x="12082450" y="3755250"/>
            <a:ext cx="5170800" cy="4149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Make short words using the grapheme cards. Sound out the word one phoneme at a time, e.g. </a:t>
            </a:r>
            <a:endParaRPr sz="2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/>
              <a:t>s. a. t. sat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0" name="Google Shape;170;p25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