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86F95E-0B35-41A9-AE13-7DEEA6E29275}">
  <a:tblStyle styleId="{9486F95E-0B35-41A9-AE13-7DEEA6E292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7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9b54f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9b54f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a2b5551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a2b5551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a2b5551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a2b5551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a2b55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a2b55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a2b5551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a2b5551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69b54f7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69b54f7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3-D Shape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Consolidating 3-D shape learning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3-D</a:t>
            </a: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shape vocabulary</a:t>
            </a:r>
            <a:endParaRPr sz="1100"/>
          </a:p>
        </p:txBody>
      </p:sp>
      <p:sp>
        <p:nvSpPr>
          <p:cNvPr id="128" name="Google Shape;128;p28"/>
          <p:cNvSpPr txBox="1"/>
          <p:nvPr/>
        </p:nvSpPr>
        <p:spPr>
          <a:xfrm>
            <a:off x="107825" y="667950"/>
            <a:ext cx="1740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Edge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Vertices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28"/>
          <p:cNvGraphicFramePr/>
          <p:nvPr/>
        </p:nvGraphicFramePr>
        <p:xfrm>
          <a:off x="2427525" y="59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{9486F95E-0B35-41A9-AE13-7DEEA6E29275}</a:tableStyleId>
              </a:tblPr>
              <a:tblGrid>
                <a:gridCol w="6341875"/>
              </a:tblGrid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corner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flat or curved surface on a 3-D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area where 2 faces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vertex at the top of the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/>
        </p:nvSpPr>
        <p:spPr>
          <a:xfrm>
            <a:off x="107825" y="667950"/>
            <a:ext cx="6900300" cy="981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use the vocabulary to label these shapes?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4808525" y="1801350"/>
            <a:ext cx="41670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‘This shape is called a ______________ and has ______ faces, _____ edges and ______ vertices.’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1374"/>
            <a:ext cx="2147650" cy="19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650" y="1960227"/>
            <a:ext cx="2660875" cy="1721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9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39" name="Google Shape;139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0" name="Google Shape;140;p29"/>
            <p:cNvPicPr preferRelativeResize="0"/>
            <p:nvPr/>
          </p:nvPicPr>
          <p:blipFill rotWithShape="1">
            <a:blip r:embed="rId6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9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" name="Google Shape;142;p29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43" name="Google Shape;143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4" name="Google Shape;144;p29"/>
            <p:cNvPicPr preferRelativeResize="0"/>
            <p:nvPr/>
          </p:nvPicPr>
          <p:blipFill rotWithShape="1">
            <a:blip r:embed="rId8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9"/>
          <p:cNvSpPr txBox="1"/>
          <p:nvPr/>
        </p:nvSpPr>
        <p:spPr>
          <a:xfrm>
            <a:off x="5227300" y="90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9000"/>
            <a:ext cx="4354819" cy="35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4475075" y="667950"/>
            <a:ext cx="4668900" cy="2264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following shapes are divided into 2 groups according to their properties: what could the groups be?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" name="Google Shape;152;p30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53" name="Google Shape;153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4" name="Google Shape;154;p30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30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" name="Google Shape;156;p30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57" name="Google Shape;157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8" name="Google Shape;158;p30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30"/>
          <p:cNvSpPr txBox="1"/>
          <p:nvPr/>
        </p:nvSpPr>
        <p:spPr>
          <a:xfrm>
            <a:off x="5227300" y="90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4417875" y="3103300"/>
            <a:ext cx="45519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E.g. ‘Has flat surfaces’, ‘Has curved surfaces’.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Application of 3-D shape learning</a:t>
            </a:r>
            <a:endParaRPr sz="1100"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76200"/>
            <a:ext cx="8839200" cy="353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5" y="3027450"/>
            <a:ext cx="78867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13" y="987650"/>
            <a:ext cx="1113525" cy="18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/>
          <p:nvPr/>
        </p:nvSpPr>
        <p:spPr>
          <a:xfrm>
            <a:off x="1685225" y="667950"/>
            <a:ext cx="5503200" cy="2007600"/>
          </a:xfrm>
          <a:prstGeom prst="wedgeRoundRectCallout">
            <a:avLst>
              <a:gd fmla="val -57883" name="adj1"/>
              <a:gd fmla="val -1194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some shapes in a bag. In total, there are 12 faces and 12 vertices. What could my shapes be?</a:t>
            </a:r>
            <a:endParaRPr b="1" sz="2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" name="Google Shape;174;p32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75" name="Google Shape;175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6" name="Google Shape;176;p32"/>
            <p:cNvPicPr preferRelativeResize="0"/>
            <p:nvPr/>
          </p:nvPicPr>
          <p:blipFill rotWithShape="1">
            <a:blip r:embed="rId6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32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8" name="Google Shape;178;p32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79" name="Google Shape;179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80" name="Google Shape;180;p32"/>
            <p:cNvPicPr preferRelativeResize="0"/>
            <p:nvPr/>
          </p:nvPicPr>
          <p:blipFill rotWithShape="1">
            <a:blip r:embed="rId8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32"/>
          <p:cNvSpPr txBox="1"/>
          <p:nvPr/>
        </p:nvSpPr>
        <p:spPr>
          <a:xfrm>
            <a:off x="5227300" y="90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grpSp>
        <p:nvGrpSpPr>
          <p:cNvPr id="187" name="Google Shape;187;p33"/>
          <p:cNvGrpSpPr/>
          <p:nvPr/>
        </p:nvGrpSpPr>
        <p:grpSpPr>
          <a:xfrm>
            <a:off x="4545638" y="51098"/>
            <a:ext cx="457484" cy="574021"/>
            <a:chOff x="3258050" y="2365375"/>
            <a:chExt cx="1121284" cy="1975297"/>
          </a:xfrm>
        </p:grpSpPr>
        <p:pic>
          <p:nvPicPr>
            <p:cNvPr id="188" name="Google Shape;188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89" name="Google Shape;189;p33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3"/>
          <p:cNvSpPr txBox="1"/>
          <p:nvPr/>
        </p:nvSpPr>
        <p:spPr>
          <a:xfrm>
            <a:off x="5003125" y="11820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547787" y="676192"/>
            <a:ext cx="453204" cy="592924"/>
            <a:chOff x="6586700" y="4935125"/>
            <a:chExt cx="730975" cy="1080008"/>
          </a:xfrm>
        </p:grpSpPr>
        <p:pic>
          <p:nvPicPr>
            <p:cNvPr id="192" name="Google Shape;192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93" name="Google Shape;193;p33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33"/>
          <p:cNvSpPr txBox="1"/>
          <p:nvPr/>
        </p:nvSpPr>
        <p:spPr>
          <a:xfrm>
            <a:off x="5194100" y="7280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67400" y="593313"/>
            <a:ext cx="39546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using items that you can find in your house.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6" name="Google Shape;196;p33"/>
          <p:cNvGraphicFramePr/>
          <p:nvPr/>
        </p:nvGraphicFramePr>
        <p:xfrm>
          <a:off x="348150" y="203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{9486F95E-0B35-41A9-AE13-7DEEA6E29275}</a:tableStyleId>
              </a:tblPr>
              <a:tblGrid>
                <a:gridCol w="2256625"/>
                <a:gridCol w="3401075"/>
                <a:gridCol w="2848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Items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Cuboid</a:t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Triangular prism</a:t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Cone</a:t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Cylinder</a:t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