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EA17DD-E49D-43B2-9A58-ECD67BB3F8BA}">
  <a:tblStyle styleId="{9EEA17DD-E49D-43B2-9A58-ECD67BB3F8B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5cc070b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5cc070b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dd13e93aa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dd13e93aa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5cc070b7_1_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8c5cc070b7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5cc070b7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5cc070b7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c5cc070b7_1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c5cc070b7_1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c5cc070b7_1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c5cc070b7_1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c5cc070b7_1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c5cc070b7_1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c5cc070b7_1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c5cc070b7_1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d13e93a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dd13e93a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5cc070b7_1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8c5cc070b7_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5cc070b7_1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5cc070b7_1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5cc070b7_1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5cc070b7_1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5cc070b7_1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5cc070b7_1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acd18b945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acd18b945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c5cc070b7_1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c5cc070b7_1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5cc070b7_1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c5cc070b7_1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Orbits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Students’ downloadable resources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Physics - Key Stage 4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Space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C White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917600" y="487275"/>
            <a:ext cx="2870100" cy="63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SOLUTIONS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8" name="Google Shape;168;p26"/>
          <p:cNvGraphicFramePr/>
          <p:nvPr/>
        </p:nvGraphicFramePr>
        <p:xfrm>
          <a:off x="995275" y="1438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{9EEA17DD-E49D-43B2-9A58-ECD67BB3F8BA}</a:tableStyleId>
              </a:tblPr>
              <a:tblGrid>
                <a:gridCol w="3129950"/>
                <a:gridCol w="3129950"/>
                <a:gridCol w="3129950"/>
                <a:gridCol w="3129950"/>
                <a:gridCol w="3129950"/>
              </a:tblGrid>
              <a:tr h="1296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Feature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star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planet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moon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Artificial Satellite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706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Around the centre of its home galaxy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34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Around its parent star</a:t>
                      </a:r>
                      <a:endParaRPr b="1" sz="340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36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Around a planet</a:t>
                      </a:r>
                      <a:endParaRPr b="1" sz="360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Around a larger body (around _______ in the case of, e.g. weather and communication)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59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Relative mass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Very large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Large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Small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Negligible/very small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91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Origin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Natural (from a </a:t>
                      </a:r>
                      <a:r>
                        <a:rPr b="1" lang="en-GB" sz="27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nebula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Natural</a:t>
                      </a:r>
                      <a:r>
                        <a:rPr lang="en-GB" sz="27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(from old star material)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Natural (from old star material)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Man-made (synthetic)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97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Produces its own light?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YES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through fusion reactions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reflects star light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27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– reflects star light</a:t>
                      </a:r>
                      <a:endParaRPr b="1" sz="270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– reflects star light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Non-circular orbits - SOLUTIONS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688500" y="1830375"/>
            <a:ext cx="156675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200"/>
              <a:t>When the bodies are further apart (e.g. moon and planet) the force between them (due to </a:t>
            </a:r>
            <a:r>
              <a:rPr b="1" lang="en-GB" sz="4200">
                <a:solidFill>
                  <a:srgbClr val="FF0000"/>
                </a:solidFill>
              </a:rPr>
              <a:t>gravity</a:t>
            </a:r>
            <a:r>
              <a:rPr lang="en-GB" sz="4200"/>
              <a:t>) </a:t>
            </a:r>
            <a:r>
              <a:rPr b="1" lang="en-GB" sz="4200">
                <a:solidFill>
                  <a:srgbClr val="FF0000"/>
                </a:solidFill>
              </a:rPr>
              <a:t>decreases</a:t>
            </a:r>
            <a:r>
              <a:rPr lang="en-GB" sz="4200"/>
              <a:t>.</a:t>
            </a:r>
            <a:endParaRPr sz="4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200"/>
              <a:t>When the bodies are further apart, the speed at which the orbiting body must go to maintain a stable orbit </a:t>
            </a:r>
            <a:r>
              <a:rPr b="1" lang="en-GB" sz="4200">
                <a:solidFill>
                  <a:srgbClr val="FF0000"/>
                </a:solidFill>
              </a:rPr>
              <a:t>decreases</a:t>
            </a:r>
            <a:r>
              <a:rPr lang="en-GB" sz="4200"/>
              <a:t>.</a:t>
            </a:r>
            <a:endParaRPr sz="4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200"/>
          </a:p>
        </p:txBody>
      </p:sp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13256875" y="9029225"/>
            <a:ext cx="11018700" cy="12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/>
        </p:nvSpPr>
        <p:spPr>
          <a:xfrm>
            <a:off x="793200" y="1147775"/>
            <a:ext cx="16053600" cy="7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QUICK MATHS PRACTICE - SOLUTIONS </a:t>
            </a:r>
            <a:endParaRPr b="1" sz="43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 SemiBold"/>
                <a:ea typeface="Montserrat SemiBold"/>
                <a:cs typeface="Montserrat SemiBold"/>
                <a:sym typeface="Montserrat SemiBold"/>
              </a:rPr>
              <a:t>Calculate the speed of the Earth around the Sun. Use the appropriate equations and the data below.</a:t>
            </a:r>
            <a:endParaRPr sz="2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 SemiBold"/>
                <a:ea typeface="Montserrat SemiBold"/>
                <a:cs typeface="Montserrat SemiBold"/>
                <a:sym typeface="Montserrat SemiBold"/>
              </a:rPr>
              <a:t>Earth-Sun distance = 1.5 x 10¹¹m</a:t>
            </a:r>
            <a:endParaRPr sz="2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 SemiBold"/>
                <a:ea typeface="Montserrat SemiBold"/>
                <a:cs typeface="Montserrat SemiBold"/>
                <a:sym typeface="Montserrat SemiBold"/>
              </a:rPr>
              <a:t>Earth’s orbital period = 3.2 x 10⁷s</a:t>
            </a:r>
            <a:endParaRPr sz="2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 SemiBold"/>
                <a:ea typeface="Montserrat SemiBold"/>
                <a:cs typeface="Montserrat SemiBold"/>
                <a:sym typeface="Montserrat SemiBold"/>
              </a:rPr>
              <a:t>Express your answer in standard form to 2 significant figures.</a:t>
            </a:r>
            <a:endParaRPr sz="2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alues, </a:t>
            </a:r>
            <a:r>
              <a:rPr b="1"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quation, </a:t>
            </a:r>
            <a:r>
              <a:rPr b="1"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ubstitute, </a:t>
            </a:r>
            <a:r>
              <a:rPr b="1"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earrange, </a:t>
            </a:r>
            <a:r>
              <a:rPr b="1"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nswer, </a:t>
            </a:r>
            <a:r>
              <a:rPr b="1"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nits</a:t>
            </a:r>
            <a:endParaRPr sz="3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Distance travelled in 1 year = 1 circumference = 2πr</a:t>
            </a:r>
            <a:endParaRPr sz="35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 = 2 x π x 1.5 x 10¹¹ = 9.4 x 10¹¹m</a:t>
            </a:r>
            <a:endParaRPr sz="35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Speed = distance ÷ time = 9.4 x 10¹¹ ÷ 3.2 x 10⁷ = 29452 = </a:t>
            </a:r>
            <a:r>
              <a:rPr b="1" lang="en-GB" sz="350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2.9 x 10⁴m/s</a:t>
            </a:r>
            <a:endParaRPr b="1" sz="3500" u="sng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/>
        </p:nvSpPr>
        <p:spPr>
          <a:xfrm>
            <a:off x="1013325" y="96163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707250" y="1353225"/>
            <a:ext cx="7728600" cy="67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(a)	 </a:t>
            </a:r>
            <a:r>
              <a:rPr lang="en-GB" sz="2800">
                <a:solidFill>
                  <a:srgbClr val="FF0000"/>
                </a:solidFill>
              </a:rPr>
              <a:t>time taken for one complete orbit around the Sun</a:t>
            </a:r>
            <a:r>
              <a:rPr lang="en-GB" sz="2800"/>
              <a:t> (1 mark)</a:t>
            </a:r>
            <a:br>
              <a:rPr lang="en-GB" sz="2800"/>
            </a:br>
            <a:r>
              <a:rPr lang="en-GB" sz="2800"/>
              <a:t>(b) </a:t>
            </a:r>
            <a:r>
              <a:rPr lang="en-GB" sz="2800">
                <a:solidFill>
                  <a:srgbClr val="FF0000"/>
                </a:solidFill>
              </a:rPr>
              <a:t>speed with direction/in a specified direction </a:t>
            </a:r>
            <a:r>
              <a:rPr lang="en-GB" sz="2800"/>
              <a:t>(1 mark)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(c)	</a:t>
            </a:r>
            <a:r>
              <a:rPr lang="en-GB" sz="2800">
                <a:solidFill>
                  <a:srgbClr val="FF0000"/>
                </a:solidFill>
              </a:rPr>
              <a:t>1.5 x 10</a:t>
            </a:r>
            <a:r>
              <a:rPr lang="en-GB" sz="35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¹¹</a:t>
            </a:r>
            <a:r>
              <a:rPr lang="en-GB" sz="2800">
                <a:solidFill>
                  <a:srgbClr val="FF0000"/>
                </a:solidFill>
              </a:rPr>
              <a:t>m </a:t>
            </a:r>
            <a:r>
              <a:rPr lang="en-GB" sz="2800"/>
              <a:t>(1 mark for conversion of km to m, 1 for correct standard form)</a:t>
            </a:r>
            <a:br>
              <a:rPr lang="en-GB" sz="2800"/>
            </a:br>
            <a:r>
              <a:rPr lang="en-GB" sz="2800"/>
              <a:t>(d) </a:t>
            </a:r>
            <a:r>
              <a:rPr lang="en-GB" sz="2800">
                <a:solidFill>
                  <a:srgbClr val="FF0000"/>
                </a:solidFill>
              </a:rPr>
              <a:t>4.3 x 10³ days </a:t>
            </a:r>
            <a:r>
              <a:rPr lang="en-GB" sz="2800"/>
              <a:t>(1 mark).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800"/>
          </a:p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29"/>
          <p:cNvSpPr txBox="1"/>
          <p:nvPr>
            <p:ph type="title"/>
          </p:nvPr>
        </p:nvSpPr>
        <p:spPr>
          <a:xfrm>
            <a:off x="707250" y="430950"/>
            <a:ext cx="13201200" cy="11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EXAM STYLE SOLUTIONS</a:t>
            </a:r>
            <a:endParaRPr sz="4200">
              <a:solidFill>
                <a:schemeClr val="dk2"/>
              </a:solidFill>
            </a:endParaRPr>
          </a:p>
        </p:txBody>
      </p:sp>
      <p:graphicFrame>
        <p:nvGraphicFramePr>
          <p:cNvPr id="193" name="Google Shape;193;p29"/>
          <p:cNvGraphicFramePr/>
          <p:nvPr/>
        </p:nvGraphicFramePr>
        <p:xfrm>
          <a:off x="9184600" y="57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{9EEA17DD-E49D-43B2-9A58-ECD67BB3F8BA}</a:tableStyleId>
              </a:tblPr>
              <a:tblGrid>
                <a:gridCol w="1853875"/>
                <a:gridCol w="3316575"/>
                <a:gridCol w="3503675"/>
              </a:tblGrid>
              <a:tr h="906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Body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radius (x10</a:t>
                      </a:r>
                      <a:r>
                        <a:rPr b="1" baseline="30000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km)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period (days)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687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Ceres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414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1680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4331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1430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10750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4" name="Google Shape;194;p29"/>
          <p:cNvSpPr/>
          <p:nvPr/>
        </p:nvSpPr>
        <p:spPr>
          <a:xfrm>
            <a:off x="15188975" y="6887775"/>
            <a:ext cx="2008500" cy="1009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9"/>
          <p:cNvSpPr/>
          <p:nvPr/>
        </p:nvSpPr>
        <p:spPr>
          <a:xfrm>
            <a:off x="11725850" y="3871725"/>
            <a:ext cx="2008500" cy="1009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29"/>
          <p:cNvCxnSpPr/>
          <p:nvPr/>
        </p:nvCxnSpPr>
        <p:spPr>
          <a:xfrm flipH="1">
            <a:off x="6752700" y="4548775"/>
            <a:ext cx="5068800" cy="118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9"/>
          <p:cNvCxnSpPr>
            <a:stCxn id="194" idx="2"/>
          </p:cNvCxnSpPr>
          <p:nvPr/>
        </p:nvCxnSpPr>
        <p:spPr>
          <a:xfrm rot="10800000">
            <a:off x="5394575" y="5260875"/>
            <a:ext cx="9794400" cy="2131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917950" y="1861025"/>
            <a:ext cx="7728600" cy="6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(e)	</a:t>
            </a:r>
            <a:r>
              <a:rPr lang="en-GB" sz="2800">
                <a:solidFill>
                  <a:srgbClr val="FF0000"/>
                </a:solidFill>
              </a:rPr>
              <a:t>as the orbital radius increases, the orbital period increases (</a:t>
            </a:r>
            <a:r>
              <a:rPr i="1" lang="en-GB" sz="2800">
                <a:solidFill>
                  <a:srgbClr val="FF0000"/>
                </a:solidFill>
              </a:rPr>
              <a:t>ignore ‘directly proportional’</a:t>
            </a:r>
            <a:r>
              <a:rPr lang="en-GB" sz="2800">
                <a:solidFill>
                  <a:srgbClr val="FF0000"/>
                </a:solidFill>
              </a:rPr>
              <a:t>)</a:t>
            </a:r>
            <a:r>
              <a:rPr lang="en-GB" sz="2800">
                <a:solidFill>
                  <a:srgbClr val="434343"/>
                </a:solidFill>
              </a:rPr>
              <a:t> </a:t>
            </a:r>
            <a:r>
              <a:rPr lang="en-GB" sz="2800"/>
              <a:t>(1 mark)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800"/>
              <a:t>(f)	</a:t>
            </a:r>
            <a:r>
              <a:rPr lang="en-GB" sz="2800">
                <a:solidFill>
                  <a:srgbClr val="FF0000"/>
                </a:solidFill>
              </a:rPr>
              <a:t>Saturn </a:t>
            </a:r>
            <a:r>
              <a:rPr lang="en-GB" sz="2800">
                <a:solidFill>
                  <a:srgbClr val="000000"/>
                </a:solidFill>
              </a:rPr>
              <a:t>(1 mark)</a:t>
            </a:r>
            <a:r>
              <a:rPr lang="en-GB" sz="2800">
                <a:solidFill>
                  <a:srgbClr val="FF0000"/>
                </a:solidFill>
              </a:rPr>
              <a:t> it is the furthest from the Sun </a:t>
            </a:r>
            <a:r>
              <a:rPr lang="en-GB" sz="2800">
                <a:solidFill>
                  <a:srgbClr val="000000"/>
                </a:solidFill>
              </a:rPr>
              <a:t>(1 mark) </a:t>
            </a:r>
            <a:r>
              <a:rPr lang="en-GB" sz="2800">
                <a:solidFill>
                  <a:srgbClr val="FF0000"/>
                </a:solidFill>
              </a:rPr>
              <a:t>so it has the least/weakest/lowest gravitational force acting on it </a:t>
            </a:r>
            <a:r>
              <a:rPr lang="en-GB" sz="2800">
                <a:solidFill>
                  <a:srgbClr val="000000"/>
                </a:solidFill>
              </a:rPr>
              <a:t>(1 mark)</a:t>
            </a:r>
            <a:endParaRPr sz="2800"/>
          </a:p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30"/>
          <p:cNvSpPr txBox="1"/>
          <p:nvPr>
            <p:ph type="title"/>
          </p:nvPr>
        </p:nvSpPr>
        <p:spPr>
          <a:xfrm>
            <a:off x="841150" y="890050"/>
            <a:ext cx="13201200" cy="11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EXAM STYLE QUESTIONS</a:t>
            </a:r>
            <a:endParaRPr sz="4200">
              <a:solidFill>
                <a:schemeClr val="dk2"/>
              </a:solidFill>
            </a:endParaRPr>
          </a:p>
        </p:txBody>
      </p:sp>
      <p:graphicFrame>
        <p:nvGraphicFramePr>
          <p:cNvPr id="206" name="Google Shape;206;p30"/>
          <p:cNvGraphicFramePr/>
          <p:nvPr/>
        </p:nvGraphicFramePr>
        <p:xfrm>
          <a:off x="9184600" y="57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{9EEA17DD-E49D-43B2-9A58-ECD67BB3F8BA}</a:tableStyleId>
              </a:tblPr>
              <a:tblGrid>
                <a:gridCol w="1853875"/>
                <a:gridCol w="3316575"/>
                <a:gridCol w="3503675"/>
              </a:tblGrid>
              <a:tr h="906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Body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radius (x10</a:t>
                      </a:r>
                      <a:r>
                        <a:rPr b="1" baseline="30000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km)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period (days)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687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Ceres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414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1680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4331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1430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10750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30"/>
          <p:cNvSpPr/>
          <p:nvPr/>
        </p:nvSpPr>
        <p:spPr>
          <a:xfrm>
            <a:off x="11688225" y="7893125"/>
            <a:ext cx="2008500" cy="1009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" name="Google Shape;208;p30"/>
          <p:cNvCxnSpPr/>
          <p:nvPr/>
        </p:nvCxnSpPr>
        <p:spPr>
          <a:xfrm rot="10800000">
            <a:off x="5891950" y="5451975"/>
            <a:ext cx="5872800" cy="2839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/>
        </p:nvSpPr>
        <p:spPr>
          <a:xfrm>
            <a:off x="1013325" y="96163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917950" y="2073050"/>
            <a:ext cx="7728600" cy="67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(g) </a:t>
            </a:r>
            <a:r>
              <a:rPr lang="en-GB" sz="2800">
                <a:solidFill>
                  <a:srgbClr val="FF0000"/>
                </a:solidFill>
              </a:rPr>
              <a:t>Mercury</a:t>
            </a:r>
            <a:endParaRPr sz="2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</a:rPr>
              <a:t>P = 0.2 ×R ×√R</a:t>
            </a:r>
            <a:br>
              <a:rPr lang="en-GB" sz="2800">
                <a:solidFill>
                  <a:srgbClr val="FF0000"/>
                </a:solidFill>
              </a:rPr>
            </a:br>
            <a:r>
              <a:rPr lang="en-GB" sz="2800">
                <a:solidFill>
                  <a:srgbClr val="FF0000"/>
                </a:solidFill>
              </a:rPr>
              <a:t>P = 0.2 x 58 x √58 = 88.34 </a:t>
            </a:r>
            <a:r>
              <a:rPr lang="en-GB" sz="2800">
                <a:solidFill>
                  <a:srgbClr val="000000"/>
                </a:solidFill>
              </a:rPr>
              <a:t>(1 mark) 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FF0000"/>
                </a:solidFill>
              </a:rPr>
              <a:t>= 88 days to 2sf </a:t>
            </a:r>
            <a:r>
              <a:rPr lang="en-GB" sz="2800"/>
              <a:t>(1 mark)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</a:rPr>
              <a:t>Mars</a:t>
            </a:r>
            <a:endParaRPr sz="2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</a:rPr>
              <a:t>P=0.2 ×R ×√R</a:t>
            </a:r>
            <a:br>
              <a:rPr lang="en-GB" sz="2800">
                <a:solidFill>
                  <a:srgbClr val="FF0000"/>
                </a:solidFill>
              </a:rPr>
            </a:br>
            <a:r>
              <a:rPr lang="en-GB" sz="2800">
                <a:solidFill>
                  <a:srgbClr val="FF0000"/>
                </a:solidFill>
              </a:rPr>
              <a:t>P = 0.2 x 228 x √228 = 688.54 </a:t>
            </a:r>
            <a:r>
              <a:rPr lang="en-GB" sz="2800">
                <a:solidFill>
                  <a:srgbClr val="000000"/>
                </a:solidFill>
              </a:rPr>
              <a:t>(1 mark)</a:t>
            </a:r>
            <a:br>
              <a:rPr lang="en-GB" sz="2800">
                <a:solidFill>
                  <a:srgbClr val="FF0000"/>
                </a:solidFill>
              </a:rPr>
            </a:br>
            <a:r>
              <a:rPr lang="en-GB" sz="2800">
                <a:solidFill>
                  <a:srgbClr val="FF0000"/>
                </a:solidFill>
              </a:rPr>
              <a:t> = 690 days to 2sf </a:t>
            </a:r>
            <a:r>
              <a:rPr lang="en-GB" sz="2800">
                <a:solidFill>
                  <a:srgbClr val="000000"/>
                </a:solidFill>
              </a:rPr>
              <a:t>(1 mark)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</a:rPr>
              <a:t>Formula is correct as both values agree to 2sf </a:t>
            </a:r>
            <a:r>
              <a:rPr lang="en-GB" sz="2800"/>
              <a:t>(1 mark)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31"/>
          <p:cNvSpPr txBox="1"/>
          <p:nvPr>
            <p:ph type="title"/>
          </p:nvPr>
        </p:nvSpPr>
        <p:spPr>
          <a:xfrm>
            <a:off x="841150" y="890050"/>
            <a:ext cx="13201200" cy="11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EXAM STYLE QUESTIONS</a:t>
            </a:r>
            <a:endParaRPr sz="4200">
              <a:solidFill>
                <a:schemeClr val="dk2"/>
              </a:solidFill>
            </a:endParaRPr>
          </a:p>
        </p:txBody>
      </p:sp>
      <p:graphicFrame>
        <p:nvGraphicFramePr>
          <p:cNvPr id="217" name="Google Shape;217;p31"/>
          <p:cNvGraphicFramePr/>
          <p:nvPr/>
        </p:nvGraphicFramePr>
        <p:xfrm>
          <a:off x="9184600" y="57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{9EEA17DD-E49D-43B2-9A58-ECD67BB3F8BA}</a:tableStyleId>
              </a:tblPr>
              <a:tblGrid>
                <a:gridCol w="1853875"/>
                <a:gridCol w="3316575"/>
                <a:gridCol w="3503675"/>
              </a:tblGrid>
              <a:tr h="906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Body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radius (x10</a:t>
                      </a:r>
                      <a:r>
                        <a:rPr b="1" baseline="30000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km)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period (days)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687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Ceres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414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1680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4331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1430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10750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8" name="Google Shape;218;p31"/>
          <p:cNvSpPr/>
          <p:nvPr/>
        </p:nvSpPr>
        <p:spPr>
          <a:xfrm>
            <a:off x="15035950" y="4877075"/>
            <a:ext cx="2008500" cy="1009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1"/>
          <p:cNvSpPr/>
          <p:nvPr/>
        </p:nvSpPr>
        <p:spPr>
          <a:xfrm>
            <a:off x="15035950" y="1861025"/>
            <a:ext cx="2008500" cy="1009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0" name="Google Shape;220;p31"/>
          <p:cNvCxnSpPr>
            <a:stCxn id="219" idx="2"/>
          </p:cNvCxnSpPr>
          <p:nvPr/>
        </p:nvCxnSpPr>
        <p:spPr>
          <a:xfrm flipH="1">
            <a:off x="5241550" y="2365925"/>
            <a:ext cx="9794400" cy="1861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31"/>
          <p:cNvCxnSpPr>
            <a:stCxn id="218" idx="3"/>
          </p:cNvCxnSpPr>
          <p:nvPr/>
        </p:nvCxnSpPr>
        <p:spPr>
          <a:xfrm flipH="1">
            <a:off x="5814688" y="5738993"/>
            <a:ext cx="9515400" cy="1435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 slides from video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1247200" y="889000"/>
            <a:ext cx="14572200" cy="63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Let’s construct a summary table. Copy and complete the table below.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" name="Google Shape;104;p18"/>
          <p:cNvGraphicFramePr/>
          <p:nvPr/>
        </p:nvGraphicFramePr>
        <p:xfrm>
          <a:off x="1102475" y="2797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{9EEA17DD-E49D-43B2-9A58-ECD67BB3F8BA}</a:tableStyleId>
              </a:tblPr>
              <a:tblGrid>
                <a:gridCol w="3129950"/>
                <a:gridCol w="3129950"/>
                <a:gridCol w="3129950"/>
                <a:gridCol w="3129950"/>
                <a:gridCol w="3129950"/>
              </a:tblGrid>
              <a:tr h="518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Feature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tar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lanet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oon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rtificial Satellite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111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Around the centre of its home galaxy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Around a larger body (around _______ in the case of, e.g. weather and communication)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2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Relative mass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Very large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Large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Small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1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Origin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Natural (from a _________)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 (from old star material)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Natural (from old star material)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1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Produces its own light?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 – through fusion reactions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 – reflects star light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– reflects star light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Non-circular orbits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688500" y="1830375"/>
            <a:ext cx="15897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When the bodies are further apart (e.g. moon and planet) the force between them (due to __________) increases/decreases/remains constant.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When the bodies are further apart, the speed at which the orbiting body must go to maintain a stable orbit increases/decreases/remains constant.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13256875" y="9029225"/>
            <a:ext cx="11018700" cy="12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/>
        </p:nvSpPr>
        <p:spPr>
          <a:xfrm>
            <a:off x="936800" y="2876300"/>
            <a:ext cx="10196700" cy="4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Quick maths practice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Montserrat SemiBold"/>
              <a:buChar char="●"/>
            </a:pPr>
            <a:r>
              <a:rPr lang="en-GB" sz="60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Using formulae </a:t>
            </a:r>
            <a:r>
              <a:rPr lang="en-GB" sz="34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(including the circumference of a circle)</a:t>
            </a:r>
            <a:endParaRPr sz="3400">
              <a:solidFill>
                <a:schemeClr val="accent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Montserrat SemiBold"/>
              <a:buChar char="●"/>
            </a:pPr>
            <a:r>
              <a:rPr lang="en-GB" sz="60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Using standard form</a:t>
            </a:r>
            <a:endParaRPr sz="6000">
              <a:solidFill>
                <a:schemeClr val="accent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accent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will need your calculator.</a:t>
            </a:r>
            <a:endParaRPr sz="3900">
              <a:solidFill>
                <a:schemeClr val="accent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793200" y="1721675"/>
            <a:ext cx="16053600" cy="6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QUICK MATHS PRACTICE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latin typeface="Montserrat SemiBold"/>
                <a:ea typeface="Montserrat SemiBold"/>
                <a:cs typeface="Montserrat SemiBold"/>
                <a:sym typeface="Montserrat SemiBold"/>
              </a:rPr>
              <a:t>Calculate the speed of the Earth around the Sun. Use the appropriate equations and the data below.</a:t>
            </a:r>
            <a:endParaRPr sz="4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0000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Earth-Sun distance = 1.5 x 10¹¹m</a:t>
            </a:r>
            <a:endParaRPr sz="4300">
              <a:solidFill>
                <a:srgbClr val="0000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0000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Earth’s orbital period = 3.2 x 10⁷s</a:t>
            </a:r>
            <a:endParaRPr sz="4300">
              <a:solidFill>
                <a:srgbClr val="0000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latin typeface="Montserrat SemiBold"/>
                <a:ea typeface="Montserrat SemiBold"/>
                <a:cs typeface="Montserrat SemiBold"/>
                <a:sym typeface="Montserrat SemiBold"/>
              </a:rPr>
              <a:t>Express your answer in standard form to 2 significant figures.</a:t>
            </a:r>
            <a:endParaRPr sz="4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1013325" y="96163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707250" y="1353225"/>
            <a:ext cx="7728600" cy="67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Look at the data for the solar system in the table.</a:t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Write down what is meant by:</a:t>
            </a:r>
            <a:br>
              <a:rPr lang="en-GB" sz="2800"/>
            </a:br>
            <a:r>
              <a:rPr lang="en-GB" sz="2800"/>
              <a:t>(a)	 orbital period (1 mark)</a:t>
            </a:r>
            <a:br>
              <a:rPr lang="en-GB" sz="2800"/>
            </a:br>
            <a:r>
              <a:rPr lang="en-GB" sz="2800"/>
              <a:t>(b) velocity (1 mark)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Give the following data in standard form to 2 significant figures:</a:t>
            </a:r>
            <a:br>
              <a:rPr lang="en-GB" sz="2800"/>
            </a:br>
            <a:r>
              <a:rPr lang="en-GB" sz="2800"/>
              <a:t>(c)	the orbital radius of Earth in metres (2 marks)</a:t>
            </a:r>
            <a:br>
              <a:rPr lang="en-GB" sz="2800"/>
            </a:br>
            <a:r>
              <a:rPr lang="en-GB" sz="2800"/>
              <a:t>(d)	the orbital period of Jupiter in days (1 mark).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800"/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707250" y="430950"/>
            <a:ext cx="13201200" cy="11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EXAM STYLE QUESTIONS</a:t>
            </a:r>
            <a:endParaRPr sz="4200">
              <a:solidFill>
                <a:schemeClr val="dk2"/>
              </a:solidFill>
            </a:endParaRPr>
          </a:p>
        </p:txBody>
      </p:sp>
      <p:graphicFrame>
        <p:nvGraphicFramePr>
          <p:cNvPr id="136" name="Google Shape;136;p22"/>
          <p:cNvGraphicFramePr/>
          <p:nvPr/>
        </p:nvGraphicFramePr>
        <p:xfrm>
          <a:off x="9184600" y="57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{9EEA17DD-E49D-43B2-9A58-ECD67BB3F8BA}</a:tableStyleId>
              </a:tblPr>
              <a:tblGrid>
                <a:gridCol w="1853875"/>
                <a:gridCol w="3316575"/>
                <a:gridCol w="3503675"/>
              </a:tblGrid>
              <a:tr h="906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Body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radius (x10</a:t>
                      </a:r>
                      <a:r>
                        <a:rPr b="1" baseline="30000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km)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period (days)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687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Ceres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414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1680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4331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1430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10750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917950" y="1861025"/>
            <a:ext cx="7728600" cy="6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Look at the data for the solar system in the table.</a:t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(e)	Write down the relationship between the orbital radius of the bodies in the solar system and their orbital period. (1 mark)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(f)	From the data in the table, identify the planet whose average speed around the Sun is the least. Explain your answer. (3 marks)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MOVE TO THE NEXT SLIDE</a:t>
            </a:r>
            <a:br>
              <a:rPr b="1" lang="en-GB" sz="2800"/>
            </a:br>
            <a:r>
              <a:rPr b="1" lang="en-GB" sz="2800"/>
              <a:t>WHEN READY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3"/>
          <p:cNvSpPr txBox="1"/>
          <p:nvPr>
            <p:ph type="title"/>
          </p:nvPr>
        </p:nvSpPr>
        <p:spPr>
          <a:xfrm>
            <a:off x="841150" y="890050"/>
            <a:ext cx="13201200" cy="11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EXAM STYLE QUESTIONS</a:t>
            </a:r>
            <a:endParaRPr sz="4200">
              <a:solidFill>
                <a:schemeClr val="dk2"/>
              </a:solidFill>
            </a:endParaRPr>
          </a:p>
        </p:txBody>
      </p:sp>
      <p:graphicFrame>
        <p:nvGraphicFramePr>
          <p:cNvPr id="145" name="Google Shape;145;p23"/>
          <p:cNvGraphicFramePr/>
          <p:nvPr/>
        </p:nvGraphicFramePr>
        <p:xfrm>
          <a:off x="9184600" y="57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{9EEA17DD-E49D-43B2-9A58-ECD67BB3F8BA}</a:tableStyleId>
              </a:tblPr>
              <a:tblGrid>
                <a:gridCol w="1853875"/>
                <a:gridCol w="3316575"/>
                <a:gridCol w="3503675"/>
              </a:tblGrid>
              <a:tr h="906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Body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radius (x10</a:t>
                      </a:r>
                      <a:r>
                        <a:rPr b="1" baseline="30000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km)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period (days)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687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Ceres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414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1680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4331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1430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10750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/>
        </p:nvSpPr>
        <p:spPr>
          <a:xfrm>
            <a:off x="1013325" y="96163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917950" y="2073050"/>
            <a:ext cx="7728600" cy="67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(g) A student claimed that she could calculate the orbital period, P, in days for any planet if she knew its orbital radius, R in millions of km.  Her formula was:</a:t>
            </a:r>
            <a:endParaRPr sz="28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300"/>
              <a:t>P = 0.2 ×R ×√R </a:t>
            </a:r>
            <a:endParaRPr b="1" sz="33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Calculate the orbital periods for Mercury and Mars to 2 significant figures using the student’s formula and evaluate her claim. (5 marks)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4"/>
          <p:cNvSpPr txBox="1"/>
          <p:nvPr>
            <p:ph type="title"/>
          </p:nvPr>
        </p:nvSpPr>
        <p:spPr>
          <a:xfrm>
            <a:off x="841150" y="890050"/>
            <a:ext cx="13201200" cy="11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EXAM STYLE QUESTIONS</a:t>
            </a:r>
            <a:endParaRPr sz="4200">
              <a:solidFill>
                <a:schemeClr val="dk2"/>
              </a:solidFill>
            </a:endParaRPr>
          </a:p>
        </p:txBody>
      </p:sp>
      <p:graphicFrame>
        <p:nvGraphicFramePr>
          <p:cNvPr id="154" name="Google Shape;154;p24"/>
          <p:cNvGraphicFramePr/>
          <p:nvPr/>
        </p:nvGraphicFramePr>
        <p:xfrm>
          <a:off x="9184600" y="57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{9EEA17DD-E49D-43B2-9A58-ECD67BB3F8BA}</a:tableStyleId>
              </a:tblPr>
              <a:tblGrid>
                <a:gridCol w="1853875"/>
                <a:gridCol w="3316575"/>
                <a:gridCol w="3503675"/>
              </a:tblGrid>
              <a:tr h="906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Body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radius (x10</a:t>
                      </a:r>
                      <a:r>
                        <a:rPr b="1" baseline="30000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km)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Orbital period (days)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687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Ceres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414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1680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4331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1430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10750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