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Roboto Mono"/>
      <p:regular r:id="rId27"/>
      <p:bold r:id="rId28"/>
      <p:italic r:id="rId29"/>
      <p:boldItalic r:id="rId30"/>
    </p:embeddedFont>
    <p:embeddedFont>
      <p:font typeface="Handlee"/>
      <p:regular r:id="rId31"/>
    </p:embeddedFont>
    <p:embeddedFont>
      <p:font typeface="Quicksand Light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B52E70-F01D-4E85-A2BD-AB7809C6E6C5}">
  <a:tblStyle styleId="{8BB52E70-F01D-4E85-A2BD-AB7809C6E6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RobotoMono-bold.fntdata"/><Relationship Id="rId27" Type="http://schemas.openxmlformats.org/officeDocument/2006/relationships/font" Target="fonts/RobotoMon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andlee-regular.fntdata"/><Relationship Id="rId3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33" Type="http://schemas.openxmlformats.org/officeDocument/2006/relationships/font" Target="fonts/QuicksandLight-bold.fntdata"/><Relationship Id="rId10" Type="http://schemas.openxmlformats.org/officeDocument/2006/relationships/slide" Target="slides/slide5.xml"/><Relationship Id="rId32" Type="http://schemas.openxmlformats.org/officeDocument/2006/relationships/font" Target="fonts/QuicksandLigh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53a280c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53a280c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583bd9f5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583bd9f5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583bd9f58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583bd9f58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583bd9f58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583bd9f58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583bd9f58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583bd9f5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583bd9f58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583bd9f58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583bd9f58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583bd9f58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583bd9f58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583bd9f58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583bd9f58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583bd9f58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621800" y="2035450"/>
            <a:ext cx="17044200" cy="7623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type="title"/>
          </p:nvPr>
        </p:nvSpPr>
        <p:spPr>
          <a:xfrm>
            <a:off x="621800" y="621800"/>
            <a:ext cx="17044200" cy="141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5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4: Input </a:t>
            </a:r>
            <a:r>
              <a:rPr lang="en-GB" sz="7000">
                <a:solidFill>
                  <a:srgbClr val="4B3241"/>
                </a:solidFill>
              </a:rPr>
              <a:t>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Programming Part 1: Sequence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97" name="Google Shape;97;p1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8" name="Google Shape;98;p17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Rebecca Franks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917950" y="890050"/>
            <a:ext cx="13201200" cy="8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Make a prediction</a:t>
            </a:r>
            <a:endParaRPr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6" name="Google Shape;106;p18"/>
          <p:cNvGraphicFramePr/>
          <p:nvPr/>
        </p:nvGraphicFramePr>
        <p:xfrm>
          <a:off x="917950" y="3152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{8BB52E70-F01D-4E85-A2BD-AB7809C6E6C5}</a:tableStyleId>
              </a:tblPr>
              <a:tblGrid>
                <a:gridCol w="1096800"/>
                <a:gridCol w="15355200"/>
              </a:tblGrid>
              <a:tr h="373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9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print("What is your first initial?")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initial = input()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print("What is your surname")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surname = input()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print("What is your age?")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age = int(input())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print("True or False - you like marmite")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likes_marmite = input()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marmite = "True"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decades = float((age / 10))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print(f"Well hello {initial} {surname}.")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print(f"It is {likes_marmite==marmite} that you like marmite.")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print(f"This is probably because you are {decades} decades old")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917950" y="1770850"/>
            <a:ext cx="16452000" cy="11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Take a look at the program below and make a prediction about what will be output on the screen when this program is executed. </a:t>
            </a:r>
            <a:r>
              <a:rPr b="1" lang="en-GB" sz="2800"/>
              <a:t>Write your prediction down.</a:t>
            </a:r>
            <a:r>
              <a:rPr lang="en-GB" sz="2800"/>
              <a:t> 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917950" y="890050"/>
            <a:ext cx="7902000" cy="86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Run the program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917950" y="2876300"/>
            <a:ext cx="8550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Open the program using the following shortlink: </a:t>
            </a:r>
            <a:r>
              <a:rPr b="1" lang="en-GB"/>
              <a:t>oaknat.uk/comp-ks4-minidatacollect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Run the program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Was your prediction correct? Did anything surprise you?</a:t>
            </a:r>
            <a:endParaRPr/>
          </a:p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investigate the program. Record your answers. </a:t>
            </a:r>
            <a:endParaRPr sz="3500"/>
          </a:p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1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0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What data type is being collected at line 2?</a:t>
            </a:r>
            <a:endParaRPr/>
          </a:p>
        </p:txBody>
      </p:sp>
      <p:sp>
        <p:nvSpPr>
          <p:cNvPr id="122" name="Google Shape;122;p20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2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0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Run the program and type more than 1 character when asked for your first initial.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What happens?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0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Why do you think this is?</a:t>
            </a:r>
            <a:endParaRPr sz="2800"/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Investigate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investigate the program. Record your answers. </a:t>
            </a:r>
            <a:endParaRPr sz="3500"/>
          </a:p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4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1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Does Python have a function for char? Take a look at this link and read the documentation carefully: 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accent3"/>
                </a:solidFill>
              </a:rPr>
              <a:t>oaknat.uk/comp-pythonfunctions</a:t>
            </a:r>
            <a:endParaRPr b="1" sz="21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600"/>
          </a:p>
        </p:txBody>
      </p:sp>
      <p:sp>
        <p:nvSpPr>
          <p:cNvPr id="135" name="Google Shape;135;p21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5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1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Run the program and type in some string (text) when you are asked for your age. What happens?</a:t>
            </a:r>
            <a:endParaRPr/>
          </a:p>
        </p:txBody>
      </p:sp>
      <p:sp>
        <p:nvSpPr>
          <p:cNvPr id="137" name="Google Shape;137;p21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6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1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/>
              <a:t>Why do you think this happens?</a:t>
            </a:r>
            <a:endParaRPr sz="2600"/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Investigate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investigate the program. Record your answers. </a:t>
            </a:r>
            <a:endParaRPr sz="3500"/>
          </a:p>
        </p:txBody>
      </p:sp>
      <p:sp>
        <p:nvSpPr>
          <p:cNvPr id="146" name="Google Shape;146;p22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7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2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/>
              <a:t>Run the program and type in all lower case </a:t>
            </a:r>
            <a:r>
              <a:rPr b="1" lang="en-GB" sz="2600"/>
              <a:t>true </a:t>
            </a:r>
            <a:r>
              <a:rPr lang="en-GB" sz="2600"/>
              <a:t>when asked if you like marmite. What happens to the marmite message?</a:t>
            </a:r>
            <a:endParaRPr sz="2600"/>
          </a:p>
        </p:txBody>
      </p:sp>
      <p:sp>
        <p:nvSpPr>
          <p:cNvPr id="148" name="Google Shape;148;p22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8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2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Run the program and type in </a:t>
            </a:r>
            <a:r>
              <a:rPr b="1" lang="en-GB"/>
              <a:t>True</a:t>
            </a:r>
            <a:r>
              <a:rPr b="1" lang="en-GB"/>
              <a:t> </a:t>
            </a:r>
            <a:r>
              <a:rPr lang="en-GB"/>
              <a:t>when asked if you like marmite. What happens to the marmite message?</a:t>
            </a:r>
            <a:endParaRPr/>
          </a:p>
        </p:txBody>
      </p:sp>
      <p:sp>
        <p:nvSpPr>
          <p:cNvPr id="150" name="Google Shape;150;p22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9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2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/>
              <a:t>Run the program and type in </a:t>
            </a:r>
            <a:r>
              <a:rPr b="1" lang="en-GB" sz="2600"/>
              <a:t>hello</a:t>
            </a:r>
            <a:r>
              <a:rPr lang="en-GB" sz="2600"/>
              <a:t> when asked if you like marmite. What happens to the marmite message?</a:t>
            </a:r>
            <a:endParaRPr sz="2600"/>
          </a:p>
        </p:txBody>
      </p:sp>
      <p:sp>
        <p:nvSpPr>
          <p:cNvPr id="152" name="Google Shape;152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Investigate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investigate the program. Record your answers. </a:t>
            </a:r>
            <a:endParaRPr sz="3500"/>
          </a:p>
        </p:txBody>
      </p:sp>
      <p:sp>
        <p:nvSpPr>
          <p:cNvPr id="159" name="Google Shape;159;p23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10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3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chemeClr val="lt1"/>
                </a:highlight>
              </a:rPr>
              <a:t>Line 12 contains the following piece of code </a:t>
            </a:r>
            <a:r>
              <a:rPr lang="en-GB">
                <a:solidFill>
                  <a:srgbClr val="000000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likes_marmite == marmite</a:t>
            </a:r>
            <a:r>
              <a:rPr lang="en-GB">
                <a:solidFill>
                  <a:srgbClr val="000000"/>
                </a:solidFill>
                <a:highlight>
                  <a:schemeClr val="lt1"/>
                </a:highlight>
              </a:rPr>
              <a:t>.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What do you think might be happening here?</a:t>
            </a:r>
            <a:endParaRPr sz="4300"/>
          </a:p>
        </p:txBody>
      </p:sp>
      <p:sp>
        <p:nvSpPr>
          <p:cNvPr id="161" name="Google Shape;161;p23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11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3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Run the program and type 9 when you are asked for your age. What happens?</a:t>
            </a:r>
            <a:endParaRPr/>
          </a:p>
        </p:txBody>
      </p:sp>
      <p:sp>
        <p:nvSpPr>
          <p:cNvPr id="163" name="Google Shape;163;p23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12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3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On line 10, the forward slash / is being used between the variable age and the number 10. 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/>
              <a:t>What arithmetic operation is the forward slash performing?</a:t>
            </a:r>
            <a:endParaRPr sz="2600"/>
          </a:p>
        </p:txBody>
      </p:sp>
      <p:sp>
        <p:nvSpPr>
          <p:cNvPr id="165" name="Google Shape;165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Investigate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investigate the program. Record your answers. </a:t>
            </a:r>
            <a:endParaRPr sz="3500"/>
          </a:p>
        </p:txBody>
      </p:sp>
      <p:sp>
        <p:nvSpPr>
          <p:cNvPr id="172" name="Google Shape;172;p24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13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/>
              <a:t>On line 10, change the word </a:t>
            </a:r>
            <a:r>
              <a:rPr lang="en-GB" sz="2600">
                <a:latin typeface="Roboto Mono"/>
                <a:ea typeface="Roboto Mono"/>
                <a:cs typeface="Roboto Mono"/>
                <a:sym typeface="Roboto Mono"/>
              </a:rPr>
              <a:t>float</a:t>
            </a:r>
            <a:r>
              <a:rPr lang="en-GB" sz="2600"/>
              <a:t> to </a:t>
            </a:r>
            <a:r>
              <a:rPr lang="en-GB" sz="2600"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-GB" sz="2600"/>
              <a:t>. Run the code and type in 9 as your age. What happens?</a:t>
            </a:r>
            <a:endParaRPr sz="2600"/>
          </a:p>
        </p:txBody>
      </p:sp>
      <p:sp>
        <p:nvSpPr>
          <p:cNvPr id="174" name="Google Shape;174;p24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14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4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Keeping line 10 as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-GB"/>
              <a:t>. Run the code and type in 28 as your age. What happens?</a:t>
            </a:r>
            <a:endParaRPr/>
          </a:p>
        </p:txBody>
      </p:sp>
      <p:sp>
        <p:nvSpPr>
          <p:cNvPr id="176" name="Google Shape;176;p24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15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4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/>
              <a:t>What do you think is happening when the number is held as an </a:t>
            </a:r>
            <a:r>
              <a:rPr b="1" lang="en-GB" sz="2600"/>
              <a:t>integer </a:t>
            </a:r>
            <a:r>
              <a:rPr lang="en-GB" sz="2600"/>
              <a:t>compared to a </a:t>
            </a:r>
            <a:r>
              <a:rPr b="1" lang="en-GB" sz="2600"/>
              <a:t>float</a:t>
            </a:r>
            <a:r>
              <a:rPr lang="en-GB" sz="2600"/>
              <a:t>?</a:t>
            </a:r>
            <a:endParaRPr sz="2600"/>
          </a:p>
        </p:txBody>
      </p:sp>
      <p:sp>
        <p:nvSpPr>
          <p:cNvPr id="178" name="Google Shape;178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Investigate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Modify</a:t>
            </a:r>
            <a:endParaRPr/>
          </a:p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age must be entered as a number on line 6. Use try and except to remind the user that they must enter a number.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2"/>
                </a:highlight>
              </a:rPr>
              <a:t>Sample code:</a:t>
            </a:r>
            <a:endParaRPr>
              <a:solidFill>
                <a:srgbClr val="FFFFFF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Handlee"/>
              <a:ea typeface="Handlee"/>
              <a:cs typeface="Handlee"/>
              <a:sym typeface="Handle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print("Enter a number")</a:t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try:</a:t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  number = float(input())</a:t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except ValueError:</a:t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  print("You must enter a number")</a:t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  number = float(input())</a:t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