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B9E729-91DD-4E18-A09D-51C8DE09014F}">
  <a:tblStyle styleId="{74B9E729-91DD-4E18-A09D-51C8DE0901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68c62db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68c62db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68c62db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68c62db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68c62db2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68c62db2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668c62db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668c62db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67001c6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67001c6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549141e4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549141e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3340225"/>
            <a:ext cx="16805400" cy="25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you do with others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Present tense with -er verbs</a:t>
            </a:r>
            <a:endParaRPr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1st person plural </a:t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334900"/>
            <a:ext cx="7902000" cy="62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13152025" y="3532176"/>
            <a:ext cx="1618099" cy="2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8044425" y="69762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 flipH="1">
            <a:off x="12023250" y="2465725"/>
            <a:ext cx="51726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interna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731050" y="5936950"/>
            <a:ext cx="44451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popula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254850" y="685875"/>
            <a:ext cx="5028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tion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1155725" y="134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{74B9E729-91DD-4E18-A09D-51C8DE09014F}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film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tél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television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d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jeun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lunch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march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walk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watch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work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prépar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prepare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solut</a:t>
                      </a:r>
                      <a:r>
                        <a:rPr b="1"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</a:t>
                      </a:r>
                      <a:endParaRPr b="1"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dehors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outside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demand</a:t>
                      </a:r>
                      <a:r>
                        <a:rPr b="1"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ask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5" name="Google Shape;115;p17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16" name="Google Shape;11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17" name="Google Shape;117;p17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7"/>
          <p:cNvSpPr/>
          <p:nvPr/>
        </p:nvSpPr>
        <p:spPr>
          <a:xfrm>
            <a:off x="3725550" y="143745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3725550" y="219945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3725550" y="6846025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6413700" y="351995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887450" y="4987125"/>
            <a:ext cx="5460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Je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lang="en-GB" sz="4200"/>
              <a:t> - </a:t>
            </a:r>
            <a:r>
              <a:rPr lang="en-GB" sz="3500"/>
              <a:t>I laugh</a:t>
            </a:r>
            <a:endParaRPr sz="3500"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1887450" y="6378350"/>
            <a:ext cx="6143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Tu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es</a:t>
            </a:r>
            <a:r>
              <a:rPr lang="en-GB" sz="4200"/>
              <a:t> - </a:t>
            </a:r>
            <a:r>
              <a:rPr lang="en-GB" sz="3500"/>
              <a:t>You laugh</a:t>
            </a:r>
            <a:endParaRPr sz="3500"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4399971"/>
            <a:ext cx="726300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75" y="5801575"/>
            <a:ext cx="1737179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75" y="7600373"/>
            <a:ext cx="1737176" cy="132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2725" y="4591650"/>
            <a:ext cx="1737175" cy="13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887450" y="7958925"/>
            <a:ext cx="676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Il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lang="en-GB" sz="4200"/>
              <a:t> - </a:t>
            </a:r>
            <a:r>
              <a:rPr lang="en-GB" sz="3500"/>
              <a:t>He laughs</a:t>
            </a:r>
            <a:endParaRPr sz="3500"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1412450" y="48543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Elle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lang="en-GB" sz="4200"/>
              <a:t> - </a:t>
            </a:r>
            <a:r>
              <a:rPr lang="en-GB" sz="3500"/>
              <a:t>She laughs</a:t>
            </a:r>
            <a:endParaRPr sz="3500"/>
          </a:p>
        </p:txBody>
      </p:sp>
      <p:cxnSp>
        <p:nvCxnSpPr>
          <p:cNvPr id="134" name="Google Shape;134;p18"/>
          <p:cNvCxnSpPr/>
          <p:nvPr/>
        </p:nvCxnSpPr>
        <p:spPr>
          <a:xfrm flipH="1">
            <a:off x="8794925" y="4767900"/>
            <a:ext cx="34500" cy="41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5" name="Google Shape;135;p18"/>
          <p:cNvSpPr txBox="1"/>
          <p:nvPr/>
        </p:nvSpPr>
        <p:spPr>
          <a:xfrm>
            <a:off x="751950" y="1871575"/>
            <a:ext cx="16871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41275" y="1115550"/>
            <a:ext cx="17046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form the present tense with a regular ER verb.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Remove the ER from the infinitive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Add the correct ending.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11412450" y="64545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On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lang="en-GB" sz="4200"/>
              <a:t> - </a:t>
            </a:r>
            <a:r>
              <a:rPr lang="en-GB" sz="3500"/>
              <a:t>You laugh</a:t>
            </a:r>
            <a:endParaRPr sz="3500"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47342" y="6482973"/>
            <a:ext cx="596543" cy="10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2350" y="6273224"/>
            <a:ext cx="596543" cy="10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52008" y="6315174"/>
            <a:ext cx="596543" cy="10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04725" y="2042187"/>
            <a:ext cx="3220041" cy="13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57553" y="208925"/>
            <a:ext cx="1985275" cy="1987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8"/>
          <p:cNvGrpSpPr/>
          <p:nvPr/>
        </p:nvGrpSpPr>
        <p:grpSpPr>
          <a:xfrm>
            <a:off x="16735644" y="2800104"/>
            <a:ext cx="629090" cy="987299"/>
            <a:chOff x="1177672" y="4392800"/>
            <a:chExt cx="1324399" cy="2193024"/>
          </a:xfrm>
        </p:grpSpPr>
        <p:pic>
          <p:nvPicPr>
            <p:cNvPr id="144" name="Google Shape;144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5" name="Google Shape;145;p18"/>
            <p:cNvPicPr preferRelativeResize="0"/>
            <p:nvPr/>
          </p:nvPicPr>
          <p:blipFill rotWithShape="1">
            <a:blip r:embed="rId11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8"/>
          <p:cNvSpPr txBox="1"/>
          <p:nvPr>
            <p:ph type="title"/>
          </p:nvPr>
        </p:nvSpPr>
        <p:spPr>
          <a:xfrm>
            <a:off x="555800" y="3335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08050" y="7669950"/>
            <a:ext cx="1737175" cy="13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11412450" y="80547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Nous </a:t>
            </a: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ons</a:t>
            </a:r>
            <a:r>
              <a:rPr lang="en-GB" sz="4200"/>
              <a:t> - </a:t>
            </a:r>
            <a:r>
              <a:rPr lang="en-GB" sz="3500"/>
              <a:t>We </a:t>
            </a:r>
            <a:r>
              <a:rPr lang="en-GB" sz="3500"/>
              <a:t>laugh</a:t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8983062" y="2395500"/>
            <a:ext cx="4540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Le garçon et moi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ons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3642325" y="2395500"/>
            <a:ext cx="4083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The boy and I laugh</a:t>
            </a:r>
            <a:endParaRPr b="1" sz="4000"/>
          </a:p>
        </p:txBody>
      </p:sp>
      <p:cxnSp>
        <p:nvCxnSpPr>
          <p:cNvPr id="156" name="Google Shape;156;p19"/>
          <p:cNvCxnSpPr/>
          <p:nvPr/>
        </p:nvCxnSpPr>
        <p:spPr>
          <a:xfrm flipH="1">
            <a:off x="8794925" y="17096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7" name="Google Shape;157;p19"/>
          <p:cNvSpPr txBox="1"/>
          <p:nvPr>
            <p:ph type="title"/>
          </p:nvPr>
        </p:nvSpPr>
        <p:spPr>
          <a:xfrm>
            <a:off x="936800" y="5621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911315" y="2471700"/>
            <a:ext cx="2544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rigol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4574525" y="2471700"/>
            <a:ext cx="2477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I laugh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200" y="4185352"/>
            <a:ext cx="1804946" cy="38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6413700" y="111480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8300" y="3976765"/>
            <a:ext cx="1804946" cy="38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777038" y="795200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1st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22400" y="7857475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1st person singular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8983062" y="2395500"/>
            <a:ext cx="4540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Pierre</a:t>
            </a:r>
            <a:r>
              <a:rPr b="1" lang="en-GB" sz="4000">
                <a:solidFill>
                  <a:schemeClr val="accent1"/>
                </a:solidFill>
              </a:rPr>
              <a:t> et moi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ons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13185125" y="2395500"/>
            <a:ext cx="4083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Pierre and I laugh</a:t>
            </a:r>
            <a:endParaRPr b="1" sz="4000"/>
          </a:p>
        </p:txBody>
      </p:sp>
      <p:cxnSp>
        <p:nvCxnSpPr>
          <p:cNvPr id="173" name="Google Shape;173;p20"/>
          <p:cNvCxnSpPr/>
          <p:nvPr/>
        </p:nvCxnSpPr>
        <p:spPr>
          <a:xfrm flipH="1">
            <a:off x="8794925" y="17096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4" name="Google Shape;174;p20"/>
          <p:cNvSpPr txBox="1"/>
          <p:nvPr>
            <p:ph type="title"/>
          </p:nvPr>
        </p:nvSpPr>
        <p:spPr>
          <a:xfrm>
            <a:off x="936800" y="5621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1911315" y="2471700"/>
            <a:ext cx="2544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rigol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4574525" y="2471700"/>
            <a:ext cx="2477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I laugh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200" y="4185352"/>
            <a:ext cx="1804946" cy="38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6413700" y="111480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8300" y="3976765"/>
            <a:ext cx="1804946" cy="38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8777038" y="795200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1st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22400" y="7857475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1st person singular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223800" y="228600"/>
            <a:ext cx="122517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Listening Practice</a:t>
            </a:r>
            <a:r>
              <a:rPr b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4473" y="-1"/>
            <a:ext cx="1519400" cy="15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242375" y="1262350"/>
            <a:ext cx="6223500" cy="8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passe une semaine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à Paris.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reste avec un ami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Pierre.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À la maison nous travaillons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Pierre est intelligent,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demande la solution.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Pierre et moi regardons aussi la télé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nous aimons les films.  Normalement,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nous marchons dehors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 Paris. À l’école, nous portons un uniforme.  C’est drôle! En ce moment,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Pierre et moi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préparons le déjeuner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n’aime pas faire la lessive. 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7751275" y="7001325"/>
            <a:ext cx="9313500" cy="66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passer une semaine : to spend a week</a:t>
            </a:r>
            <a:endParaRPr b="1"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7751275" y="6048825"/>
            <a:ext cx="9313500" cy="669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rester avec un ami : to stay with a friend</a:t>
            </a:r>
            <a:endParaRPr b="1" sz="3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7751275" y="3305050"/>
            <a:ext cx="9313500" cy="66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travailler à la maison : to work at home</a:t>
            </a:r>
            <a:endParaRPr b="1"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7751275" y="7877038"/>
            <a:ext cx="9313500" cy="669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demander la solution : to ask for the answer</a:t>
            </a:r>
            <a:endParaRPr b="1" sz="3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7751275" y="5133850"/>
            <a:ext cx="9313500" cy="66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regarder la télé : to watch TV</a:t>
            </a:r>
            <a:endParaRPr b="1"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7751275" y="2378600"/>
            <a:ext cx="9313500" cy="669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marcher dehors : to walk outside</a:t>
            </a:r>
            <a:endParaRPr b="1" sz="3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7751275" y="1519400"/>
            <a:ext cx="9313500" cy="66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préparer le déjeuner : to prepare lunch</a:t>
            </a:r>
            <a:endParaRPr b="1"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7751275" y="4220025"/>
            <a:ext cx="9313500" cy="669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faire la lessive : to do the dishes</a:t>
            </a:r>
            <a:endParaRPr b="1" sz="3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757025" y="14852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 :</a:t>
            </a:r>
            <a:endParaRPr b="1"/>
          </a:p>
        </p:txBody>
      </p:sp>
      <p:sp>
        <p:nvSpPr>
          <p:cNvPr id="199" name="Google Shape;199;p21"/>
          <p:cNvSpPr txBox="1"/>
          <p:nvPr/>
        </p:nvSpPr>
        <p:spPr>
          <a:xfrm>
            <a:off x="6757025" y="23234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 :</a:t>
            </a:r>
            <a:endParaRPr b="1"/>
          </a:p>
        </p:txBody>
      </p:sp>
      <p:sp>
        <p:nvSpPr>
          <p:cNvPr id="200" name="Google Shape;200;p21"/>
          <p:cNvSpPr txBox="1"/>
          <p:nvPr/>
        </p:nvSpPr>
        <p:spPr>
          <a:xfrm>
            <a:off x="6757025" y="32378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C :</a:t>
            </a:r>
            <a:endParaRPr b="1"/>
          </a:p>
        </p:txBody>
      </p:sp>
      <p:sp>
        <p:nvSpPr>
          <p:cNvPr id="201" name="Google Shape;201;p21"/>
          <p:cNvSpPr txBox="1"/>
          <p:nvPr/>
        </p:nvSpPr>
        <p:spPr>
          <a:xfrm>
            <a:off x="6757025" y="40760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D :</a:t>
            </a:r>
            <a:endParaRPr b="1"/>
          </a:p>
        </p:txBody>
      </p:sp>
      <p:sp>
        <p:nvSpPr>
          <p:cNvPr id="202" name="Google Shape;202;p21"/>
          <p:cNvSpPr txBox="1"/>
          <p:nvPr/>
        </p:nvSpPr>
        <p:spPr>
          <a:xfrm>
            <a:off x="6757025" y="50666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E :</a:t>
            </a:r>
            <a:endParaRPr b="1"/>
          </a:p>
        </p:txBody>
      </p:sp>
      <p:sp>
        <p:nvSpPr>
          <p:cNvPr id="203" name="Google Shape;203;p21"/>
          <p:cNvSpPr txBox="1"/>
          <p:nvPr/>
        </p:nvSpPr>
        <p:spPr>
          <a:xfrm>
            <a:off x="6757025" y="60572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F :</a:t>
            </a:r>
            <a:endParaRPr b="1"/>
          </a:p>
        </p:txBody>
      </p:sp>
      <p:sp>
        <p:nvSpPr>
          <p:cNvPr id="204" name="Google Shape;204;p21"/>
          <p:cNvSpPr txBox="1"/>
          <p:nvPr/>
        </p:nvSpPr>
        <p:spPr>
          <a:xfrm>
            <a:off x="6757025" y="68954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G :</a:t>
            </a:r>
            <a:endParaRPr b="1"/>
          </a:p>
        </p:txBody>
      </p:sp>
      <p:sp>
        <p:nvSpPr>
          <p:cNvPr id="205" name="Google Shape;205;p21"/>
          <p:cNvSpPr txBox="1"/>
          <p:nvPr/>
        </p:nvSpPr>
        <p:spPr>
          <a:xfrm>
            <a:off x="6757025" y="7809800"/>
            <a:ext cx="118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H :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22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{74B9E729-91DD-4E18-A09D-51C8DE09014F}</a:tableStyleId>
              </a:tblPr>
              <a:tblGrid>
                <a:gridCol w="889200"/>
                <a:gridCol w="11809350"/>
                <a:gridCol w="427657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the 1st person plural?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verb ending for 1st person plural?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verb ‘to ask’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‘dehors’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 ‘we work’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‘Pierre et moi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1" name="Google Shape;211;p22"/>
          <p:cNvSpPr txBox="1"/>
          <p:nvPr/>
        </p:nvSpPr>
        <p:spPr>
          <a:xfrm>
            <a:off x="13385502" y="2326675"/>
            <a:ext cx="3984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nous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3385500" y="3418650"/>
            <a:ext cx="39477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-ons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13385500" y="4536475"/>
            <a:ext cx="39477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demander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13385625" y="5628450"/>
            <a:ext cx="39477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3385500" y="6720425"/>
            <a:ext cx="39477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ous travaillons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13385500" y="7812400"/>
            <a:ext cx="39477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Pierre and me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Say what you do with others</a:t>
            </a:r>
            <a:endParaRPr b="1" sz="62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