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Montserrat SemiBold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Montserrat Medium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9CFC225-F653-4C8E-AB16-9F913281A487}">
  <a:tblStyle styleId="{69CFC225-F653-4C8E-AB16-9F913281A4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MontserratSemiBold-bold.fntdata"/><Relationship Id="rId27" Type="http://schemas.openxmlformats.org/officeDocument/2006/relationships/font" Target="fonts/Montserrat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MontserratMedium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1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b="1"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b="1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1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8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9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4" name="Google Shape;54;p9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Power part 2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 - Physics - Key Stage 4 - Electricity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Walrond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917950" y="890050"/>
            <a:ext cx="1352489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/>
              <a:t>Worked example - Calculating Energy Transferred</a:t>
            </a:r>
            <a:endParaRPr sz="4000"/>
          </a:p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5" name="Google Shape;145;p23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{69CFC225-F653-4C8E-AB16-9F913281A487}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 much energy is transferred if 12 C flows through a component when 2 V is applied across it?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3.6 kC of charge flows through a resistor with a potential difference of 2 V across it. How much energy is transferred?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917950" y="890050"/>
            <a:ext cx="9240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Task: Calculating Energy Transferred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917950" y="2791700"/>
            <a:ext cx="16452001" cy="6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500"/>
              <a:t>A charge of 40 C flows through a heater operating at 12 V. How much energy does the heater transfer?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3 C of charge flows through a filament lamp from a 6V battery. How much energy is transferred?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0.1 kC of charge flows through a loudspeaker. If there is a potential difference of 100 V across the loudspeaker, calculate the energy transferred. 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A thermistor has a potential difference of 1.5 V across it. If 4.2 µC flows through the lamp, how much energy is transferred? </a:t>
            </a:r>
            <a:endParaRPr sz="3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Worked example - Using E = Q × V</a:t>
            </a:r>
            <a:endParaRPr/>
          </a:p>
        </p:txBody>
      </p:sp>
      <p:sp>
        <p:nvSpPr>
          <p:cNvPr id="158" name="Google Shape;15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9" name="Google Shape;159;p25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{69CFC225-F653-4C8E-AB16-9F913281A487}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charge of 40 C flows through a heater transfering 200 J of energy. What is the potential difference across the heater?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lamp with a potential difference of 100 V across it, is switched on and it transfers 0.25 J of energy. Calculate the charge that flows through the lamp to 2 significant figures.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/>
          <p:nvPr>
            <p:ph type="title"/>
          </p:nvPr>
        </p:nvSpPr>
        <p:spPr>
          <a:xfrm>
            <a:off x="917950" y="890050"/>
            <a:ext cx="15217501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Task: Calculating Potential Difference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Complete these calculations</a:t>
            </a:r>
            <a:endParaRPr/>
          </a:p>
        </p:txBody>
      </p:sp>
      <p:sp>
        <p:nvSpPr>
          <p:cNvPr id="165" name="Google Shape;165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917950" y="2791700"/>
            <a:ext cx="16452001" cy="6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What is the potential difference if 2 J of energy is transferred through a component when 0.2 C of charge flows?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What charge flows if 36 J of energy is transferred from a 12 V battery.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Calculate the potential difference if 4.5 kC of charge flows through a lamp transferring 900 J of energy. Give your answer to 2 significant figures. 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2.6 mJ of energy is transferred through a diode, with a potential difference of 2 V across it. How much charge flows?</a:t>
            </a:r>
            <a:endParaRPr sz="30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 </a:t>
            </a:r>
            <a:endParaRPr b="1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2" name="Google Shape;172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3" name="Google Shape;173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 - Electrical Transfers 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917950" y="2519050"/>
            <a:ext cx="114399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Energy is transferred </a:t>
            </a:r>
            <a:r>
              <a:rPr b="1" lang="en-GB" sz="3500"/>
              <a:t>electrically</a:t>
            </a: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from the mains power supply to the </a:t>
            </a:r>
            <a:r>
              <a:rPr b="1" lang="en-GB" sz="3500"/>
              <a:t>kinetic store</a:t>
            </a:r>
            <a:r>
              <a:rPr lang="en-GB" sz="3500"/>
              <a:t> </a:t>
            </a:r>
            <a:r>
              <a:rPr lang="en-GB" sz="3500">
                <a:solidFill>
                  <a:srgbClr val="000000"/>
                </a:solidFill>
              </a:rPr>
              <a:t>of the </a:t>
            </a:r>
            <a:r>
              <a:rPr b="1" lang="en-GB" sz="3500"/>
              <a:t>motor in the fan</a:t>
            </a:r>
            <a:r>
              <a:rPr lang="en-GB" sz="3500"/>
              <a:t>.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Energy is then transferred by </a:t>
            </a:r>
            <a:r>
              <a:rPr b="1" lang="en-GB" sz="3500"/>
              <a:t>heating</a:t>
            </a: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lang="en-GB" sz="3500">
                <a:solidFill>
                  <a:srgbClr val="000000"/>
                </a:solidFill>
              </a:rPr>
              <a:t>to the </a:t>
            </a:r>
            <a:r>
              <a:rPr b="1" lang="en-GB" sz="3500"/>
              <a:t>thermal store</a:t>
            </a:r>
            <a:r>
              <a:rPr lang="en-GB" sz="3500">
                <a:solidFill>
                  <a:srgbClr val="000000"/>
                </a:solidFill>
              </a:rPr>
              <a:t> of the </a:t>
            </a:r>
            <a:r>
              <a:rPr b="1" lang="en-GB" sz="3500"/>
              <a:t>case and surroundings.</a:t>
            </a:r>
            <a:r>
              <a:rPr lang="en-GB" sz="3500"/>
              <a:t> </a:t>
            </a:r>
            <a:endParaRPr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28"/>
          <p:cNvSpPr txBox="1"/>
          <p:nvPr/>
        </p:nvSpPr>
        <p:spPr>
          <a:xfrm>
            <a:off x="12223875" y="6739125"/>
            <a:ext cx="5146200" cy="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White desk fan on white table, Enrique Zafra, Pexels 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87;p29"/>
          <p:cNvSpPr txBox="1"/>
          <p:nvPr>
            <p:ph idx="1" type="body"/>
          </p:nvPr>
        </p:nvSpPr>
        <p:spPr>
          <a:xfrm>
            <a:off x="1128650" y="2876300"/>
            <a:ext cx="162417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Power is the rate of energy transfer. </a:t>
            </a:r>
            <a:endParaRPr sz="40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E = P × t</a:t>
            </a:r>
            <a:endParaRPr sz="40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E = energy transferred, P = power and t = time</a:t>
            </a:r>
            <a:endParaRPr sz="40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Units of E = joule, J, units of P = watt, W, units of t = second,s</a:t>
            </a:r>
            <a:endParaRPr sz="4000"/>
          </a:p>
        </p:txBody>
      </p:sp>
      <p:sp>
        <p:nvSpPr>
          <p:cNvPr id="188" name="Google Shape;188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Review: Power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 - Independent Task - Calculating Electrical Energy</a:t>
            </a:r>
            <a:endParaRPr/>
          </a:p>
        </p:txBody>
      </p:sp>
      <p:sp>
        <p:nvSpPr>
          <p:cNvPr id="195" name="Google Shape;195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/>
              <a:t>A light bulb with a power of 60 W is switched on for 12 seconds. Calculate the energy transferred. </a:t>
            </a:r>
            <a:r>
              <a:rPr b="1" lang="en-GB"/>
              <a:t>720 J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radio is turned on for 45 seconds. It has a power of 120 W. Calculate the energy transferred. </a:t>
            </a:r>
            <a:r>
              <a:rPr b="1" lang="en-GB"/>
              <a:t>5,400 J</a:t>
            </a:r>
            <a:endParaRPr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/>
              <a:t>A computer is used for 2 hours. It has a power rating of 300 W. Calculate the energy transferred to 2 significant figures. </a:t>
            </a:r>
            <a:r>
              <a:rPr b="1" lang="en-GB"/>
              <a:t>2,200,000 J or 2.2 MJ</a:t>
            </a:r>
            <a:endParaRPr b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washing machine has a power of 450 W and is switched on for 1 hour and 20 minutes. Calculate the energy transferred. </a:t>
            </a:r>
            <a:r>
              <a:rPr b="1" lang="en-GB"/>
              <a:t>2,160,000 J or 2.16 MJ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 - Independent Task - Using E = Pt</a:t>
            </a:r>
            <a:endParaRPr/>
          </a:p>
        </p:txBody>
      </p:sp>
      <p:sp>
        <p:nvSpPr>
          <p:cNvPr id="202" name="Google Shape;202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light bulb transfers 180 J of energy. If the light bulb has a power rating of 60 W, how long is it switched on for? </a:t>
            </a:r>
            <a:r>
              <a:rPr b="1" lang="en-GB" sz="3000"/>
              <a:t>3 seconds</a:t>
            </a:r>
            <a:endParaRPr b="1"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4 J of energy is transferred through a resistor. If the circuit is switched on for 10 seconds. What is the power of the resistor? </a:t>
            </a:r>
            <a:r>
              <a:rPr b="1" lang="en-GB" sz="3000"/>
              <a:t>0.4 W</a:t>
            </a:r>
            <a:endParaRPr b="1"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curling wand transfers 45,000 J of energy. If it is switched on for 4 minutes. What is its power rating? Give your answer to 2 significant figures. </a:t>
            </a:r>
            <a:r>
              <a:rPr b="1" lang="en-GB" sz="3000"/>
              <a:t>190 W</a:t>
            </a:r>
            <a:endParaRPr b="1"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5.5 kJ of energy is transferred through a torch in 70 seconds. What is the power of the torch? </a:t>
            </a:r>
            <a:r>
              <a:rPr b="1" lang="en-GB" sz="3000"/>
              <a:t>78.5 W</a:t>
            </a:r>
            <a:r>
              <a:rPr b="1" lang="en-GB" sz="3000">
                <a:solidFill>
                  <a:schemeClr val="accent5"/>
                </a:solidFill>
              </a:rPr>
              <a:t> </a:t>
            </a:r>
            <a:endParaRPr b="1" sz="3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32"/>
          <p:cNvSpPr txBox="1"/>
          <p:nvPr>
            <p:ph idx="1" type="body"/>
          </p:nvPr>
        </p:nvSpPr>
        <p:spPr>
          <a:xfrm>
            <a:off x="1128650" y="2876300"/>
            <a:ext cx="162417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E = Q × V </a:t>
            </a:r>
            <a:endParaRPr sz="40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E = energy transferred, Q = charge flow, and V = potential difference </a:t>
            </a:r>
            <a:endParaRPr sz="40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000"/>
              <a:buAutoNum type="arabicPeriod"/>
            </a:pPr>
            <a:r>
              <a:rPr lang="en-GB" sz="4000"/>
              <a:t>Units of E = joule, J, units of Q = coulomb, C and units of V = volts, V</a:t>
            </a:r>
            <a:endParaRPr sz="4000"/>
          </a:p>
        </p:txBody>
      </p:sp>
      <p:sp>
        <p:nvSpPr>
          <p:cNvPr id="210" name="Google Shape;210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1" name="Google Shape;211;p3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Review: E = Q × V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914400" y="2863400"/>
            <a:ext cx="12448201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lesson questions</a:t>
            </a:r>
            <a:endParaRPr b="1" i="0" sz="6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/>
          <p:nvPr>
            <p:ph type="title"/>
          </p:nvPr>
        </p:nvSpPr>
        <p:spPr>
          <a:xfrm>
            <a:off x="917950" y="890050"/>
            <a:ext cx="9240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 - Independent Task: Calculating Energy Transferred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33"/>
          <p:cNvSpPr txBox="1"/>
          <p:nvPr>
            <p:ph idx="1" type="body"/>
          </p:nvPr>
        </p:nvSpPr>
        <p:spPr>
          <a:xfrm>
            <a:off x="669550" y="2791700"/>
            <a:ext cx="16700400" cy="6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500"/>
              <a:t>A charge of 40 C flows through a heater operating at 12 V. How much energy does the heater transfer? </a:t>
            </a:r>
            <a:r>
              <a:rPr b="1" lang="en-GB" sz="3500"/>
              <a:t>480 J </a:t>
            </a:r>
            <a:endParaRPr b="1"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3 C of charge flows through a filament lamp from a 6V battery. How much energy is transferred?</a:t>
            </a: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b="1" lang="en-GB" sz="3500"/>
              <a:t>18 J</a:t>
            </a:r>
            <a:endParaRPr b="1"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0.1 kC of charge flows through a loudspeaker. If there is a potential difference of 100 V across the loudspeaker, calculate the energy transferred. </a:t>
            </a:r>
            <a:r>
              <a:rPr b="1" lang="en-GB" sz="3500"/>
              <a:t>10,000 J </a:t>
            </a:r>
            <a:endParaRPr b="1"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arenR"/>
            </a:pPr>
            <a:r>
              <a:rPr lang="en-GB" sz="3500"/>
              <a:t>A thermistor has a potential difference of 1.5 V across it. If 4.2 µC flows through the lamp, how much energy is transferred? </a:t>
            </a:r>
            <a:r>
              <a:rPr b="1" lang="en-GB" sz="3500"/>
              <a:t>6.3 µJ or 6.3 × 10</a:t>
            </a:r>
            <a:r>
              <a:rPr b="1" baseline="30000" lang="en-GB" sz="3500"/>
              <a:t>-6</a:t>
            </a:r>
            <a:r>
              <a:rPr b="1" lang="en-GB" sz="3500"/>
              <a:t> J</a:t>
            </a:r>
            <a:endParaRPr b="1" sz="3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/>
          <p:nvPr>
            <p:ph type="title"/>
          </p:nvPr>
        </p:nvSpPr>
        <p:spPr>
          <a:xfrm>
            <a:off x="917950" y="890050"/>
            <a:ext cx="15217501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Task: Calculating Potential Difference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Complete these calculations</a:t>
            </a:r>
            <a:endParaRPr/>
          </a:p>
        </p:txBody>
      </p:sp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34"/>
          <p:cNvSpPr txBox="1"/>
          <p:nvPr>
            <p:ph idx="1" type="body"/>
          </p:nvPr>
        </p:nvSpPr>
        <p:spPr>
          <a:xfrm>
            <a:off x="459125" y="2791700"/>
            <a:ext cx="16910700" cy="6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What is the potential difference if 2 J of energy is transferred through a component when 0.2 C of charge flows? </a:t>
            </a:r>
            <a:r>
              <a:rPr b="1" lang="en-GB" sz="3000"/>
              <a:t>10 V</a:t>
            </a:r>
            <a:endParaRPr b="1"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What charge flows if 36 J of energy is transferred from a 12 V battery. </a:t>
            </a:r>
            <a:r>
              <a:rPr b="1" lang="en-GB" sz="3000"/>
              <a:t>3 C</a:t>
            </a:r>
            <a:endParaRPr b="1"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Calculate the potential difference if 4.5 kC of charge flows through a lamp transferring 900 J of energy. </a:t>
            </a:r>
            <a:r>
              <a:rPr b="1" lang="en-GB" sz="3000"/>
              <a:t>0.2 C</a:t>
            </a:r>
            <a:endParaRPr b="1"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GB" sz="3000"/>
              <a:t>2.6 mJ of energy is transferred through a diode, with a potential difference of 2 V across it. How much charge flows? Give your answer to 2 significant figures. </a:t>
            </a:r>
            <a:r>
              <a:rPr b="1" lang="en-GB" sz="3000"/>
              <a:t>0.0013 C</a:t>
            </a:r>
            <a:endParaRPr b="1" sz="3000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Electrical Transfers 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918000" y="251900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Describe the energy transfers and stores for a fan powered by the mains power supply. </a:t>
            </a:r>
            <a:endParaRPr b="1"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lang="en-GB"/>
              <a:t>Remember: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Transfer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Store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Location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rPr b="1" lang="en-GB"/>
              <a:t>Hint:</a:t>
            </a:r>
            <a:r>
              <a:rPr lang="en-GB"/>
              <a:t> The final transfer is to a thermal store of the case and surroundings.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Power 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918000" y="251900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b="1" lang="en-GB"/>
              <a:t>Write the definition of power. </a:t>
            </a:r>
            <a:endParaRPr b="1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b="1" lang="en-GB"/>
              <a:t>Copy the equation E = P × t </a:t>
            </a:r>
            <a:endParaRPr b="1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b="1" lang="en-GB"/>
              <a:t>Define each of the symbols. </a:t>
            </a:r>
            <a:endParaRPr b="1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rabicParenR"/>
            </a:pPr>
            <a:r>
              <a:rPr b="1" lang="en-GB"/>
              <a:t>Give the units for each variable.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917950" y="890050"/>
            <a:ext cx="16684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Worked example - Calculating energy transferred</a:t>
            </a:r>
            <a:endParaRPr/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0" name="Google Shape;110;p18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{69CFC225-F653-4C8E-AB16-9F913281A487}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torch has a power of 20 W and is switched on for 30 seconds. Calculate the energy transferred electrically?</a:t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handheld fan has a power of 10 W and is switched on for 4 minutes. Calculate the energy transferred electrically?</a:t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- Calculating Electrical Energy</a:t>
            </a:r>
            <a:endParaRPr/>
          </a:p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/>
              <a:t>A light bulb with a power of 60 W is switched on for 12 seconds. Calculate the energy transferred.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 radio is turned on for 45 seconds. It has a power of 120 W. Calculate the energy transferred.</a:t>
            </a:r>
            <a:endParaRPr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/>
              <a:t>A washing machine has a power of 450 W and is switched on for 1 hour and 20 minutes. Calculate the energy transferred.</a:t>
            </a:r>
            <a:endParaRPr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/>
              <a:t>A computer is used for 2 hours. It has a power rating of 300 W. Calculate the energy transferred to 2 significant figures.</a:t>
            </a: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917950" y="890050"/>
            <a:ext cx="16684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Worked example - Using E = Pt</a:t>
            </a:r>
            <a:endParaRPr/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4" name="Google Shape;124;p20"/>
          <p:cNvGraphicFramePr/>
          <p:nvPr/>
        </p:nvGraphicFramePr>
        <p:xfrm>
          <a:off x="473175" y="180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{69CFC225-F653-4C8E-AB16-9F913281A487}</a:tableStyleId>
              </a:tblPr>
              <a:tblGrid>
                <a:gridCol w="2257125"/>
                <a:gridCol w="6947550"/>
                <a:gridCol w="8136975"/>
              </a:tblGrid>
              <a:tr h="203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300 J of energy is transferred to a television that has a power rating of 120 W. How long is the television switched on for? </a:t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MJ of energy are transferred to a refrigerator. If the refrigerator is switched on for 1 hour. What is the power of the refrigerator? </a:t>
                      </a:r>
                      <a:endParaRPr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  <a:tr h="4915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alues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quation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ubstitute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earrange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nswer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</a:t>
                      </a: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nits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t/>
                      </a:r>
                      <a:endParaRPr sz="36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Independent Task - Using E = Pt</a:t>
            </a:r>
            <a:endParaRPr/>
          </a:p>
        </p:txBody>
      </p:sp>
      <p:sp>
        <p:nvSpPr>
          <p:cNvPr id="130" name="Google Shape;130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light bulb transfers 180 J of energy. If the light bulb has a power rating of 60 W, how long is it switched on for? 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4 J of energy is transferred through a resistor. If the circuit is switched on for 10 seconds. What is the power of the resistor? 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A curling wand transfers 45,000 J of energy. If it is switched on for 4 minutes. What is its power rating?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5.5 kJ of energy is transferred through a torch in 70 seconds. What is the power of the torch?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 = Q × V </a:t>
            </a:r>
            <a:endParaRPr/>
          </a:p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out the equation above.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down what the symbols E, V and Q represent.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Write down the units of measure used for E, V and Q.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