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5"/>
    <p:sldMasterId id="214748367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y="5143500" cx="9144000"/>
  <p:notesSz cx="6858000" cy="9144000"/>
  <p:embeddedFontLst>
    <p:embeddedFont>
      <p:font typeface="Montserrat SemiBold"/>
      <p:regular r:id="rId23"/>
      <p:bold r:id="rId24"/>
      <p:italic r:id="rId25"/>
      <p:boldItalic r:id="rId26"/>
    </p:embeddedFont>
    <p:embeddedFont>
      <p:font typeface="Montserrat"/>
      <p:regular r:id="rId27"/>
      <p:bold r:id="rId28"/>
      <p:italic r:id="rId29"/>
      <p:boldItalic r:id="rId30"/>
    </p:embeddedFont>
    <p:embeddedFont>
      <p:font typeface="Montserrat Medium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F60ED27-7459-4A30-BF41-B74A9C04907B}">
  <a:tblStyle styleId="{3F60ED27-7459-4A30-BF41-B74A9C04907B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C1B581CF-F2CA-4ED0-99AB-54E31B83D20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font" Target="fonts/MontserratSemiBold-bold.fntdata"/><Relationship Id="rId23" Type="http://schemas.openxmlformats.org/officeDocument/2006/relationships/font" Target="fonts/MontserratSemiBold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MontserratSemiBold-boldItalic.fntdata"/><Relationship Id="rId25" Type="http://schemas.openxmlformats.org/officeDocument/2006/relationships/font" Target="fonts/MontserratSemiBold-italic.fntdata"/><Relationship Id="rId28" Type="http://schemas.openxmlformats.org/officeDocument/2006/relationships/font" Target="fonts/Montserrat-bold.fntdata"/><Relationship Id="rId27" Type="http://schemas.openxmlformats.org/officeDocument/2006/relationships/font" Target="fonts/Montserrat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Montserrat-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MontserratMedium-regular.fntdata"/><Relationship Id="rId30" Type="http://schemas.openxmlformats.org/officeDocument/2006/relationships/font" Target="fonts/Montserrat-boldItalic.fntdata"/><Relationship Id="rId11" Type="http://schemas.openxmlformats.org/officeDocument/2006/relationships/slide" Target="slides/slide4.xml"/><Relationship Id="rId33" Type="http://schemas.openxmlformats.org/officeDocument/2006/relationships/font" Target="fonts/MontserratMedium-italic.fntdata"/><Relationship Id="rId10" Type="http://schemas.openxmlformats.org/officeDocument/2006/relationships/slide" Target="slides/slide3.xml"/><Relationship Id="rId32" Type="http://schemas.openxmlformats.org/officeDocument/2006/relationships/font" Target="fonts/MontserratMedium-bold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34" Type="http://schemas.openxmlformats.org/officeDocument/2006/relationships/font" Target="fonts/MontserratMedium-boldItalic.fntdata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d861ab8b9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d861ab8b9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8dcfb3d79d_0_3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8dcfb3d79d_0_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8dcfb3d79d_0_4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8dcfb3d79d_0_4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8dcfb3d79d_0_4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8dcfb3d79d_0_4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8dcfb3d79d_0_5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8dcfb3d79d_0_5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8dcfb3d79d_0_5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8dcfb3d79d_0_5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8dcfb3d79d_0_6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8dcfb3d79d_0_6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dcfb3d79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dcfb3d79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Here are 3 key fact sheets. These can be found in your DLD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dcfb3d79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8dcfb3d79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dcfb3d79d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8dcfb3d79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dcfb3d79d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8dcfb3d79d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8dcfb3d79d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8dcfb3d79d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8c42e7c34f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8c42e7c34f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8dcfb3d79d_0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8dcfb3d79d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8dcfb3d79d_0_3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8dcfb3d79d_0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4" name="Google Shape;74;p17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1" name="Google Shape;81;p19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1" name="Google Shape;91;p20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5" name="Google Shape;95;p20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6" name="Google Shape;96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4" name="Google Shape;114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15" name="Google Shape;115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Plants and Photosynthesis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Lesson 7- Review Lesson 1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25" name="Google Shape;125;p26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Biology - Key Stage 3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26" name="Google Shape;126;p2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White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5"/>
          <p:cNvSpPr txBox="1"/>
          <p:nvPr>
            <p:ph type="title"/>
          </p:nvPr>
        </p:nvSpPr>
        <p:spPr>
          <a:xfrm>
            <a:off x="229505" y="222525"/>
            <a:ext cx="4504500" cy="40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Rate of photosynthesis</a:t>
            </a:r>
            <a:endParaRPr/>
          </a:p>
        </p:txBody>
      </p:sp>
      <p:sp>
        <p:nvSpPr>
          <p:cNvPr id="191" name="Google Shape;191;p35"/>
          <p:cNvSpPr txBox="1"/>
          <p:nvPr>
            <p:ph idx="1" type="body"/>
          </p:nvPr>
        </p:nvSpPr>
        <p:spPr>
          <a:xfrm>
            <a:off x="292513" y="862463"/>
            <a:ext cx="4113000" cy="157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Identify the independent variable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Identify the dependent variable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Describe the graph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/>
              <a:t>Explain the graph</a:t>
            </a:r>
            <a:endParaRPr/>
          </a:p>
        </p:txBody>
      </p:sp>
      <p:cxnSp>
        <p:nvCxnSpPr>
          <p:cNvPr id="192" name="Google Shape;192;p35"/>
          <p:cNvCxnSpPr/>
          <p:nvPr/>
        </p:nvCxnSpPr>
        <p:spPr>
          <a:xfrm rot="10800000">
            <a:off x="5020113" y="444875"/>
            <a:ext cx="12900" cy="30270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3" name="Google Shape;193;p35"/>
          <p:cNvCxnSpPr/>
          <p:nvPr/>
        </p:nvCxnSpPr>
        <p:spPr>
          <a:xfrm>
            <a:off x="5020238" y="3432200"/>
            <a:ext cx="3790800" cy="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4" name="Google Shape;194;p35"/>
          <p:cNvSpPr/>
          <p:nvPr/>
        </p:nvSpPr>
        <p:spPr>
          <a:xfrm>
            <a:off x="5045850" y="1099510"/>
            <a:ext cx="3816400" cy="2307075"/>
          </a:xfrm>
          <a:custGeom>
            <a:rect b="b" l="l" r="r" t="t"/>
            <a:pathLst>
              <a:path extrusionOk="0" h="184566" w="305312">
                <a:moveTo>
                  <a:pt x="0" y="184566"/>
                </a:moveTo>
                <a:cubicBezTo>
                  <a:pt x="14685" y="156904"/>
                  <a:pt x="37225" y="48986"/>
                  <a:pt x="88110" y="18591"/>
                </a:cubicBezTo>
                <a:cubicBezTo>
                  <a:pt x="138995" y="-11804"/>
                  <a:pt x="269112" y="4930"/>
                  <a:pt x="305312" y="2198"/>
                </a:cubicBezTo>
              </a:path>
            </a:pathLst>
          </a:cu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5" name="Google Shape;195;p35"/>
          <p:cNvSpPr txBox="1"/>
          <p:nvPr/>
        </p:nvSpPr>
        <p:spPr>
          <a:xfrm>
            <a:off x="5045850" y="3573850"/>
            <a:ext cx="43971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latin typeface="Montserrat"/>
                <a:ea typeface="Montserrat"/>
                <a:cs typeface="Montserrat"/>
                <a:sym typeface="Montserrat"/>
              </a:rPr>
              <a:t>Carbon dioxide concentration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" name="Google Shape;196;p35"/>
          <p:cNvSpPr txBox="1"/>
          <p:nvPr/>
        </p:nvSpPr>
        <p:spPr>
          <a:xfrm rot="-5400000">
            <a:off x="2893325" y="1357925"/>
            <a:ext cx="36390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latin typeface="Montserrat"/>
                <a:ea typeface="Montserrat"/>
                <a:cs typeface="Montserrat"/>
                <a:sym typeface="Montserrat"/>
              </a:rPr>
              <a:t>Rate of photosynthesis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p35"/>
          <p:cNvSpPr txBox="1"/>
          <p:nvPr/>
        </p:nvSpPr>
        <p:spPr>
          <a:xfrm>
            <a:off x="6407063" y="3906238"/>
            <a:ext cx="2277900" cy="2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Source Miss White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6"/>
          <p:cNvSpPr txBox="1"/>
          <p:nvPr>
            <p:ph type="title"/>
          </p:nvPr>
        </p:nvSpPr>
        <p:spPr>
          <a:xfrm>
            <a:off x="229511" y="222525"/>
            <a:ext cx="6331500" cy="40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Uses of Glucose Key Questions</a:t>
            </a:r>
            <a:endParaRPr/>
          </a:p>
        </p:txBody>
      </p:sp>
      <p:sp>
        <p:nvSpPr>
          <p:cNvPr id="203" name="Google Shape;203;p36"/>
          <p:cNvSpPr txBox="1"/>
          <p:nvPr>
            <p:ph idx="1" type="body"/>
          </p:nvPr>
        </p:nvSpPr>
        <p:spPr>
          <a:xfrm>
            <a:off x="505763" y="924375"/>
            <a:ext cx="5806800" cy="305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203200" lvl="0" marL="2286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b="1" lang="en-GB" sz="1400"/>
              <a:t>Name 3 chemicals which glucose can used to produce</a:t>
            </a:r>
            <a:endParaRPr b="1" sz="1400"/>
          </a:p>
          <a:p>
            <a:pPr indent="0" lvl="0" marL="2286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400"/>
          </a:p>
          <a:p>
            <a:pPr indent="-203200" lvl="0" marL="228600" rtl="0" algn="l">
              <a:spcBef>
                <a:spcPts val="1000"/>
              </a:spcBef>
              <a:spcAft>
                <a:spcPts val="0"/>
              </a:spcAft>
              <a:buSzPts val="1400"/>
              <a:buAutoNum type="arabicParenR"/>
            </a:pPr>
            <a:r>
              <a:rPr b="1" lang="en-GB" sz="1400"/>
              <a:t>Which reaction requires glucose as one of the reactants?</a:t>
            </a:r>
            <a:endParaRPr b="1" sz="1400"/>
          </a:p>
          <a:p>
            <a:pPr indent="0" lvl="0" marL="2286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400"/>
          </a:p>
          <a:p>
            <a:pPr indent="-203200" lvl="0" marL="228600" rtl="0" algn="l">
              <a:spcBef>
                <a:spcPts val="1000"/>
              </a:spcBef>
              <a:spcAft>
                <a:spcPts val="0"/>
              </a:spcAft>
              <a:buSzPts val="1400"/>
              <a:buAutoNum type="arabicParenR"/>
            </a:pPr>
            <a:r>
              <a:rPr b="1" lang="en-GB" sz="1400"/>
              <a:t>In which organelle does this reaction take place?</a:t>
            </a:r>
            <a:endParaRPr b="1" sz="1400"/>
          </a:p>
          <a:p>
            <a:pPr indent="0" lvl="0" marL="2286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400"/>
          </a:p>
          <a:p>
            <a:pPr indent="-203200" lvl="0" marL="228600" rtl="0" algn="l">
              <a:spcBef>
                <a:spcPts val="1000"/>
              </a:spcBef>
              <a:spcAft>
                <a:spcPts val="0"/>
              </a:spcAft>
              <a:buSzPts val="1400"/>
              <a:buAutoNum type="arabicParenR"/>
            </a:pPr>
            <a:r>
              <a:rPr b="1" lang="en-GB" sz="1400"/>
              <a:t>What does this reaction release?</a:t>
            </a:r>
            <a:endParaRPr b="1" sz="1400"/>
          </a:p>
          <a:p>
            <a:pPr indent="0" lvl="0" marL="2286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400"/>
          </a:p>
          <a:p>
            <a:pPr indent="-203200" lvl="0" marL="228600" rtl="0" algn="l">
              <a:spcBef>
                <a:spcPts val="1000"/>
              </a:spcBef>
              <a:spcAft>
                <a:spcPts val="0"/>
              </a:spcAft>
              <a:buSzPts val="1400"/>
              <a:buAutoNum type="arabicParenR"/>
            </a:pPr>
            <a:r>
              <a:rPr b="1" lang="en-GB" sz="1400"/>
              <a:t>Why is this important in the roots?</a:t>
            </a:r>
            <a:endParaRPr b="1" sz="14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1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3292" y="621334"/>
            <a:ext cx="3841428" cy="30594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9" name="Google Shape;209;p37"/>
          <p:cNvCxnSpPr/>
          <p:nvPr/>
        </p:nvCxnSpPr>
        <p:spPr>
          <a:xfrm>
            <a:off x="2268100" y="1385500"/>
            <a:ext cx="989700" cy="1053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0" name="Google Shape;210;p37"/>
          <p:cNvSpPr txBox="1"/>
          <p:nvPr/>
        </p:nvSpPr>
        <p:spPr>
          <a:xfrm>
            <a:off x="243700" y="934725"/>
            <a:ext cx="28671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latin typeface="Montserrat"/>
                <a:ea typeface="Montserrat"/>
                <a:cs typeface="Montserrat"/>
                <a:sym typeface="Montserrat"/>
              </a:rPr>
              <a:t>_______</a:t>
            </a:r>
            <a:endParaRPr sz="45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11" name="Google Shape;211;p37"/>
          <p:cNvCxnSpPr/>
          <p:nvPr/>
        </p:nvCxnSpPr>
        <p:spPr>
          <a:xfrm>
            <a:off x="3250590" y="529400"/>
            <a:ext cx="832200" cy="6567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2" name="Google Shape;212;p37"/>
          <p:cNvSpPr txBox="1"/>
          <p:nvPr/>
        </p:nvSpPr>
        <p:spPr>
          <a:xfrm>
            <a:off x="1140315" y="0"/>
            <a:ext cx="26031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latin typeface="Montserrat"/>
                <a:ea typeface="Montserrat"/>
                <a:cs typeface="Montserrat"/>
                <a:sym typeface="Montserrat"/>
              </a:rPr>
              <a:t>_______</a:t>
            </a:r>
            <a:endParaRPr sz="4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3" name="Google Shape;213;p37"/>
          <p:cNvSpPr txBox="1"/>
          <p:nvPr/>
        </p:nvSpPr>
        <p:spPr>
          <a:xfrm>
            <a:off x="1584303" y="3680750"/>
            <a:ext cx="2987700" cy="1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latin typeface="Montserrat"/>
                <a:ea typeface="Montserrat"/>
                <a:cs typeface="Montserrat"/>
                <a:sym typeface="Montserrat"/>
              </a:rPr>
              <a:t>_______</a:t>
            </a:r>
            <a:endParaRPr sz="4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4" name="Google Shape;214;p37"/>
          <p:cNvSpPr txBox="1"/>
          <p:nvPr/>
        </p:nvSpPr>
        <p:spPr>
          <a:xfrm>
            <a:off x="458976" y="2546300"/>
            <a:ext cx="23511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latin typeface="Montserrat"/>
                <a:ea typeface="Montserrat"/>
                <a:cs typeface="Montserrat"/>
                <a:sym typeface="Montserrat"/>
              </a:rPr>
              <a:t>_______</a:t>
            </a:r>
            <a:endParaRPr sz="4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5" name="Google Shape;215;p37"/>
          <p:cNvSpPr txBox="1"/>
          <p:nvPr/>
        </p:nvSpPr>
        <p:spPr>
          <a:xfrm>
            <a:off x="6900721" y="934725"/>
            <a:ext cx="34680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latin typeface="Montserrat"/>
                <a:ea typeface="Montserrat"/>
                <a:cs typeface="Montserrat"/>
                <a:sym typeface="Montserrat"/>
              </a:rPr>
              <a:t>_______</a:t>
            </a:r>
            <a:endParaRPr sz="45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16" name="Google Shape;216;p37"/>
          <p:cNvCxnSpPr/>
          <p:nvPr/>
        </p:nvCxnSpPr>
        <p:spPr>
          <a:xfrm flipH="1">
            <a:off x="6018423" y="1385504"/>
            <a:ext cx="882300" cy="7182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7" name="Google Shape;217;p37"/>
          <p:cNvCxnSpPr/>
          <p:nvPr/>
        </p:nvCxnSpPr>
        <p:spPr>
          <a:xfrm flipH="1" rot="10800000">
            <a:off x="3032353" y="3194100"/>
            <a:ext cx="1268700" cy="5397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8" name="Google Shape;218;p37"/>
          <p:cNvCxnSpPr/>
          <p:nvPr/>
        </p:nvCxnSpPr>
        <p:spPr>
          <a:xfrm flipH="1" rot="10800000">
            <a:off x="2298925" y="2445500"/>
            <a:ext cx="929700" cy="5250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9" name="Google Shape;219;p37"/>
          <p:cNvSpPr txBox="1"/>
          <p:nvPr/>
        </p:nvSpPr>
        <p:spPr>
          <a:xfrm>
            <a:off x="6018428" y="3733800"/>
            <a:ext cx="2603100" cy="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Source: Oak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8"/>
          <p:cNvSpPr txBox="1"/>
          <p:nvPr>
            <p:ph type="title"/>
          </p:nvPr>
        </p:nvSpPr>
        <p:spPr>
          <a:xfrm>
            <a:off x="229511" y="222525"/>
            <a:ext cx="6150600" cy="40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Match the part to the description</a:t>
            </a:r>
            <a:endParaRPr/>
          </a:p>
        </p:txBody>
      </p:sp>
      <p:sp>
        <p:nvSpPr>
          <p:cNvPr id="225" name="Google Shape;225;p38"/>
          <p:cNvSpPr/>
          <p:nvPr/>
        </p:nvSpPr>
        <p:spPr>
          <a:xfrm>
            <a:off x="8412413" y="2168950"/>
            <a:ext cx="526800" cy="34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26" name="Google Shape;226;p38"/>
          <p:cNvGraphicFramePr/>
          <p:nvPr/>
        </p:nvGraphicFramePr>
        <p:xfrm>
          <a:off x="1811138" y="13330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{C1B581CF-F2CA-4ED0-99AB-54E31B83D202}</a:tableStyleId>
              </a:tblPr>
              <a:tblGrid>
                <a:gridCol w="1793200"/>
                <a:gridCol w="1359425"/>
                <a:gridCol w="2227000"/>
              </a:tblGrid>
              <a:tr h="414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Spongy Mesophyll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Waterproofs the leaf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4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Upper Epidermis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Holes on the underside of the leaf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4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Waxy Cuticle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Upper layer of the leaf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4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Palisade Cell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Randomly spaced to allow for diffusion of gases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8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Stoma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Site of photosynthesis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9"/>
          <p:cNvSpPr txBox="1"/>
          <p:nvPr>
            <p:ph type="title"/>
          </p:nvPr>
        </p:nvSpPr>
        <p:spPr>
          <a:xfrm>
            <a:off x="229488" y="222513"/>
            <a:ext cx="3300300" cy="40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Leaves Key Questions</a:t>
            </a:r>
            <a:endParaRPr/>
          </a:p>
        </p:txBody>
      </p:sp>
      <p:sp>
        <p:nvSpPr>
          <p:cNvPr id="232" name="Google Shape;232;p39"/>
          <p:cNvSpPr txBox="1"/>
          <p:nvPr>
            <p:ph idx="1" type="body"/>
          </p:nvPr>
        </p:nvSpPr>
        <p:spPr>
          <a:xfrm>
            <a:off x="382800" y="914850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/>
              <a:t>Here are three adaptations of leaves. </a:t>
            </a:r>
            <a:endParaRPr b="1" sz="17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700"/>
              <a:t>Explain how these features make the leaf well adapted for its job</a:t>
            </a:r>
            <a:endParaRPr b="1" sz="1700"/>
          </a:p>
          <a:p>
            <a:pPr indent="-222250" lvl="0" marL="228600" rtl="0" algn="l">
              <a:spcBef>
                <a:spcPts val="1000"/>
              </a:spcBef>
              <a:spcAft>
                <a:spcPts val="0"/>
              </a:spcAft>
              <a:buSzPts val="1700"/>
              <a:buAutoNum type="alphaLcParenR"/>
            </a:pPr>
            <a:r>
              <a:rPr lang="en-GB" sz="1700"/>
              <a:t>Leaves are wide and flat</a:t>
            </a:r>
            <a:endParaRPr sz="1700"/>
          </a:p>
          <a:p>
            <a:pPr indent="-222250" lvl="0" marL="228600" rtl="0" algn="l">
              <a:spcBef>
                <a:spcPts val="0"/>
              </a:spcBef>
              <a:spcAft>
                <a:spcPts val="0"/>
              </a:spcAft>
              <a:buSzPts val="1700"/>
              <a:buAutoNum type="alphaLcParenR"/>
            </a:pPr>
            <a:r>
              <a:rPr lang="en-GB" sz="1700"/>
              <a:t>The palisade cells contains lots of chloroplasts</a:t>
            </a:r>
            <a:endParaRPr sz="1700"/>
          </a:p>
          <a:p>
            <a:pPr indent="-222250" lvl="0" marL="228600" rtl="0" algn="l">
              <a:spcBef>
                <a:spcPts val="0"/>
              </a:spcBef>
              <a:spcAft>
                <a:spcPts val="0"/>
              </a:spcAft>
              <a:buSzPts val="1700"/>
              <a:buAutoNum type="alphaLcParenR"/>
            </a:pPr>
            <a:r>
              <a:rPr lang="en-GB" sz="1700"/>
              <a:t>Leaves have veins</a:t>
            </a:r>
            <a:endParaRPr b="1" sz="17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700"/>
              <a:t>Extension: </a:t>
            </a:r>
            <a:endParaRPr b="1" sz="17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-GB" sz="1700"/>
              <a:t>Explain why having very few stomata on the top of the leaf is an advantage to the plant</a:t>
            </a:r>
            <a:endParaRPr b="1" sz="17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0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8" name="Google Shape;238;p4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9" name="Google Shape;239;p40"/>
          <p:cNvSpPr txBox="1"/>
          <p:nvPr/>
        </p:nvSpPr>
        <p:spPr>
          <a:xfrm>
            <a:off x="231350" y="445025"/>
            <a:ext cx="8272200" cy="34995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Answer box</a:t>
            </a:r>
            <a:endParaRPr b="1"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b="1"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7"/>
          <p:cNvSpPr txBox="1"/>
          <p:nvPr>
            <p:ph type="title"/>
          </p:nvPr>
        </p:nvSpPr>
        <p:spPr>
          <a:xfrm>
            <a:off x="297625" y="190925"/>
            <a:ext cx="4299300" cy="50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6"/>
                </a:solidFill>
              </a:rPr>
              <a:t>Fact Sheet 1- Plant Key Facts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32" name="Google Shape;132;p27"/>
          <p:cNvSpPr txBox="1"/>
          <p:nvPr/>
        </p:nvSpPr>
        <p:spPr>
          <a:xfrm>
            <a:off x="189725" y="842100"/>
            <a:ext cx="8799900" cy="3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-203200" lvl="0" marL="228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b="1" lang="en-GB" sz="1400">
                <a:latin typeface="Montserrat"/>
                <a:ea typeface="Montserrat"/>
                <a:cs typeface="Montserrat"/>
                <a:sym typeface="Montserrat"/>
              </a:rPr>
              <a:t>Cellulose</a:t>
            </a: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 - Plant cell walls are made of tough cellulose which support the cell and allow it to keep its shape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203200" lvl="0" marL="228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b="1" lang="en-GB" sz="1400">
                <a:latin typeface="Montserrat"/>
                <a:ea typeface="Montserrat"/>
                <a:cs typeface="Montserrat"/>
                <a:sym typeface="Montserrat"/>
              </a:rPr>
              <a:t>Cell Wall </a:t>
            </a: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- Plant cell organelle which is made of cellulose and keeps the cell firm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203200" lvl="0" marL="228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b="1" lang="en-GB" sz="1400">
                <a:latin typeface="Montserrat"/>
                <a:ea typeface="Montserrat"/>
                <a:cs typeface="Montserrat"/>
                <a:sym typeface="Montserrat"/>
              </a:rPr>
              <a:t>Starch </a:t>
            </a: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- A polymer carbohydrate that is made by joining together glucose monomers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203200" lvl="0" marL="228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b="1" lang="en-GB" sz="1400">
                <a:latin typeface="Montserrat"/>
                <a:ea typeface="Montserrat"/>
                <a:cs typeface="Montserrat"/>
                <a:sym typeface="Montserrat"/>
              </a:rPr>
              <a:t>Stomata </a:t>
            </a: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 Tiny pores in the underside of the leaf, which when open, allow gases into and out of the leaf. Singular is stoma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203200" lvl="0" marL="228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b="1" lang="en-GB" sz="1400">
                <a:latin typeface="Montserrat"/>
                <a:ea typeface="Montserrat"/>
                <a:cs typeface="Montserrat"/>
                <a:sym typeface="Montserrat"/>
              </a:rPr>
              <a:t>Vacuole </a:t>
            </a: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Plant cell organelle which stores cell sap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8"/>
          <p:cNvSpPr txBox="1"/>
          <p:nvPr>
            <p:ph type="title"/>
          </p:nvPr>
        </p:nvSpPr>
        <p:spPr>
          <a:xfrm>
            <a:off x="274250" y="190925"/>
            <a:ext cx="5628900" cy="50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6"/>
                </a:solidFill>
              </a:rPr>
              <a:t>Fact Sheet 2- Transport Key Facts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38" name="Google Shape;138;p28"/>
          <p:cNvSpPr txBox="1"/>
          <p:nvPr/>
        </p:nvSpPr>
        <p:spPr>
          <a:xfrm>
            <a:off x="171975" y="842100"/>
            <a:ext cx="8799900" cy="3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-203200" lvl="0" marL="228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b="1" lang="en-GB" sz="1400">
                <a:latin typeface="Montserrat"/>
                <a:ea typeface="Montserrat"/>
                <a:cs typeface="Montserrat"/>
                <a:sym typeface="Montserrat"/>
              </a:rPr>
              <a:t>Active Transport</a:t>
            </a: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 - Process by which roots absorb minerals from the soil using energy from respiration 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203200" lvl="0" marL="228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b="1" lang="en-GB" sz="1400">
                <a:latin typeface="Montserrat"/>
                <a:ea typeface="Montserrat"/>
                <a:cs typeface="Montserrat"/>
                <a:sym typeface="Montserrat"/>
              </a:rPr>
              <a:t>Osmosis</a:t>
            </a: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 - The diffusion of water from an area of high water concentration to an area of low water concentration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203200" lvl="0" marL="228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b="1" lang="en-GB" sz="1400">
                <a:latin typeface="Montserrat"/>
                <a:ea typeface="Montserrat"/>
                <a:cs typeface="Montserrat"/>
                <a:sym typeface="Montserrat"/>
              </a:rPr>
              <a:t>Phloem</a:t>
            </a: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 - Plant tissue that carries dissolved sugars from the leaf around the plant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203200" lvl="0" marL="228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b="1" lang="en-GB" sz="1400">
                <a:latin typeface="Montserrat"/>
                <a:ea typeface="Montserrat"/>
                <a:cs typeface="Montserrat"/>
                <a:sym typeface="Montserrat"/>
              </a:rPr>
              <a:t>Transpiration </a:t>
            </a: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- The flow of water into the root, up the stem and out of the leaves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203200" lvl="0" marL="228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b="1" lang="en-GB" sz="1400">
                <a:latin typeface="Montserrat"/>
                <a:ea typeface="Montserrat"/>
                <a:cs typeface="Montserrat"/>
                <a:sym typeface="Montserrat"/>
              </a:rPr>
              <a:t>Xylem</a:t>
            </a: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 - A long, thick-walled tube found in plants, formed from many dead cells. This tissue carries water and dissolved mineral salts through the plant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9"/>
          <p:cNvSpPr txBox="1"/>
          <p:nvPr>
            <p:ph type="title"/>
          </p:nvPr>
        </p:nvSpPr>
        <p:spPr>
          <a:xfrm>
            <a:off x="259525" y="90350"/>
            <a:ext cx="7163400" cy="50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6"/>
                </a:solidFill>
              </a:rPr>
              <a:t>Fact Sheet 3- Photosynthesis Key Facts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44" name="Google Shape;144;p29"/>
          <p:cNvSpPr txBox="1"/>
          <p:nvPr/>
        </p:nvSpPr>
        <p:spPr>
          <a:xfrm>
            <a:off x="353625" y="908988"/>
            <a:ext cx="8741700" cy="3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-203200" lvl="0" marL="228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b="1" lang="en-GB" sz="1400">
                <a:latin typeface="Montserrat"/>
                <a:ea typeface="Montserrat"/>
                <a:cs typeface="Montserrat"/>
                <a:sym typeface="Montserrat"/>
              </a:rPr>
              <a:t>Chloroplast </a:t>
            </a: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- A green disc found in plant cells where photosynthesis takes place to produce glucose and oxygen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203200" lvl="0" marL="228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b="1" lang="en-GB" sz="1400">
                <a:latin typeface="Montserrat"/>
                <a:ea typeface="Montserrat"/>
                <a:cs typeface="Montserrat"/>
                <a:sym typeface="Montserrat"/>
              </a:rPr>
              <a:t>Chlorophyll </a:t>
            </a: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- The green pigment inside chloroplasts that absorbs the energy transferred from the sun by radiation for photosynthesis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203200" lvl="0" marL="228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b="1" lang="en-GB" sz="1400">
                <a:latin typeface="Montserrat"/>
                <a:ea typeface="Montserrat"/>
                <a:cs typeface="Montserrat"/>
                <a:sym typeface="Montserrat"/>
              </a:rPr>
              <a:t>Glucose </a:t>
            </a: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- The sugar produced by photosynthesis and needed for respiration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203200" lvl="0" marL="228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b="1" lang="en-GB" sz="1400">
                <a:latin typeface="Montserrat"/>
                <a:ea typeface="Montserrat"/>
                <a:cs typeface="Montserrat"/>
                <a:sym typeface="Montserrat"/>
              </a:rPr>
              <a:t>Photosynthesis</a:t>
            </a: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 - A series of reactions carried out by the green part of plants. Carbon dioxide and water combine to form glucose and oxygen. This process requires energy transferred by light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0"/>
          <p:cNvSpPr txBox="1"/>
          <p:nvPr>
            <p:ph type="title"/>
          </p:nvPr>
        </p:nvSpPr>
        <p:spPr>
          <a:xfrm>
            <a:off x="229488" y="222513"/>
            <a:ext cx="3300300" cy="40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Here is a diagram of a root hair cell</a:t>
            </a:r>
            <a:endParaRPr/>
          </a:p>
        </p:txBody>
      </p:sp>
      <p:sp>
        <p:nvSpPr>
          <p:cNvPr id="150" name="Google Shape;150;p30"/>
          <p:cNvSpPr txBox="1"/>
          <p:nvPr>
            <p:ph idx="1" type="body"/>
          </p:nvPr>
        </p:nvSpPr>
        <p:spPr>
          <a:xfrm>
            <a:off x="512725" y="1259531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/>
              <a:t>Label the diagram using the key words</a:t>
            </a:r>
            <a:endParaRPr/>
          </a:p>
        </p:txBody>
      </p:sp>
      <p:sp>
        <p:nvSpPr>
          <p:cNvPr id="151" name="Google Shape;151;p30"/>
          <p:cNvSpPr txBox="1"/>
          <p:nvPr/>
        </p:nvSpPr>
        <p:spPr>
          <a:xfrm>
            <a:off x="6633888" y="947700"/>
            <a:ext cx="1895400" cy="15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latin typeface="Montserrat"/>
                <a:ea typeface="Montserrat"/>
                <a:cs typeface="Montserrat"/>
                <a:sym typeface="Montserrat"/>
              </a:rPr>
              <a:t>Cell wall</a:t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latin typeface="Montserrat"/>
                <a:ea typeface="Montserrat"/>
                <a:cs typeface="Montserrat"/>
                <a:sym typeface="Montserrat"/>
              </a:rPr>
              <a:t>Nucleus</a:t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latin typeface="Montserrat"/>
                <a:ea typeface="Montserrat"/>
                <a:cs typeface="Montserrat"/>
                <a:sym typeface="Montserrat"/>
              </a:rPr>
              <a:t>Cell membrane</a:t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latin typeface="Montserrat"/>
                <a:ea typeface="Montserrat"/>
                <a:cs typeface="Montserrat"/>
                <a:sym typeface="Montserrat"/>
              </a:rPr>
              <a:t>Vacuole</a:t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latin typeface="Montserrat"/>
                <a:ea typeface="Montserrat"/>
                <a:cs typeface="Montserrat"/>
                <a:sym typeface="Montserrat"/>
              </a:rPr>
              <a:t>Cytoplasm</a:t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30"/>
          <p:cNvSpPr txBox="1"/>
          <p:nvPr/>
        </p:nvSpPr>
        <p:spPr>
          <a:xfrm>
            <a:off x="4123125" y="4099288"/>
            <a:ext cx="2277900" cy="2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Source Miss White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3" name="Google Shape;153;p30"/>
          <p:cNvPicPr preferRelativeResize="0"/>
          <p:nvPr/>
        </p:nvPicPr>
        <p:blipFill rotWithShape="1">
          <a:blip r:embed="rId3">
            <a:alphaModFix/>
          </a:blip>
          <a:srcRect b="15671" l="36696" r="40183" t="23016"/>
          <a:stretch/>
        </p:blipFill>
        <p:spPr>
          <a:xfrm rot="-5400000">
            <a:off x="1912913" y="1018296"/>
            <a:ext cx="2442937" cy="36422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4" name="Google Shape;154;p30"/>
          <p:cNvCxnSpPr/>
          <p:nvPr/>
        </p:nvCxnSpPr>
        <p:spPr>
          <a:xfrm flipH="1">
            <a:off x="4660050" y="1448100"/>
            <a:ext cx="839400" cy="579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5" name="Google Shape;155;p30"/>
          <p:cNvCxnSpPr/>
          <p:nvPr/>
        </p:nvCxnSpPr>
        <p:spPr>
          <a:xfrm rot="10800000">
            <a:off x="4561500" y="2547213"/>
            <a:ext cx="1266900" cy="326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6" name="Google Shape;156;p30"/>
          <p:cNvCxnSpPr/>
          <p:nvPr/>
        </p:nvCxnSpPr>
        <p:spPr>
          <a:xfrm rot="10800000">
            <a:off x="4314350" y="3510013"/>
            <a:ext cx="1160700" cy="190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7" name="Google Shape;157;p30"/>
          <p:cNvCxnSpPr/>
          <p:nvPr/>
        </p:nvCxnSpPr>
        <p:spPr>
          <a:xfrm flipH="1" rot="10800000">
            <a:off x="2793338" y="3290550"/>
            <a:ext cx="928800" cy="738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8" name="Google Shape;158;p30"/>
          <p:cNvCxnSpPr/>
          <p:nvPr/>
        </p:nvCxnSpPr>
        <p:spPr>
          <a:xfrm flipH="1" rot="10800000">
            <a:off x="1705563" y="2641475"/>
            <a:ext cx="1902600" cy="1132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1"/>
          <p:cNvSpPr txBox="1"/>
          <p:nvPr>
            <p:ph type="title"/>
          </p:nvPr>
        </p:nvSpPr>
        <p:spPr>
          <a:xfrm>
            <a:off x="229509" y="222525"/>
            <a:ext cx="5659800" cy="40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Plant Roots Key Questions</a:t>
            </a:r>
            <a:endParaRPr/>
          </a:p>
        </p:txBody>
      </p:sp>
      <p:sp>
        <p:nvSpPr>
          <p:cNvPr id="164" name="Google Shape;164;p31"/>
          <p:cNvSpPr txBox="1"/>
          <p:nvPr>
            <p:ph idx="1" type="body"/>
          </p:nvPr>
        </p:nvSpPr>
        <p:spPr>
          <a:xfrm>
            <a:off x="459000" y="99187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234950" lvl="0" marL="228600" rtl="0" algn="l">
              <a:spcBef>
                <a:spcPts val="0"/>
              </a:spcBef>
              <a:spcAft>
                <a:spcPts val="0"/>
              </a:spcAft>
              <a:buSzPts val="1900"/>
              <a:buAutoNum type="arabicParenR"/>
            </a:pPr>
            <a:r>
              <a:rPr b="1" lang="en-GB" sz="1900"/>
              <a:t>Name the organelle which is normally found in plant cells which is not found in root hair cells </a:t>
            </a:r>
            <a:endParaRPr b="1" sz="1900"/>
          </a:p>
          <a:p>
            <a:pPr indent="0" lvl="0" marL="2286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700"/>
          </a:p>
          <a:p>
            <a:pPr indent="-234950" lvl="0" marL="228600" rtl="0" algn="l">
              <a:spcBef>
                <a:spcPts val="1000"/>
              </a:spcBef>
              <a:spcAft>
                <a:spcPts val="0"/>
              </a:spcAft>
              <a:buSzPts val="1900"/>
              <a:buAutoNum type="arabicParenR"/>
            </a:pPr>
            <a:r>
              <a:rPr b="1" lang="en-GB" sz="1900"/>
              <a:t>Explain why this organelle is not found in root hair cells</a:t>
            </a:r>
            <a:endParaRPr b="1" sz="1900"/>
          </a:p>
          <a:p>
            <a:pPr indent="0" lvl="0" marL="2286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700"/>
          </a:p>
          <a:p>
            <a:pPr indent="-234950" lvl="0" marL="228600" rtl="0" algn="l">
              <a:spcBef>
                <a:spcPts val="1000"/>
              </a:spcBef>
              <a:spcAft>
                <a:spcPts val="0"/>
              </a:spcAft>
              <a:buSzPts val="1900"/>
              <a:buAutoNum type="arabicParenR"/>
            </a:pPr>
            <a:r>
              <a:rPr b="1" lang="en-GB" sz="1900"/>
              <a:t>Name two substances that are taken up by the roots</a:t>
            </a:r>
            <a:endParaRPr b="1" sz="1900"/>
          </a:p>
          <a:p>
            <a:pPr indent="0" lvl="0" marL="2286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600"/>
          </a:p>
          <a:p>
            <a:pPr indent="-234950" lvl="0" marL="228600" rtl="0" algn="l">
              <a:spcBef>
                <a:spcPts val="1000"/>
              </a:spcBef>
              <a:spcAft>
                <a:spcPts val="0"/>
              </a:spcAft>
              <a:buSzPts val="1900"/>
              <a:buAutoNum type="arabicParenR"/>
            </a:pPr>
            <a:r>
              <a:rPr b="1" lang="en-GB" sz="1900"/>
              <a:t>Describe and explain two ways the root hair cell is well adapted for its job</a:t>
            </a:r>
            <a:endParaRPr b="1" sz="19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0" name="Google Shape;170;p3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1" name="Google Shape;171;p32"/>
          <p:cNvSpPr txBox="1"/>
          <p:nvPr/>
        </p:nvSpPr>
        <p:spPr>
          <a:xfrm>
            <a:off x="231350" y="445025"/>
            <a:ext cx="8272200" cy="34995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Answer box</a:t>
            </a:r>
            <a:endParaRPr b="1"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____________________________________________________________________________________________________________________________________________</a:t>
            </a:r>
            <a:r>
              <a:rPr b="1"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b="1"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3"/>
          <p:cNvSpPr txBox="1"/>
          <p:nvPr>
            <p:ph type="title"/>
          </p:nvPr>
        </p:nvSpPr>
        <p:spPr>
          <a:xfrm>
            <a:off x="438900" y="140700"/>
            <a:ext cx="79422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0" lang="en-GB" sz="2100"/>
              <a:t>Look at the table. Explain why root hair cells cannot absorb minerals by diffusion</a:t>
            </a:r>
            <a:endParaRPr b="0" sz="2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sz="2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sz="2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sz="2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sz="2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sz="2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sz="2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sz="2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0" lang="en-GB" sz="2100"/>
              <a:t>Name the process by which mineral ions are absorbed</a:t>
            </a:r>
            <a:endParaRPr b="0" sz="2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33"/>
          <p:cNvSpPr txBox="1"/>
          <p:nvPr>
            <p:ph idx="12" type="sldNum"/>
          </p:nvPr>
        </p:nvSpPr>
        <p:spPr>
          <a:xfrm>
            <a:off x="229485" y="2396663"/>
            <a:ext cx="360000" cy="9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78" name="Google Shape;178;p33"/>
          <p:cNvGraphicFramePr/>
          <p:nvPr/>
        </p:nvGraphicFramePr>
        <p:xfrm>
          <a:off x="1092931" y="11356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{3F60ED27-7459-4A30-BF41-B74A9C04907B}</a:tableStyleId>
              </a:tblPr>
              <a:tblGrid>
                <a:gridCol w="1663250"/>
                <a:gridCol w="2419025"/>
                <a:gridCol w="2875850"/>
              </a:tblGrid>
              <a:tr h="9249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Mineral</a:t>
                      </a:r>
                      <a:endParaRPr b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34300" marL="343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Concentration in the cell (ppm)</a:t>
                      </a:r>
                      <a:endParaRPr b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34300" marL="343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Concentration in the soil (ppm)</a:t>
                      </a:r>
                      <a:endParaRPr b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34300" marL="343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9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Potassium</a:t>
                      </a:r>
                      <a:endParaRPr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34300" marL="343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34300" marL="343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0.2</a:t>
                      </a:r>
                      <a:endParaRPr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34300" marL="343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9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Nitrate</a:t>
                      </a:r>
                      <a:endParaRPr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34300" marL="343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25</a:t>
                      </a:r>
                      <a:endParaRPr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34300" marL="343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0.7</a:t>
                      </a:r>
                      <a:endParaRPr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34300" marL="343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9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Phosphorus</a:t>
                      </a:r>
                      <a:endParaRPr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34300" marL="343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34300" marL="343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0.1</a:t>
                      </a:r>
                      <a:endParaRPr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34300" marL="343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4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4" name="Google Shape;184;p3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5" name="Google Shape;185;p34"/>
          <p:cNvSpPr txBox="1"/>
          <p:nvPr/>
        </p:nvSpPr>
        <p:spPr>
          <a:xfrm>
            <a:off x="231350" y="445025"/>
            <a:ext cx="8272200" cy="34995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Answer box</a:t>
            </a:r>
            <a:endParaRPr b="1"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b="1"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