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C7049E-CA75-4E9B-A8BF-9B5AAE88D403}">
  <a:tblStyle styleId="{5FC7049E-CA75-4E9B-A8BF-9B5AAE88D4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DE655BD-3DFF-4D92-B457-CED389ECE9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71da1b93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71da1b9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71da1b93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71da1b93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71da1b93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71da1b93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oaknat.uk/comp-threatmap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</a:t>
            </a:r>
            <a:r>
              <a:rPr lang="en-GB" sz="7000">
                <a:solidFill>
                  <a:srgbClr val="4B3241"/>
                </a:solidFill>
              </a:rPr>
              <a:t> 1</a:t>
            </a:r>
            <a:r>
              <a:rPr lang="en-GB" sz="7000">
                <a:solidFill>
                  <a:srgbClr val="4B3241"/>
                </a:solidFill>
              </a:rPr>
              <a:t>: The Cost of Cybercrime</a:t>
            </a:r>
            <a:r>
              <a:rPr lang="en-GB" sz="7000">
                <a:solidFill>
                  <a:srgbClr val="4B3241"/>
                </a:solidFill>
              </a:rPr>
              <a:t>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KS4 Security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Garside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2800"/>
            <a:ext cx="160173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</a:t>
            </a:r>
            <a:r>
              <a:rPr lang="en-GB">
                <a:solidFill>
                  <a:schemeClr val="dk2"/>
                </a:solidFill>
              </a:rPr>
              <a:t>The problem that affects the whole world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1926300"/>
            <a:ext cx="15583200" cy="3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Visit the link below</a:t>
            </a:r>
            <a:r>
              <a:rPr lang="en-GB" sz="3500"/>
              <a:t> to see the LIVE CYBER THREAT MAP, which gives a live representation of the number of attacks being detected at any moment.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 u="sng">
                <a:hlinkClick r:id="rId3"/>
              </a:rPr>
              <a:t>oaknat.uk/comp-threatmap</a:t>
            </a:r>
            <a:r>
              <a:rPr lang="en-GB" sz="3500"/>
              <a:t>  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2" name="Google Shape;92;p15"/>
          <p:cNvGraphicFramePr/>
          <p:nvPr/>
        </p:nvGraphicFramePr>
        <p:xfrm>
          <a:off x="952500" y="503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{5FC7049E-CA75-4E9B-A8BF-9B5AAE88D403}</a:tableStyleId>
              </a:tblPr>
              <a:tblGrid>
                <a:gridCol w="4365500"/>
                <a:gridCol w="12017500"/>
              </a:tblGrid>
              <a:tr h="135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country is initiating the most attacks?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126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 countries are the targets?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126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type of attacks are being launched?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16178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The cost of cybercrime and hacker motivation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917950" y="2800100"/>
            <a:ext cx="110433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 questions on the following two slides will help you to summarise and reflect on the learning from this lesson.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Don’t be afraid to look back over the slides to help you answer the questions.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3725" y="2585950"/>
            <a:ext cx="5112374" cy="567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917950" y="890050"/>
            <a:ext cx="16178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part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917950" y="1820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{5DE655BD-3DFF-4D92-B457-CED389ECE903}</a:tableStyleId>
              </a:tblPr>
              <a:tblGrid>
                <a:gridCol w="5335075"/>
                <a:gridCol w="10739775"/>
              </a:tblGrid>
              <a:tr h="128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your definition of cybersecurity?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032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is your definition of network security?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167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 does cybercrime affect?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425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 does cybercrime cost businesses money?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841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Roughly what percentage of business and charities in the UK identified a cyberattack in the last twelve months?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917950" y="890050"/>
            <a:ext cx="16178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part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14" name="Google Shape;114;p18"/>
          <p:cNvGraphicFramePr/>
          <p:nvPr/>
        </p:nvGraphicFramePr>
        <p:xfrm>
          <a:off x="91795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{5DE655BD-3DFF-4D92-B457-CED389ECE903}</a:tableStyleId>
              </a:tblPr>
              <a:tblGrid>
                <a:gridCol w="5369550"/>
                <a:gridCol w="10809150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 are networks vulnerable?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Give three motives for cybercrime.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