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  <p:embeddedFont>
      <p:font typeface="Cambria Math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22" Type="http://schemas.openxmlformats.org/officeDocument/2006/relationships/font" Target="fonts/CambriaMath-regular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8c9cb3c70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g8c9cb3c7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Answers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These paths are of a movements going clockwise and anti clockwise from C. It might be a bit surprising to Ss that the totals aren’t equal. The other interesting thing is that the 6 bearings can be paired to make 6 sums of 360. Ss might be prompted to notice </a:t>
            </a:r>
            <a:r>
              <a:rPr b="1"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which</a:t>
            </a: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pairs make 360 which is somewhat interesting too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Answers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</a:rPr>
              <a:t>Students may notice that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5/6</a:t>
            </a:r>
            <a:r>
              <a:rPr lang="en-GB" sz="1100">
                <a:solidFill>
                  <a:srgbClr val="FF0000"/>
                </a:solidFill>
              </a:rPr>
              <a:t> and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3/4</a:t>
            </a:r>
            <a:r>
              <a:rPr lang="en-GB" sz="1100">
                <a:solidFill>
                  <a:srgbClr val="FF0000"/>
                </a:solidFill>
              </a:rPr>
              <a:t> can also be compared by denominating by 12ths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5500">
                <a:solidFill>
                  <a:srgbClr val="4B3241"/>
                </a:solidFill>
              </a:rPr>
              <a:t>Forming quadratic equations II</a:t>
            </a:r>
            <a:endParaRPr sz="5500"/>
          </a:p>
        </p:txBody>
      </p:sp>
      <p:sp>
        <p:nvSpPr>
          <p:cNvPr id="37" name="Google Shape;37;p8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8" name="Google Shape;38;p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917941" y="82988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844070" y="1730482"/>
            <a:ext cx="98958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the area of these shapes in terms of x. </a:t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2255006" y="2895848"/>
            <a:ext cx="4114800" cy="226980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9"/>
          <p:cNvSpPr/>
          <p:nvPr/>
        </p:nvSpPr>
        <p:spPr>
          <a:xfrm>
            <a:off x="8370770" y="2873829"/>
            <a:ext cx="2580000" cy="2269800"/>
          </a:xfrm>
          <a:prstGeom prst="rtTriangle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12951648" y="2808514"/>
            <a:ext cx="2334900" cy="2334900"/>
          </a:xfrm>
          <a:prstGeom prst="ellipse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9"/>
          <p:cNvSpPr txBox="1"/>
          <p:nvPr/>
        </p:nvSpPr>
        <p:spPr>
          <a:xfrm>
            <a:off x="3443902" y="5034632"/>
            <a:ext cx="1585500" cy="1049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" name="Google Shape;51;p9"/>
          <p:cNvSpPr txBox="1"/>
          <p:nvPr/>
        </p:nvSpPr>
        <p:spPr>
          <a:xfrm>
            <a:off x="917845" y="3528199"/>
            <a:ext cx="1337100" cy="1049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9"/>
          <p:cNvSpPr txBox="1"/>
          <p:nvPr/>
        </p:nvSpPr>
        <p:spPr>
          <a:xfrm>
            <a:off x="8843540" y="5143500"/>
            <a:ext cx="1585500" cy="1049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" name="Google Shape;53;p9"/>
          <p:cNvSpPr txBox="1"/>
          <p:nvPr/>
        </p:nvSpPr>
        <p:spPr>
          <a:xfrm>
            <a:off x="6813860" y="3750118"/>
            <a:ext cx="1585500" cy="10491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54" name="Google Shape;54;p9"/>
          <p:cNvCxnSpPr>
            <a:stCxn id="49" idx="2"/>
            <a:endCxn id="49" idx="6"/>
          </p:cNvCxnSpPr>
          <p:nvPr/>
        </p:nvCxnSpPr>
        <p:spPr>
          <a:xfrm>
            <a:off x="12951648" y="3975964"/>
            <a:ext cx="2334900" cy="0"/>
          </a:xfrm>
          <a:prstGeom prst="straightConnector1">
            <a:avLst/>
          </a:prstGeom>
          <a:noFill/>
          <a:ln cap="flat" cmpd="sng" w="28575">
            <a:solidFill>
              <a:srgbClr val="00823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55" name="Google Shape;55;p9"/>
          <p:cNvSpPr txBox="1"/>
          <p:nvPr/>
        </p:nvSpPr>
        <p:spPr>
          <a:xfrm>
            <a:off x="13717845" y="3225615"/>
            <a:ext cx="802500" cy="10491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8370770" y="4799123"/>
            <a:ext cx="332400" cy="34440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917941" y="829887"/>
            <a:ext cx="79107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705670" y="1644387"/>
            <a:ext cx="143982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1) Form a quadratic equations for the area of these shapes.</a:t>
            </a:r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2700127" y="2661558"/>
            <a:ext cx="4114800" cy="226980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3964713" y="4821668"/>
            <a:ext cx="1585500" cy="1049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6" name="Google Shape;66;p10"/>
          <p:cNvSpPr txBox="1"/>
          <p:nvPr/>
        </p:nvSpPr>
        <p:spPr>
          <a:xfrm>
            <a:off x="1362966" y="3293909"/>
            <a:ext cx="1337100" cy="1049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11016814" y="2645231"/>
            <a:ext cx="2274600" cy="226980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8" name="Google Shape;68;p10"/>
          <p:cNvCxnSpPr/>
          <p:nvPr/>
        </p:nvCxnSpPr>
        <p:spPr>
          <a:xfrm>
            <a:off x="10858500" y="3747408"/>
            <a:ext cx="386700" cy="0"/>
          </a:xfrm>
          <a:prstGeom prst="straightConnector1">
            <a:avLst/>
          </a:prstGeom>
          <a:noFill/>
          <a:ln cap="flat" cmpd="sng" w="3810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10"/>
          <p:cNvCxnSpPr/>
          <p:nvPr/>
        </p:nvCxnSpPr>
        <p:spPr>
          <a:xfrm>
            <a:off x="12154136" y="4700394"/>
            <a:ext cx="6000" cy="394200"/>
          </a:xfrm>
          <a:prstGeom prst="straightConnector1">
            <a:avLst/>
          </a:prstGeom>
          <a:noFill/>
          <a:ln cap="flat" cmpd="sng" w="3810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p10"/>
          <p:cNvCxnSpPr/>
          <p:nvPr/>
        </p:nvCxnSpPr>
        <p:spPr>
          <a:xfrm rot="10800000">
            <a:off x="12154136" y="2501387"/>
            <a:ext cx="0" cy="319200"/>
          </a:xfrm>
          <a:prstGeom prst="straightConnector1">
            <a:avLst/>
          </a:prstGeom>
          <a:noFill/>
          <a:ln cap="flat" cmpd="sng" w="3810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" name="Google Shape;71;p10"/>
          <p:cNvCxnSpPr/>
          <p:nvPr/>
        </p:nvCxnSpPr>
        <p:spPr>
          <a:xfrm rot="10800000">
            <a:off x="13118002" y="3788527"/>
            <a:ext cx="346800" cy="0"/>
          </a:xfrm>
          <a:prstGeom prst="straightConnector1">
            <a:avLst/>
          </a:prstGeom>
          <a:noFill/>
          <a:ln cap="flat" cmpd="sng" w="3810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10"/>
          <p:cNvSpPr txBox="1"/>
          <p:nvPr/>
        </p:nvSpPr>
        <p:spPr>
          <a:xfrm>
            <a:off x="11245319" y="5143500"/>
            <a:ext cx="1585500" cy="1049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3" name="Google Shape;73;p10"/>
          <p:cNvSpPr txBox="1"/>
          <p:nvPr/>
        </p:nvSpPr>
        <p:spPr>
          <a:xfrm>
            <a:off x="3081079" y="3383205"/>
            <a:ext cx="32817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Area = 42 cm</a:t>
            </a:r>
            <a:r>
              <a:rPr b="0" baseline="30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0"/>
          <p:cNvSpPr txBox="1"/>
          <p:nvPr/>
        </p:nvSpPr>
        <p:spPr>
          <a:xfrm>
            <a:off x="11308723" y="3046192"/>
            <a:ext cx="19194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Area = 6.8 cm</a:t>
            </a:r>
            <a:r>
              <a:rPr b="0" baseline="30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11129815" y="6395354"/>
            <a:ext cx="2334900" cy="2334900"/>
          </a:xfrm>
          <a:prstGeom prst="ellipse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6" name="Google Shape;76;p10"/>
          <p:cNvCxnSpPr>
            <a:stCxn id="75" idx="2"/>
            <a:endCxn id="75" idx="6"/>
          </p:cNvCxnSpPr>
          <p:nvPr/>
        </p:nvCxnSpPr>
        <p:spPr>
          <a:xfrm>
            <a:off x="11129815" y="7562804"/>
            <a:ext cx="2334900" cy="0"/>
          </a:xfrm>
          <a:prstGeom prst="straightConnector1">
            <a:avLst/>
          </a:prstGeom>
          <a:noFill/>
          <a:ln cap="flat" cmpd="sng" w="28575">
            <a:solidFill>
              <a:srgbClr val="00823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77" name="Google Shape;77;p10"/>
          <p:cNvSpPr txBox="1"/>
          <p:nvPr/>
        </p:nvSpPr>
        <p:spPr>
          <a:xfrm>
            <a:off x="11896012" y="6812455"/>
            <a:ext cx="1051200" cy="10491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10"/>
          <p:cNvSpPr txBox="1"/>
          <p:nvPr/>
        </p:nvSpPr>
        <p:spPr>
          <a:xfrm>
            <a:off x="13760969" y="6218698"/>
            <a:ext cx="2160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Area = 37 cm</a:t>
            </a:r>
            <a:r>
              <a:rPr b="0" baseline="30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2764436" y="6056707"/>
            <a:ext cx="2580000" cy="2269800"/>
          </a:xfrm>
          <a:prstGeom prst="rtTriangle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3439184" y="8146366"/>
            <a:ext cx="1051200" cy="10491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10"/>
          <p:cNvSpPr txBox="1"/>
          <p:nvPr/>
        </p:nvSpPr>
        <p:spPr>
          <a:xfrm>
            <a:off x="1207526" y="6932996"/>
            <a:ext cx="1585500" cy="10491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2764436" y="7974178"/>
            <a:ext cx="332400" cy="34440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0"/>
          <p:cNvSpPr txBox="1"/>
          <p:nvPr/>
        </p:nvSpPr>
        <p:spPr>
          <a:xfrm>
            <a:off x="4540466" y="5941475"/>
            <a:ext cx="2160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Area = 311 cm</a:t>
            </a:r>
            <a:r>
              <a:rPr b="0" baseline="30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917941" y="82988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1"/>
          <p:cNvSpPr txBox="1"/>
          <p:nvPr/>
        </p:nvSpPr>
        <p:spPr>
          <a:xfrm>
            <a:off x="844070" y="1730482"/>
            <a:ext cx="164664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2) Form a quadratic equations for the length of the hypotenuse squared.</a:t>
            </a:r>
            <a:endParaRPr/>
          </a:p>
        </p:txBody>
      </p:sp>
      <p:sp>
        <p:nvSpPr>
          <p:cNvPr id="91" name="Google Shape;91;p11"/>
          <p:cNvSpPr txBox="1"/>
          <p:nvPr/>
        </p:nvSpPr>
        <p:spPr>
          <a:xfrm>
            <a:off x="3832449" y="5050268"/>
            <a:ext cx="1337100" cy="1049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1"/>
          <p:cNvSpPr txBox="1"/>
          <p:nvPr/>
        </p:nvSpPr>
        <p:spPr>
          <a:xfrm>
            <a:off x="1802769" y="3656886"/>
            <a:ext cx="1337100" cy="1049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93" name="Google Shape;93;p11"/>
          <p:cNvGrpSpPr/>
          <p:nvPr/>
        </p:nvGrpSpPr>
        <p:grpSpPr>
          <a:xfrm>
            <a:off x="3359679" y="2780597"/>
            <a:ext cx="2580000" cy="2269800"/>
            <a:chOff x="3359679" y="2780597"/>
            <a:chExt cx="2580000" cy="2269800"/>
          </a:xfrm>
        </p:grpSpPr>
        <p:sp>
          <p:nvSpPr>
            <p:cNvPr id="94" name="Google Shape;94;p11"/>
            <p:cNvSpPr/>
            <p:nvPr/>
          </p:nvSpPr>
          <p:spPr>
            <a:xfrm>
              <a:off x="3359679" y="2780597"/>
              <a:ext cx="2580000" cy="2269800"/>
            </a:xfrm>
            <a:prstGeom prst="rtTriangle">
              <a:avLst/>
            </a:prstGeom>
            <a:noFill/>
            <a:ln cap="flat" cmpd="sng" w="254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3359679" y="4705891"/>
              <a:ext cx="332400" cy="344400"/>
            </a:xfrm>
            <a:prstGeom prst="rect">
              <a:avLst/>
            </a:prstGeom>
            <a:noFill/>
            <a:ln cap="flat" cmpd="sng" w="254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96" name="Google Shape;96;p11"/>
          <p:cNvSpPr txBox="1"/>
          <p:nvPr/>
        </p:nvSpPr>
        <p:spPr>
          <a:xfrm>
            <a:off x="4725258" y="3187027"/>
            <a:ext cx="798600" cy="1049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>
            <a:off x="917941" y="82988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2"/>
          <p:cNvSpPr txBox="1"/>
          <p:nvPr/>
        </p:nvSpPr>
        <p:spPr>
          <a:xfrm>
            <a:off x="917941" y="1760209"/>
            <a:ext cx="15222281" cy="3598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surface area equals 200cm</a:t>
            </a:r>
            <a:r>
              <a:rPr b="0" baseline="30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volume equals 420cm</a:t>
            </a:r>
            <a:r>
              <a:rPr b="0" baseline="30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 two equations. What do you notice about your equations?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6071633" y="4935451"/>
            <a:ext cx="4914900" cy="2707002"/>
          </a:xfrm>
          <a:prstGeom prst="cube">
            <a:avLst>
              <a:gd fmla="val 25000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2"/>
          <p:cNvSpPr txBox="1"/>
          <p:nvPr/>
        </p:nvSpPr>
        <p:spPr>
          <a:xfrm>
            <a:off x="7518542" y="7642452"/>
            <a:ext cx="1585627" cy="10490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2"/>
          <p:cNvSpPr txBox="1"/>
          <p:nvPr/>
        </p:nvSpPr>
        <p:spPr>
          <a:xfrm>
            <a:off x="10716894" y="7117950"/>
            <a:ext cx="554126" cy="104900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10986533" y="5502198"/>
            <a:ext cx="554126" cy="104900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