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Compound area problems</a:t>
            </a:r>
            <a:endParaRPr/>
          </a:p>
        </p:txBody>
      </p:sp>
      <p:sp>
        <p:nvSpPr>
          <p:cNvPr id="41" name="Google Shape;41;p10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2" name="Google Shape;4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Mr Coward</a:t>
            </a:r>
            <a:endParaRPr/>
          </a:p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/>
        </p:nvSpPr>
        <p:spPr>
          <a:xfrm>
            <a:off x="948599" y="1759425"/>
            <a:ext cx="141246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the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shaded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area in each picture is the same.</a:t>
            </a:r>
            <a:endParaRPr/>
          </a:p>
        </p:txBody>
      </p:sp>
      <p:grpSp>
        <p:nvGrpSpPr>
          <p:cNvPr id="49" name="Google Shape;49;p11"/>
          <p:cNvGrpSpPr/>
          <p:nvPr/>
        </p:nvGrpSpPr>
        <p:grpSpPr>
          <a:xfrm>
            <a:off x="3210993" y="2943869"/>
            <a:ext cx="3600000" cy="4399261"/>
            <a:chOff x="3414193" y="2131433"/>
            <a:chExt cx="3600000" cy="4399261"/>
          </a:xfrm>
        </p:grpSpPr>
        <p:sp>
          <p:nvSpPr>
            <p:cNvPr id="50" name="Google Shape;50;p11"/>
            <p:cNvSpPr/>
            <p:nvPr/>
          </p:nvSpPr>
          <p:spPr>
            <a:xfrm>
              <a:off x="3414193" y="2930694"/>
              <a:ext cx="3600000" cy="3600000"/>
            </a:xfrm>
            <a:prstGeom prst="rect">
              <a:avLst/>
            </a:prstGeom>
            <a:solidFill>
              <a:schemeClr val="dk1"/>
            </a:solidFill>
            <a:ln cap="flat" cmpd="sng" w="381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11"/>
            <p:cNvSpPr/>
            <p:nvPr/>
          </p:nvSpPr>
          <p:spPr>
            <a:xfrm>
              <a:off x="3414193" y="2930694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5144343" y="4660843"/>
              <a:ext cx="69850" cy="79809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3" name="Google Shape;53;p11"/>
            <p:cNvCxnSpPr/>
            <p:nvPr/>
          </p:nvCxnSpPr>
          <p:spPr>
            <a:xfrm>
              <a:off x="3433148" y="2732560"/>
              <a:ext cx="3581045" cy="0"/>
            </a:xfrm>
            <a:prstGeom prst="straightConnector1">
              <a:avLst/>
            </a:prstGeom>
            <a:noFill/>
            <a:ln cap="flat" cmpd="sng" w="57150">
              <a:solidFill>
                <a:schemeClr val="accent6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54" name="Google Shape;54;p11"/>
            <p:cNvSpPr txBox="1"/>
            <p:nvPr/>
          </p:nvSpPr>
          <p:spPr>
            <a:xfrm>
              <a:off x="4611985" y="2131433"/>
              <a:ext cx="1263882" cy="601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 cm</a:t>
              </a:r>
              <a:endParaRPr/>
            </a:p>
          </p:txBody>
        </p:sp>
      </p:grpSp>
      <p:sp>
        <p:nvSpPr>
          <p:cNvPr id="55" name="Google Shape;55;p11"/>
          <p:cNvSpPr txBox="1"/>
          <p:nvPr/>
        </p:nvSpPr>
        <p:spPr>
          <a:xfrm>
            <a:off x="10827699" y="2943869"/>
            <a:ext cx="1263882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692" y="3743130"/>
            <a:ext cx="3714212" cy="3599996"/>
          </a:xfrm>
          <a:prstGeom prst="rect">
            <a:avLst/>
          </a:prstGeom>
          <a:noFill/>
          <a:ln cap="flat" cmpd="sng" w="38100">
            <a:solidFill>
              <a:srgbClr val="00612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7" name="Google Shape;57;p11"/>
          <p:cNvCxnSpPr/>
          <p:nvPr/>
        </p:nvCxnSpPr>
        <p:spPr>
          <a:xfrm>
            <a:off x="9648862" y="3600834"/>
            <a:ext cx="3581045" cy="0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58" name="Google Shape;58;p11"/>
          <p:cNvSpPr txBox="1"/>
          <p:nvPr/>
        </p:nvSpPr>
        <p:spPr>
          <a:xfrm>
            <a:off x="1295937" y="7894236"/>
            <a:ext cx="12577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calculate the shaded area?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842137" y="1653545"/>
            <a:ext cx="6983002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Find the area of the shaded section</a:t>
            </a:r>
            <a:endParaRPr/>
          </a:p>
        </p:txBody>
      </p:sp>
      <p:grpSp>
        <p:nvGrpSpPr>
          <p:cNvPr id="64" name="Google Shape;64;p12"/>
          <p:cNvGrpSpPr/>
          <p:nvPr/>
        </p:nvGrpSpPr>
        <p:grpSpPr>
          <a:xfrm>
            <a:off x="848681" y="3292813"/>
            <a:ext cx="4161054" cy="3432451"/>
            <a:chOff x="12855368" y="2907654"/>
            <a:chExt cx="4161054" cy="3432451"/>
          </a:xfrm>
        </p:grpSpPr>
        <p:sp>
          <p:nvSpPr>
            <p:cNvPr id="65" name="Google Shape;65;p12"/>
            <p:cNvSpPr/>
            <p:nvPr/>
          </p:nvSpPr>
          <p:spPr>
            <a:xfrm>
              <a:off x="13633145" y="2907654"/>
              <a:ext cx="3383277" cy="2878002"/>
            </a:xfrm>
            <a:prstGeom prst="rtTriangle">
              <a:avLst/>
            </a:prstGeom>
            <a:solidFill>
              <a:schemeClr val="dk1"/>
            </a:solidFill>
            <a:ln cap="flat" cmpd="sng" w="381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13633145" y="3942080"/>
              <a:ext cx="1773937" cy="1843576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7" name="Google Shape;67;p12"/>
            <p:cNvCxnSpPr>
              <a:endCxn id="66" idx="2"/>
            </p:cNvCxnSpPr>
            <p:nvPr/>
          </p:nvCxnSpPr>
          <p:spPr>
            <a:xfrm flipH="1">
              <a:off x="13633145" y="4840768"/>
              <a:ext cx="1773900" cy="23100"/>
            </a:xfrm>
            <a:prstGeom prst="straightConnector1">
              <a:avLst/>
            </a:prstGeom>
            <a:noFill/>
            <a:ln cap="flat" cmpd="sng" w="38100">
              <a:solidFill>
                <a:srgbClr val="006129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68" name="Google Shape;68;p12"/>
            <p:cNvSpPr txBox="1"/>
            <p:nvPr/>
          </p:nvSpPr>
          <p:spPr>
            <a:xfrm>
              <a:off x="14160222" y="4262741"/>
              <a:ext cx="803425" cy="601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4m</a:t>
              </a:r>
              <a:endParaRPr/>
            </a:p>
          </p:txBody>
        </p:sp>
        <p:sp>
          <p:nvSpPr>
            <p:cNvPr id="69" name="Google Shape;69;p12"/>
            <p:cNvSpPr txBox="1"/>
            <p:nvPr/>
          </p:nvSpPr>
          <p:spPr>
            <a:xfrm>
              <a:off x="14972447" y="5738978"/>
              <a:ext cx="784189" cy="601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9m</a:t>
              </a:r>
              <a:endParaRPr/>
            </a:p>
          </p:txBody>
        </p:sp>
        <p:sp>
          <p:nvSpPr>
            <p:cNvPr id="70" name="Google Shape;70;p12"/>
            <p:cNvSpPr txBox="1"/>
            <p:nvPr/>
          </p:nvSpPr>
          <p:spPr>
            <a:xfrm>
              <a:off x="12855368" y="4046091"/>
              <a:ext cx="795411" cy="601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8m</a:t>
              </a:r>
              <a:endParaRPr/>
            </a:p>
          </p:txBody>
        </p:sp>
      </p:grpSp>
      <p:grpSp>
        <p:nvGrpSpPr>
          <p:cNvPr id="71" name="Google Shape;71;p12"/>
          <p:cNvGrpSpPr/>
          <p:nvPr/>
        </p:nvGrpSpPr>
        <p:grpSpPr>
          <a:xfrm>
            <a:off x="6180393" y="2746402"/>
            <a:ext cx="4303722" cy="4078918"/>
            <a:chOff x="7782951" y="3523320"/>
            <a:chExt cx="3418949" cy="3240360"/>
          </a:xfrm>
        </p:grpSpPr>
        <p:sp>
          <p:nvSpPr>
            <p:cNvPr id="72" name="Google Shape;72;p12"/>
            <p:cNvSpPr/>
            <p:nvPr/>
          </p:nvSpPr>
          <p:spPr>
            <a:xfrm>
              <a:off x="7848583" y="3523320"/>
              <a:ext cx="3248617" cy="3240360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rgbClr val="0061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8761435" y="4742014"/>
              <a:ext cx="864096" cy="856607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0061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7864354" y="4715196"/>
              <a:ext cx="864096" cy="856607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0061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9634129" y="4765872"/>
              <a:ext cx="864096" cy="856607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0061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" name="Google Shape;76;p12"/>
            <p:cNvCxnSpPr>
              <a:stCxn id="73" idx="2"/>
              <a:endCxn id="73" idx="6"/>
            </p:cNvCxnSpPr>
            <p:nvPr/>
          </p:nvCxnSpPr>
          <p:spPr>
            <a:xfrm>
              <a:off x="8761435" y="5170318"/>
              <a:ext cx="864300" cy="0"/>
            </a:xfrm>
            <a:prstGeom prst="straightConnector1">
              <a:avLst/>
            </a:prstGeom>
            <a:noFill/>
            <a:ln cap="flat" cmpd="sng" w="38100">
              <a:solidFill>
                <a:srgbClr val="006129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77" name="Google Shape;77;p12"/>
            <p:cNvCxnSpPr>
              <a:stCxn id="74" idx="2"/>
              <a:endCxn id="74" idx="6"/>
            </p:cNvCxnSpPr>
            <p:nvPr/>
          </p:nvCxnSpPr>
          <p:spPr>
            <a:xfrm>
              <a:off x="7864354" y="5143500"/>
              <a:ext cx="864300" cy="0"/>
            </a:xfrm>
            <a:prstGeom prst="straightConnector1">
              <a:avLst/>
            </a:prstGeom>
            <a:noFill/>
            <a:ln cap="flat" cmpd="sng" w="38100">
              <a:solidFill>
                <a:srgbClr val="006129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78" name="Google Shape;78;p12"/>
            <p:cNvSpPr txBox="1"/>
            <p:nvPr/>
          </p:nvSpPr>
          <p:spPr>
            <a:xfrm>
              <a:off x="8694310" y="4827526"/>
              <a:ext cx="9927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2cm</a:t>
              </a:r>
              <a:endParaRPr/>
            </a:p>
          </p:txBody>
        </p:sp>
        <p:cxnSp>
          <p:nvCxnSpPr>
            <p:cNvPr id="79" name="Google Shape;79;p12"/>
            <p:cNvCxnSpPr/>
            <p:nvPr/>
          </p:nvCxnSpPr>
          <p:spPr>
            <a:xfrm>
              <a:off x="9634128" y="5169779"/>
              <a:ext cx="864097" cy="11591"/>
            </a:xfrm>
            <a:prstGeom prst="straightConnector1">
              <a:avLst/>
            </a:prstGeom>
            <a:noFill/>
            <a:ln cap="flat" cmpd="sng" w="38100">
              <a:solidFill>
                <a:srgbClr val="006129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80" name="Google Shape;80;p12"/>
            <p:cNvSpPr txBox="1"/>
            <p:nvPr/>
          </p:nvSpPr>
          <p:spPr>
            <a:xfrm>
              <a:off x="7782951" y="4810418"/>
              <a:ext cx="9927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2cm</a:t>
              </a:r>
              <a:endParaRPr/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9629835" y="4797576"/>
              <a:ext cx="9927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2cm</a:t>
              </a:r>
              <a:endParaRPr/>
            </a:p>
          </p:txBody>
        </p:sp>
        <p:cxnSp>
          <p:nvCxnSpPr>
            <p:cNvPr id="82" name="Google Shape;82;p12"/>
            <p:cNvCxnSpPr/>
            <p:nvPr/>
          </p:nvCxnSpPr>
          <p:spPr>
            <a:xfrm flipH="1" rot="10800000">
              <a:off x="10513997" y="5175575"/>
              <a:ext cx="583203" cy="5795"/>
            </a:xfrm>
            <a:prstGeom prst="straightConnector1">
              <a:avLst/>
            </a:prstGeom>
            <a:noFill/>
            <a:ln cap="flat" cmpd="sng" w="38100">
              <a:solidFill>
                <a:srgbClr val="006129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83" name="Google Shape;83;p12"/>
            <p:cNvSpPr txBox="1"/>
            <p:nvPr/>
          </p:nvSpPr>
          <p:spPr>
            <a:xfrm>
              <a:off x="10488512" y="4715196"/>
              <a:ext cx="713388" cy="477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1cm</a:t>
              </a:r>
              <a:endParaRPr/>
            </a:p>
          </p:txBody>
        </p:sp>
      </p:grpSp>
      <p:grpSp>
        <p:nvGrpSpPr>
          <p:cNvPr id="84" name="Google Shape;84;p12"/>
          <p:cNvGrpSpPr/>
          <p:nvPr/>
        </p:nvGrpSpPr>
        <p:grpSpPr>
          <a:xfrm>
            <a:off x="11948398" y="2533849"/>
            <a:ext cx="3968118" cy="3794801"/>
            <a:chOff x="11992816" y="4684133"/>
            <a:chExt cx="3968118" cy="3794801"/>
          </a:xfrm>
        </p:grpSpPr>
        <p:grpSp>
          <p:nvGrpSpPr>
            <p:cNvPr id="85" name="Google Shape;85;p12"/>
            <p:cNvGrpSpPr/>
            <p:nvPr/>
          </p:nvGrpSpPr>
          <p:grpSpPr>
            <a:xfrm>
              <a:off x="12107607" y="4684133"/>
              <a:ext cx="3794379" cy="3794801"/>
              <a:chOff x="12209292" y="5834061"/>
              <a:chExt cx="2160000" cy="2160240"/>
            </a:xfrm>
          </p:grpSpPr>
          <p:sp>
            <p:nvSpPr>
              <p:cNvPr id="86" name="Google Shape;86;p12"/>
              <p:cNvSpPr/>
              <p:nvPr/>
            </p:nvSpPr>
            <p:spPr>
              <a:xfrm>
                <a:off x="12209292" y="5834061"/>
                <a:ext cx="2160000" cy="2160240"/>
              </a:xfrm>
              <a:prstGeom prst="pie">
                <a:avLst>
                  <a:gd fmla="val 0" name="adj1"/>
                  <a:gd fmla="val 10801697" name="adj2"/>
                </a:avLst>
              </a:prstGeom>
              <a:solidFill>
                <a:schemeClr val="dk1"/>
              </a:solidFill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12209292" y="6373701"/>
                <a:ext cx="1080000" cy="1080000"/>
              </a:xfrm>
              <a:prstGeom prst="pie">
                <a:avLst>
                  <a:gd fmla="val 0" name="adj1"/>
                  <a:gd fmla="val 10801697" name="adj2"/>
                </a:avLst>
              </a:prstGeom>
              <a:solidFill>
                <a:schemeClr val="lt1"/>
              </a:solidFill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13289292" y="6373701"/>
                <a:ext cx="1080000" cy="1080000"/>
              </a:xfrm>
              <a:prstGeom prst="pie">
                <a:avLst>
                  <a:gd fmla="val 0" name="adj1"/>
                  <a:gd fmla="val 10801697" name="adj2"/>
                </a:avLst>
              </a:prstGeom>
              <a:solidFill>
                <a:schemeClr val="lt1"/>
              </a:solidFill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9" name="Google Shape;89;p12"/>
            <p:cNvCxnSpPr/>
            <p:nvPr/>
          </p:nvCxnSpPr>
          <p:spPr>
            <a:xfrm>
              <a:off x="11992816" y="6580690"/>
              <a:ext cx="3968118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0" name="Google Shape;90;p12"/>
          <p:cNvSpPr txBox="1"/>
          <p:nvPr/>
        </p:nvSpPr>
        <p:spPr>
          <a:xfrm>
            <a:off x="13309766" y="3655545"/>
            <a:ext cx="1183337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72cm</a:t>
            </a:r>
            <a:endParaRPr/>
          </a:p>
        </p:txBody>
      </p:sp>
      <p:cxnSp>
        <p:nvCxnSpPr>
          <p:cNvPr id="91" name="Google Shape;91;p12"/>
          <p:cNvCxnSpPr/>
          <p:nvPr/>
        </p:nvCxnSpPr>
        <p:spPr>
          <a:xfrm>
            <a:off x="12004244" y="4236106"/>
            <a:ext cx="38533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842137" y="1653545"/>
            <a:ext cx="7988084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Find the area of these compound shapes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1853069" y="2343797"/>
            <a:ext cx="2906562" cy="5698056"/>
          </a:xfrm>
          <a:custGeom>
            <a:rect b="b" l="l" r="r" t="t"/>
            <a:pathLst>
              <a:path extrusionOk="0" h="5698056" w="2906562">
                <a:moveTo>
                  <a:pt x="1442211" y="43"/>
                </a:moveTo>
                <a:cubicBezTo>
                  <a:pt x="1694367" y="-1879"/>
                  <a:pt x="1947022" y="61749"/>
                  <a:pt x="2173690" y="191125"/>
                </a:cubicBezTo>
                <a:cubicBezTo>
                  <a:pt x="2570359" y="417535"/>
                  <a:pt x="2834123" y="814869"/>
                  <a:pt x="2893726" y="1260353"/>
                </a:cubicBezTo>
                <a:lnTo>
                  <a:pt x="2906524" y="1453281"/>
                </a:lnTo>
                <a:lnTo>
                  <a:pt x="2906562" y="1453281"/>
                </a:lnTo>
                <a:lnTo>
                  <a:pt x="2906530" y="1453376"/>
                </a:lnTo>
                <a:lnTo>
                  <a:pt x="2906562" y="1453865"/>
                </a:lnTo>
                <a:lnTo>
                  <a:pt x="2906362" y="1453865"/>
                </a:lnTo>
                <a:lnTo>
                  <a:pt x="1453281" y="5698056"/>
                </a:lnTo>
                <a:lnTo>
                  <a:pt x="7740" y="1475887"/>
                </a:lnTo>
                <a:lnTo>
                  <a:pt x="178" y="1476005"/>
                </a:lnTo>
                <a:lnTo>
                  <a:pt x="1164" y="1456682"/>
                </a:lnTo>
                <a:lnTo>
                  <a:pt x="0" y="1453281"/>
                </a:lnTo>
                <a:lnTo>
                  <a:pt x="1338" y="1453281"/>
                </a:lnTo>
                <a:lnTo>
                  <a:pt x="10065" y="1282320"/>
                </a:lnTo>
                <a:cubicBezTo>
                  <a:pt x="62874" y="835980"/>
                  <a:pt x="320554" y="434673"/>
                  <a:pt x="713728" y="202247"/>
                </a:cubicBezTo>
                <a:cubicBezTo>
                  <a:pt x="938399" y="69432"/>
                  <a:pt x="1190056" y="1963"/>
                  <a:pt x="1442211" y="43"/>
                </a:cubicBezTo>
                <a:close/>
              </a:path>
            </a:pathLst>
          </a:custGeom>
          <a:noFill/>
          <a:ln cap="flat" cmpd="sng" w="381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3"/>
          <p:cNvCxnSpPr>
            <a:stCxn id="97" idx="10"/>
            <a:endCxn id="97" idx="7"/>
          </p:cNvCxnSpPr>
          <p:nvPr/>
        </p:nvCxnSpPr>
        <p:spPr>
          <a:xfrm flipH="1" rot="10800000">
            <a:off x="1853247" y="3797602"/>
            <a:ext cx="2906100" cy="2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9" name="Google Shape;99;p13"/>
          <p:cNvCxnSpPr/>
          <p:nvPr/>
        </p:nvCxnSpPr>
        <p:spPr>
          <a:xfrm flipH="1" rot="10800000">
            <a:off x="2386013" y="5629275"/>
            <a:ext cx="271462" cy="142875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3910013" y="5700712"/>
            <a:ext cx="290512" cy="133349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3"/>
          <p:cNvSpPr txBox="1"/>
          <p:nvPr/>
        </p:nvSpPr>
        <p:spPr>
          <a:xfrm>
            <a:off x="4200525" y="5533497"/>
            <a:ext cx="1194558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 cm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91427" y="3218053"/>
            <a:ext cx="1229824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6302481" y="2578873"/>
            <a:ext cx="3600052" cy="3600053"/>
          </a:xfrm>
          <a:custGeom>
            <a:rect b="b" l="l" r="r" t="t"/>
            <a:pathLst>
              <a:path extrusionOk="0" h="3600053" w="3600052">
                <a:moveTo>
                  <a:pt x="1800052" y="0"/>
                </a:moveTo>
                <a:lnTo>
                  <a:pt x="3600052" y="0"/>
                </a:lnTo>
                <a:lnTo>
                  <a:pt x="3600052" y="1800000"/>
                </a:lnTo>
                <a:cubicBezTo>
                  <a:pt x="3600052" y="2528735"/>
                  <a:pt x="3160660" y="3185568"/>
                  <a:pt x="2487098" y="3463721"/>
                </a:cubicBezTo>
                <a:cubicBezTo>
                  <a:pt x="1813536" y="3741874"/>
                  <a:pt x="1038719" y="3586457"/>
                  <a:pt x="524532" y="3070059"/>
                </a:cubicBezTo>
                <a:cubicBezTo>
                  <a:pt x="10345" y="2553662"/>
                  <a:pt x="-141747" y="1778185"/>
                  <a:pt x="139293" y="1105823"/>
                </a:cubicBezTo>
                <a:cubicBezTo>
                  <a:pt x="402767" y="475484"/>
                  <a:pt x="998181" y="52383"/>
                  <a:pt x="1672032" y="4533"/>
                </a:cubicBezTo>
                <a:lnTo>
                  <a:pt x="1800052" y="273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>
            <a:off x="8102507" y="2578873"/>
            <a:ext cx="0" cy="1800026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5" name="Google Shape;105;p13"/>
          <p:cNvCxnSpPr>
            <a:endCxn id="103" idx="2"/>
          </p:cNvCxnSpPr>
          <p:nvPr/>
        </p:nvCxnSpPr>
        <p:spPr>
          <a:xfrm>
            <a:off x="8102507" y="4378873"/>
            <a:ext cx="180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6" name="Google Shape;106;p13"/>
          <p:cNvSpPr txBox="1"/>
          <p:nvPr/>
        </p:nvSpPr>
        <p:spPr>
          <a:xfrm>
            <a:off x="6815136" y="6197396"/>
            <a:ext cx="3087389" cy="1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Perimeter of square = 32 cm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>
            <a:off x="11992815" y="2590192"/>
            <a:ext cx="3404141" cy="2553292"/>
          </a:xfrm>
          <a:custGeom>
            <a:rect b="b" l="l" r="r" t="t"/>
            <a:pathLst>
              <a:path extrusionOk="0" h="1620118" w="2160000">
                <a:moveTo>
                  <a:pt x="1619866" y="1620118"/>
                </a:moveTo>
                <a:cubicBezTo>
                  <a:pt x="1526621" y="1620095"/>
                  <a:pt x="1433382" y="1595949"/>
                  <a:pt x="1349846" y="1547683"/>
                </a:cubicBezTo>
                <a:cubicBezTo>
                  <a:pt x="1224542" y="1475283"/>
                  <a:pt x="1135352" y="1356865"/>
                  <a:pt x="1098629" y="1220779"/>
                </a:cubicBezTo>
                <a:lnTo>
                  <a:pt x="1080035" y="1080119"/>
                </a:lnTo>
                <a:lnTo>
                  <a:pt x="1080000" y="1080119"/>
                </a:lnTo>
                <a:lnTo>
                  <a:pt x="1080000" y="1080119"/>
                </a:lnTo>
                <a:lnTo>
                  <a:pt x="1061302" y="1221036"/>
                </a:lnTo>
                <a:cubicBezTo>
                  <a:pt x="1024511" y="1357104"/>
                  <a:pt x="935263" y="1475479"/>
                  <a:pt x="809923" y="1547816"/>
                </a:cubicBezTo>
                <a:cubicBezTo>
                  <a:pt x="726363" y="1596041"/>
                  <a:pt x="633112" y="1620141"/>
                  <a:pt x="539866" y="1620118"/>
                </a:cubicBezTo>
                <a:cubicBezTo>
                  <a:pt x="446621" y="1620095"/>
                  <a:pt x="353382" y="1595949"/>
                  <a:pt x="269846" y="1547683"/>
                </a:cubicBezTo>
                <a:cubicBezTo>
                  <a:pt x="144542" y="1475283"/>
                  <a:pt x="55352" y="1356865"/>
                  <a:pt x="18629" y="1220779"/>
                </a:cubicBezTo>
                <a:lnTo>
                  <a:pt x="35" y="1080119"/>
                </a:lnTo>
                <a:lnTo>
                  <a:pt x="0" y="1080119"/>
                </a:lnTo>
                <a:lnTo>
                  <a:pt x="12" y="1079941"/>
                </a:lnTo>
                <a:lnTo>
                  <a:pt x="0" y="1079852"/>
                </a:lnTo>
                <a:lnTo>
                  <a:pt x="18" y="1079852"/>
                </a:lnTo>
                <a:lnTo>
                  <a:pt x="9500" y="937030"/>
                </a:lnTo>
                <a:cubicBezTo>
                  <a:pt x="53479" y="607589"/>
                  <a:pt x="247671" y="313457"/>
                  <a:pt x="540109" y="144645"/>
                </a:cubicBezTo>
                <a:cubicBezTo>
                  <a:pt x="874372" y="-48311"/>
                  <a:pt x="1286185" y="-48210"/>
                  <a:pt x="1620353" y="144912"/>
                </a:cubicBezTo>
                <a:cubicBezTo>
                  <a:pt x="1912707" y="313869"/>
                  <a:pt x="2106755" y="608096"/>
                  <a:pt x="2150571" y="937560"/>
                </a:cubicBezTo>
                <a:lnTo>
                  <a:pt x="2159965" y="1080118"/>
                </a:lnTo>
                <a:lnTo>
                  <a:pt x="2160000" y="1080118"/>
                </a:lnTo>
                <a:lnTo>
                  <a:pt x="2159976" y="1080296"/>
                </a:lnTo>
                <a:lnTo>
                  <a:pt x="2160000" y="1080653"/>
                </a:lnTo>
                <a:lnTo>
                  <a:pt x="2159929" y="1080653"/>
                </a:lnTo>
                <a:lnTo>
                  <a:pt x="2141302" y="1221036"/>
                </a:lnTo>
                <a:cubicBezTo>
                  <a:pt x="2104511" y="1357104"/>
                  <a:pt x="2015263" y="1475479"/>
                  <a:pt x="1889923" y="1547816"/>
                </a:cubicBezTo>
                <a:cubicBezTo>
                  <a:pt x="1806363" y="1596041"/>
                  <a:pt x="1713112" y="1620141"/>
                  <a:pt x="1619866" y="1620118"/>
                </a:cubicBez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>
            <a:endCxn id="107" idx="4"/>
          </p:cNvCxnSpPr>
          <p:nvPr/>
        </p:nvCxnSpPr>
        <p:spPr>
          <a:xfrm>
            <a:off x="11992816" y="3441226"/>
            <a:ext cx="1702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13694888" y="3441226"/>
            <a:ext cx="170207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0" name="Google Shape;110;p13"/>
          <p:cNvSpPr txBox="1"/>
          <p:nvPr/>
        </p:nvSpPr>
        <p:spPr>
          <a:xfrm>
            <a:off x="12293861" y="3376074"/>
            <a:ext cx="1099981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cxnSp>
        <p:nvCxnSpPr>
          <p:cNvPr id="111" name="Google Shape;111;p13"/>
          <p:cNvCxnSpPr/>
          <p:nvPr/>
        </p:nvCxnSpPr>
        <p:spPr>
          <a:xfrm>
            <a:off x="12048662" y="3560281"/>
            <a:ext cx="1646224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" name="Google Shape;112;p13"/>
          <p:cNvSpPr txBox="1"/>
          <p:nvPr/>
        </p:nvSpPr>
        <p:spPr>
          <a:xfrm>
            <a:off x="13969117" y="3376074"/>
            <a:ext cx="1099981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cxnSp>
        <p:nvCxnSpPr>
          <p:cNvPr id="113" name="Google Shape;113;p13"/>
          <p:cNvCxnSpPr/>
          <p:nvPr/>
        </p:nvCxnSpPr>
        <p:spPr>
          <a:xfrm>
            <a:off x="13723919" y="3560281"/>
            <a:ext cx="1646224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4" name="Google Shape;114;p13"/>
          <p:cNvCxnSpPr>
            <a:stCxn id="102" idx="2"/>
          </p:cNvCxnSpPr>
          <p:nvPr/>
        </p:nvCxnSpPr>
        <p:spPr>
          <a:xfrm>
            <a:off x="3306339" y="3819180"/>
            <a:ext cx="0" cy="422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5" name="Google Shape;115;p13"/>
          <p:cNvSpPr txBox="1"/>
          <p:nvPr/>
        </p:nvSpPr>
        <p:spPr>
          <a:xfrm>
            <a:off x="2207671" y="4392872"/>
            <a:ext cx="1101584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12cm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12676955" y="6113573"/>
            <a:ext cx="1812932" cy="2461155"/>
          </a:xfrm>
          <a:prstGeom prst="rect">
            <a:avLst/>
          </a:prstGeom>
          <a:noFill/>
          <a:ln cap="flat" cmpd="sng" w="38100">
            <a:solidFill>
              <a:srgbClr val="0061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3"/>
          <p:cNvSpPr/>
          <p:nvPr/>
        </p:nvSpPr>
        <p:spPr>
          <a:xfrm rot="-5400000">
            <a:off x="13259324" y="5970026"/>
            <a:ext cx="2461156" cy="2748248"/>
          </a:xfrm>
          <a:prstGeom prst="pie">
            <a:avLst>
              <a:gd fmla="val 0" name="adj1"/>
              <a:gd fmla="val 10801697" name="adj2"/>
            </a:avLst>
          </a:prstGeom>
          <a:noFill/>
          <a:ln cap="flat" cmpd="sng" w="38100">
            <a:solidFill>
              <a:srgbClr val="0061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3"/>
          <p:cNvCxnSpPr/>
          <p:nvPr/>
        </p:nvCxnSpPr>
        <p:spPr>
          <a:xfrm>
            <a:off x="12676955" y="8741746"/>
            <a:ext cx="1805521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19" name="Google Shape;119;p13"/>
          <p:cNvCxnSpPr/>
          <p:nvPr/>
        </p:nvCxnSpPr>
        <p:spPr>
          <a:xfrm rot="10800000">
            <a:off x="12439996" y="6113570"/>
            <a:ext cx="0" cy="2461157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20" name="Google Shape;120;p13"/>
          <p:cNvSpPr txBox="1"/>
          <p:nvPr/>
        </p:nvSpPr>
        <p:spPr>
          <a:xfrm>
            <a:off x="12048662" y="5400148"/>
            <a:ext cx="4158190" cy="6011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529" l="-3048" r="-213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13182916" y="8663551"/>
            <a:ext cx="970137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3cm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1996521" y="7043584"/>
            <a:ext cx="388248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4"/>
          <p:cNvGrpSpPr/>
          <p:nvPr/>
        </p:nvGrpSpPr>
        <p:grpSpPr>
          <a:xfrm>
            <a:off x="12318794" y="3077633"/>
            <a:ext cx="4956480" cy="4131734"/>
            <a:chOff x="9144000" y="2218267"/>
            <a:chExt cx="7861300" cy="6553200"/>
          </a:xfrm>
        </p:grpSpPr>
        <p:pic>
          <p:nvPicPr>
            <p:cNvPr id="128" name="Google Shape;12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44000" y="2218267"/>
              <a:ext cx="7861300" cy="655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</p:pic>
        <p:sp>
          <p:nvSpPr>
            <p:cNvPr id="129" name="Google Shape;129;p14"/>
            <p:cNvSpPr/>
            <p:nvPr/>
          </p:nvSpPr>
          <p:spPr>
            <a:xfrm>
              <a:off x="9792431" y="2343638"/>
              <a:ext cx="6333832" cy="6348210"/>
            </a:xfrm>
            <a:custGeom>
              <a:rect b="b" l="l" r="r" t="t"/>
              <a:pathLst>
                <a:path extrusionOk="0" h="6348210" w="6333832">
                  <a:moveTo>
                    <a:pt x="3166916" y="636629"/>
                  </a:moveTo>
                  <a:cubicBezTo>
                    <a:pt x="1757713" y="636629"/>
                    <a:pt x="615329" y="1775721"/>
                    <a:pt x="615329" y="3180862"/>
                  </a:cubicBezTo>
                  <a:cubicBezTo>
                    <a:pt x="615329" y="4586003"/>
                    <a:pt x="1757713" y="5725095"/>
                    <a:pt x="3166916" y="5725095"/>
                  </a:cubicBezTo>
                  <a:cubicBezTo>
                    <a:pt x="4576119" y="5725095"/>
                    <a:pt x="5718503" y="4586003"/>
                    <a:pt x="5718503" y="3180862"/>
                  </a:cubicBezTo>
                  <a:cubicBezTo>
                    <a:pt x="5718503" y="1775721"/>
                    <a:pt x="4576119" y="636629"/>
                    <a:pt x="3166916" y="636629"/>
                  </a:cubicBezTo>
                  <a:close/>
                  <a:moveTo>
                    <a:pt x="3166916" y="0"/>
                  </a:moveTo>
                  <a:cubicBezTo>
                    <a:pt x="4915955" y="0"/>
                    <a:pt x="6333832" y="1421095"/>
                    <a:pt x="6333832" y="3174105"/>
                  </a:cubicBezTo>
                  <a:cubicBezTo>
                    <a:pt x="6333832" y="4927115"/>
                    <a:pt x="4915955" y="6348210"/>
                    <a:pt x="3166916" y="6348210"/>
                  </a:cubicBezTo>
                  <a:cubicBezTo>
                    <a:pt x="1417877" y="6348210"/>
                    <a:pt x="0" y="4927115"/>
                    <a:pt x="0" y="3174105"/>
                  </a:cubicBezTo>
                  <a:cubicBezTo>
                    <a:pt x="0" y="1421095"/>
                    <a:pt x="1417877" y="0"/>
                    <a:pt x="3166916" y="0"/>
                  </a:cubicBezTo>
                  <a:close/>
                </a:path>
              </a:pathLst>
            </a:custGeom>
            <a:solidFill>
              <a:srgbClr val="65BE4B">
                <a:alpha val="50196"/>
              </a:srgbClr>
            </a:solidFill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794200" y="3106479"/>
            <a:ext cx="4956480" cy="4131734"/>
            <a:chOff x="875536" y="2218267"/>
            <a:chExt cx="7861300" cy="6553200"/>
          </a:xfrm>
        </p:grpSpPr>
        <p:pic>
          <p:nvPicPr>
            <p:cNvPr id="131" name="Google Shape;13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5536" y="2218267"/>
              <a:ext cx="7861300" cy="655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4"/>
            <p:cNvSpPr/>
            <p:nvPr/>
          </p:nvSpPr>
          <p:spPr>
            <a:xfrm>
              <a:off x="1554986" y="2343638"/>
              <a:ext cx="6333831" cy="6348210"/>
            </a:xfrm>
            <a:prstGeom prst="ellipse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3" name="Google Shape;133;p14"/>
          <p:cNvSpPr/>
          <p:nvPr/>
        </p:nvSpPr>
        <p:spPr>
          <a:xfrm>
            <a:off x="1222586" y="3185525"/>
            <a:ext cx="3993423" cy="3988066"/>
          </a:xfrm>
          <a:prstGeom prst="pie">
            <a:avLst>
              <a:gd fmla="val 0" name="adj1"/>
              <a:gd fmla="val 7164198" name="adj2"/>
            </a:avLst>
          </a:prstGeom>
          <a:solidFill>
            <a:srgbClr val="65BE4B">
              <a:alpha val="49803"/>
            </a:srgbClr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14"/>
          <p:cNvGrpSpPr/>
          <p:nvPr/>
        </p:nvGrpSpPr>
        <p:grpSpPr>
          <a:xfrm>
            <a:off x="6556497" y="3092056"/>
            <a:ext cx="4956480" cy="4131734"/>
            <a:chOff x="6451566" y="3552613"/>
            <a:chExt cx="4956480" cy="4131734"/>
          </a:xfrm>
        </p:grpSpPr>
        <p:grpSp>
          <p:nvGrpSpPr>
            <p:cNvPr id="135" name="Google Shape;135;p14"/>
            <p:cNvGrpSpPr/>
            <p:nvPr/>
          </p:nvGrpSpPr>
          <p:grpSpPr>
            <a:xfrm>
              <a:off x="6451566" y="3552613"/>
              <a:ext cx="4956480" cy="4131734"/>
              <a:chOff x="875536" y="2218267"/>
              <a:chExt cx="7861300" cy="6553200"/>
            </a:xfrm>
          </p:grpSpPr>
          <p:pic>
            <p:nvPicPr>
              <p:cNvPr id="136" name="Google Shape;136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75536" y="2218267"/>
                <a:ext cx="7861300" cy="6553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14"/>
              <p:cNvSpPr/>
              <p:nvPr/>
            </p:nvSpPr>
            <p:spPr>
              <a:xfrm>
                <a:off x="1554986" y="2343638"/>
                <a:ext cx="6333830" cy="6348210"/>
              </a:xfrm>
              <a:prstGeom prst="ellipse">
                <a:avLst/>
              </a:prstGeom>
              <a:noFill/>
              <a:ln cap="flat" cmpd="sng" w="571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38" name="Google Shape;138;p14"/>
            <p:cNvSpPr/>
            <p:nvPr/>
          </p:nvSpPr>
          <p:spPr>
            <a:xfrm>
              <a:off x="7674964" y="4437089"/>
              <a:ext cx="2398426" cy="2383436"/>
            </a:xfrm>
            <a:prstGeom prst="ellipse">
              <a:avLst/>
            </a:prstGeom>
            <a:solidFill>
              <a:srgbClr val="65BE4B">
                <a:alpha val="49803"/>
              </a:srgbClr>
            </a:solidFill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9" name="Google Shape;139;p14"/>
          <p:cNvSpPr txBox="1"/>
          <p:nvPr/>
        </p:nvSpPr>
        <p:spPr>
          <a:xfrm>
            <a:off x="948612" y="1759436"/>
            <a:ext cx="10148932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which picture is the biggest area shaded?</a:t>
            </a:r>
            <a:endParaRPr/>
          </a:p>
        </p:txBody>
      </p:sp>
      <p:cxnSp>
        <p:nvCxnSpPr>
          <p:cNvPr id="140" name="Google Shape;140;p14"/>
          <p:cNvCxnSpPr>
            <a:stCxn id="132" idx="0"/>
            <a:endCxn id="133" idx="1"/>
          </p:cNvCxnSpPr>
          <p:nvPr/>
        </p:nvCxnSpPr>
        <p:spPr>
          <a:xfrm>
            <a:off x="3219299" y="3185524"/>
            <a:ext cx="0" cy="3988200"/>
          </a:xfrm>
          <a:prstGeom prst="straightConnector1">
            <a:avLst/>
          </a:prstGeom>
          <a:noFill/>
          <a:ln cap="flat" cmpd="sng" w="9525">
            <a:solidFill>
              <a:srgbClr val="9999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4"/>
          <p:cNvCxnSpPr>
            <a:stCxn id="137" idx="0"/>
            <a:endCxn id="137" idx="4"/>
          </p:cNvCxnSpPr>
          <p:nvPr/>
        </p:nvCxnSpPr>
        <p:spPr>
          <a:xfrm>
            <a:off x="8981596" y="3171101"/>
            <a:ext cx="0" cy="4002600"/>
          </a:xfrm>
          <a:prstGeom prst="straightConnector1">
            <a:avLst/>
          </a:prstGeom>
          <a:noFill/>
          <a:ln cap="flat" cmpd="sng" w="9525">
            <a:solidFill>
              <a:srgbClr val="9999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14724336" y="3185524"/>
            <a:ext cx="0" cy="4002490"/>
          </a:xfrm>
          <a:prstGeom prst="straightConnector1">
            <a:avLst/>
          </a:prstGeom>
          <a:noFill/>
          <a:ln cap="flat" cmpd="sng" w="9525">
            <a:solidFill>
              <a:srgbClr val="9999A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