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c1a2614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c1a2614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fc1a261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fc1a261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fc1a2614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fc1a2614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4ae5183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4ae5183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b9dafb8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b9dafb8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d3f140767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d3f140767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Expectation for task - give them time.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diverse is UK society?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6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Citizenship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4" name="Google Shape;104;p1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Elmi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diversity?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977350" y="2199450"/>
            <a:ext cx="15274500" cy="545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Diversity - understanding that each individual is unique, and recognising our individual differences.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The UK is extremely diverse. It consist of different cultures, religions, languages and history, as seen in the different four jurisdictions and in cities and towns.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851050" y="2274500"/>
            <a:ext cx="6256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Definition</a:t>
            </a:r>
            <a:endParaRPr sz="3500"/>
          </a:p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917950" y="35461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Many different types of things, people or ideas.</a:t>
            </a:r>
            <a:endParaRPr sz="2800"/>
          </a:p>
        </p:txBody>
      </p:sp>
      <p:sp>
        <p:nvSpPr>
          <p:cNvPr id="119" name="Google Shape;119;p20"/>
          <p:cNvSpPr txBox="1"/>
          <p:nvPr>
            <p:ph idx="3" type="subTitle"/>
          </p:nvPr>
        </p:nvSpPr>
        <p:spPr>
          <a:xfrm>
            <a:off x="9468000" y="2274500"/>
            <a:ext cx="6256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Example of diversity</a:t>
            </a:r>
            <a:endParaRPr sz="3500"/>
          </a:p>
        </p:txBody>
      </p:sp>
      <p:sp>
        <p:nvSpPr>
          <p:cNvPr id="120" name="Google Shape;120;p20"/>
          <p:cNvSpPr txBox="1"/>
          <p:nvPr>
            <p:ph idx="4" type="body"/>
          </p:nvPr>
        </p:nvSpPr>
        <p:spPr>
          <a:xfrm>
            <a:off x="9468000" y="35461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Ethnicity, gender, sexual orientation, socio-economic status, religious beliefs or political beliefs. </a:t>
            </a:r>
            <a:endParaRPr sz="2800"/>
          </a:p>
        </p:txBody>
      </p:sp>
      <p:sp>
        <p:nvSpPr>
          <p:cNvPr id="121" name="Google Shape;121;p20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22" name="Google Shape;122;p20"/>
          <p:cNvSpPr txBox="1"/>
          <p:nvPr>
            <p:ph idx="5" type="subTitle"/>
          </p:nvPr>
        </p:nvSpPr>
        <p:spPr>
          <a:xfrm>
            <a:off x="917950" y="5746825"/>
            <a:ext cx="6256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Synonyme 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23" name="Google Shape;123;p20"/>
          <p:cNvSpPr txBox="1"/>
          <p:nvPr>
            <p:ph idx="6" type="body"/>
          </p:nvPr>
        </p:nvSpPr>
        <p:spPr>
          <a:xfrm>
            <a:off x="917950" y="6998038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Varied, different.  </a:t>
            </a:r>
            <a:endParaRPr sz="2800"/>
          </a:p>
        </p:txBody>
      </p:sp>
      <p:sp>
        <p:nvSpPr>
          <p:cNvPr id="124" name="Google Shape;124;p20"/>
          <p:cNvSpPr txBox="1"/>
          <p:nvPr>
            <p:ph idx="7" type="subTitle"/>
          </p:nvPr>
        </p:nvSpPr>
        <p:spPr>
          <a:xfrm>
            <a:off x="9468000" y="5746825"/>
            <a:ext cx="6256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In a sentence</a:t>
            </a:r>
            <a:endParaRPr sz="3500"/>
          </a:p>
        </p:txBody>
      </p:sp>
      <p:sp>
        <p:nvSpPr>
          <p:cNvPr id="125" name="Google Shape;125;p20"/>
          <p:cNvSpPr txBox="1"/>
          <p:nvPr>
            <p:ph idx="8" type="body"/>
          </p:nvPr>
        </p:nvSpPr>
        <p:spPr>
          <a:xfrm>
            <a:off x="9468000" y="6811350"/>
            <a:ext cx="66366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Does television adequately reflect the ethnic and cultural diversity of the country?</a:t>
            </a:r>
            <a:endParaRPr sz="2800"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Diversity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20"/>
          <p:cNvSpPr txBox="1"/>
          <p:nvPr>
            <p:ph idx="6" type="body"/>
          </p:nvPr>
        </p:nvSpPr>
        <p:spPr>
          <a:xfrm>
            <a:off x="917950" y="8446550"/>
            <a:ext cx="67671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2100"/>
              <a:t>Source: Cambridge dictionary definition</a:t>
            </a:r>
            <a:endParaRPr i="1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4" name="Google Shape;134;p21"/>
          <p:cNvCxnSpPr/>
          <p:nvPr/>
        </p:nvCxnSpPr>
        <p:spPr>
          <a:xfrm flipH="1" rot="10800000">
            <a:off x="1556825" y="4165025"/>
            <a:ext cx="16122300" cy="70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1"/>
          <p:cNvCxnSpPr/>
          <p:nvPr/>
        </p:nvCxnSpPr>
        <p:spPr>
          <a:xfrm>
            <a:off x="1503625" y="411167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1"/>
          <p:cNvCxnSpPr/>
          <p:nvPr/>
        </p:nvCxnSpPr>
        <p:spPr>
          <a:xfrm>
            <a:off x="15053050" y="411167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1"/>
          <p:cNvCxnSpPr/>
          <p:nvPr/>
        </p:nvCxnSpPr>
        <p:spPr>
          <a:xfrm>
            <a:off x="2979025" y="391662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1"/>
          <p:cNvCxnSpPr/>
          <p:nvPr/>
        </p:nvCxnSpPr>
        <p:spPr>
          <a:xfrm>
            <a:off x="7104325" y="391662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1"/>
          <p:cNvCxnSpPr/>
          <p:nvPr/>
        </p:nvCxnSpPr>
        <p:spPr>
          <a:xfrm>
            <a:off x="4880075" y="411167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1"/>
          <p:cNvCxnSpPr/>
          <p:nvPr/>
        </p:nvCxnSpPr>
        <p:spPr>
          <a:xfrm>
            <a:off x="12549350" y="391662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1"/>
          <p:cNvCxnSpPr/>
          <p:nvPr/>
        </p:nvCxnSpPr>
        <p:spPr>
          <a:xfrm>
            <a:off x="9617975" y="423582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1"/>
          <p:cNvSpPr txBox="1"/>
          <p:nvPr/>
        </p:nvSpPr>
        <p:spPr>
          <a:xfrm>
            <a:off x="630925" y="4430875"/>
            <a:ext cx="1745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410 AD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357950" y="3426600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1500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883225" y="4460575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1600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231625" y="3426600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1700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8745275" y="4460575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1800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1570200" y="3524825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1900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4180350" y="4460575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" name="Google Shape;149;p21"/>
          <p:cNvCxnSpPr/>
          <p:nvPr/>
        </p:nvCxnSpPr>
        <p:spPr>
          <a:xfrm>
            <a:off x="17679125" y="4040825"/>
            <a:ext cx="0" cy="3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1"/>
          <p:cNvSpPr txBox="1"/>
          <p:nvPr/>
        </p:nvSpPr>
        <p:spPr>
          <a:xfrm>
            <a:off x="16542600" y="3524825"/>
            <a:ext cx="17454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248300" y="1377775"/>
            <a:ext cx="4874700" cy="16110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43-410 AD: Romans invaded, bringing the first black people to Britain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2" name="Google Shape;152;p21"/>
          <p:cNvCxnSpPr/>
          <p:nvPr/>
        </p:nvCxnSpPr>
        <p:spPr>
          <a:xfrm>
            <a:off x="1095700" y="3029775"/>
            <a:ext cx="390300" cy="9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1"/>
          <p:cNvSpPr txBox="1"/>
          <p:nvPr>
            <p:ph type="title"/>
          </p:nvPr>
        </p:nvSpPr>
        <p:spPr>
          <a:xfrm>
            <a:off x="248300" y="156250"/>
            <a:ext cx="11914800" cy="65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</a:rPr>
              <a:t>How did the UK become so diverse? </a:t>
            </a:r>
            <a:endParaRPr sz="3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9" name="Google Shape;159;p22"/>
          <p:cNvSpPr txBox="1"/>
          <p:nvPr>
            <p:ph type="title"/>
          </p:nvPr>
        </p:nvSpPr>
        <p:spPr>
          <a:xfrm>
            <a:off x="917950" y="3215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dk2"/>
                </a:solidFill>
              </a:rPr>
              <a:t>Task 1: </a:t>
            </a:r>
            <a:r>
              <a:rPr lang="en-GB" sz="3600" u="sng">
                <a:solidFill>
                  <a:schemeClr val="dk2"/>
                </a:solidFill>
              </a:rPr>
              <a:t>How did the UK become so diverse?</a:t>
            </a:r>
            <a:endParaRPr sz="3600" u="sng">
              <a:solidFill>
                <a:schemeClr val="dk2"/>
              </a:solidFill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918000" y="1162050"/>
            <a:ext cx="16452000" cy="79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 sz="2800"/>
              <a:t>43-410 AD: Romans invaded</a:t>
            </a:r>
            <a:r>
              <a:rPr lang="en-GB" sz="2800"/>
              <a:t>, bringing the </a:t>
            </a:r>
            <a:r>
              <a:rPr b="1" lang="en-GB" sz="2800"/>
              <a:t>first black people to Britain</a:t>
            </a:r>
            <a:r>
              <a:rPr lang="en-GB" sz="2800"/>
              <a:t> with them from North Africa and others.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 sz="2800"/>
              <a:t>1555-1833: </a:t>
            </a:r>
            <a:r>
              <a:rPr lang="en-GB" sz="2800"/>
              <a:t>African and Afro-Caribbean people arrived because of Britain’s involvement in the </a:t>
            </a:r>
            <a:r>
              <a:rPr b="1" lang="en-GB" sz="2800"/>
              <a:t>slave trade.</a:t>
            </a:r>
            <a:endParaRPr b="1"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b="1" lang="en-GB" sz="2800"/>
              <a:t>1946-1971 Windrush: </a:t>
            </a:r>
            <a:r>
              <a:rPr lang="en-GB" sz="2800"/>
              <a:t>T</a:t>
            </a:r>
            <a:r>
              <a:rPr lang="en-GB" sz="2800"/>
              <a:t>housands of Caribbean migrants filled vacant UK jobs increasing the diversity of the existing black Afro and Afro-Caribbean community.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 sz="2800"/>
              <a:t>1840: </a:t>
            </a:r>
            <a:r>
              <a:rPr lang="en-GB" sz="2800"/>
              <a:t>Many people came to England to escape a terrible </a:t>
            </a:r>
            <a:r>
              <a:rPr b="1" lang="en-GB" sz="2800"/>
              <a:t>famine</a:t>
            </a:r>
            <a:r>
              <a:rPr lang="en-GB" sz="2800"/>
              <a:t> in </a:t>
            </a:r>
            <a:r>
              <a:rPr b="1" lang="en-GB" sz="2800"/>
              <a:t>Ireland</a:t>
            </a:r>
            <a:r>
              <a:rPr lang="en-GB" sz="2800"/>
              <a:t>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 sz="2800"/>
              <a:t>1972 to Present Day</a:t>
            </a:r>
            <a:r>
              <a:rPr b="1" lang="en-GB" sz="2800"/>
              <a:t>: </a:t>
            </a:r>
            <a:r>
              <a:rPr lang="en-GB" sz="2800"/>
              <a:t>Immigrants continue to arrive from the </a:t>
            </a:r>
            <a:r>
              <a:rPr b="1" lang="en-GB" sz="2800"/>
              <a:t>EU </a:t>
            </a:r>
            <a:r>
              <a:rPr lang="en-GB" sz="2800"/>
              <a:t>and </a:t>
            </a:r>
            <a:r>
              <a:rPr b="1" lang="en-GB" sz="2800"/>
              <a:t>around the world,</a:t>
            </a:r>
            <a:r>
              <a:rPr lang="en-GB" sz="2800"/>
              <a:t> adding to the diversity of our country.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D</a:t>
            </a:r>
            <a:r>
              <a:rPr lang="en-GB" sz="2800"/>
              <a:t>uring the </a:t>
            </a:r>
            <a:r>
              <a:rPr b="1" lang="en-GB" sz="2800"/>
              <a:t>Second World War (1939-1945)</a:t>
            </a:r>
            <a:r>
              <a:rPr lang="en-GB" sz="2800"/>
              <a:t>,</a:t>
            </a:r>
            <a:r>
              <a:rPr lang="en-GB" sz="2800"/>
              <a:t> immigration increased due to people fleeing persecution by the Nazis. 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 sz="2800"/>
              <a:t>1700 onwards:</a:t>
            </a:r>
            <a:r>
              <a:rPr lang="en-GB" sz="2800"/>
              <a:t> Indians and Chinese arrived because of Britain’s growing Empire and trade with far off countries.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 sz="2800"/>
              <a:t>From 1945-1971: </a:t>
            </a:r>
            <a:r>
              <a:rPr lang="en-GB" sz="2800"/>
              <a:t>Commonwealth migration </a:t>
            </a:r>
            <a:r>
              <a:rPr lang="en-GB" sz="2800"/>
              <a:t>b</a:t>
            </a:r>
            <a:r>
              <a:rPr lang="en-GB" sz="2800"/>
              <a:t>egan due to jobs shortages post WW2. This led to many communities from the Caribbean, India parts of Africa migrating to the UK. </a:t>
            </a:r>
            <a:endParaRPr sz="2800"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9178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Laws - </a:t>
            </a:r>
            <a:r>
              <a:rPr lang="en-GB"/>
              <a:t>Has there been progress</a:t>
            </a:r>
            <a:r>
              <a:rPr lang="en-GB"/>
              <a:t>? </a:t>
            </a:r>
            <a:endParaRPr/>
          </a:p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917950" y="1791850"/>
            <a:ext cx="9045900" cy="24261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</a:t>
            </a:r>
            <a:r>
              <a:rPr lang="en-GB">
                <a:solidFill>
                  <a:srgbClr val="000000"/>
                </a:solidFill>
              </a:rPr>
              <a:t>ace relations act 1976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Sex Discrimination Act 1975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Disability Discrimination Act 1995.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10442700" y="2533150"/>
            <a:ext cx="1897800" cy="4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12935950" y="2462050"/>
            <a:ext cx="4434000" cy="638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Equality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Act 2010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917850" y="4675625"/>
            <a:ext cx="9045900" cy="12273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Equal Pay Act 1970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917850" y="6360600"/>
            <a:ext cx="9045900" cy="12273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Human Rights Act 1998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917950" y="2077300"/>
            <a:ext cx="40089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4"/>
          <p:cNvSpPr txBox="1"/>
          <p:nvPr>
            <p:ph idx="3" type="body"/>
          </p:nvPr>
        </p:nvSpPr>
        <p:spPr>
          <a:xfrm>
            <a:off x="917950" y="3368400"/>
            <a:ext cx="4983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Complete the comprehension questions.</a:t>
            </a:r>
            <a:endParaRPr sz="3500"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917950" y="890050"/>
            <a:ext cx="1546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Apply your knowledge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4"/>
          <p:cNvSpPr txBox="1"/>
          <p:nvPr>
            <p:ph idx="3" type="body"/>
          </p:nvPr>
        </p:nvSpPr>
        <p:spPr>
          <a:xfrm>
            <a:off x="5318275" y="2200300"/>
            <a:ext cx="11752200" cy="638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Q1. What has been the impact of migration on the diversity of the UK?</a:t>
            </a:r>
            <a:endParaRPr b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One impact of migration has been …. 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This is because there are now more…. 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This is because….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Q2. Is immigration more beneficial or more challenging?</a:t>
            </a:r>
            <a:endParaRPr b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I believe immigration is more….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This is because….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