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E23C71-354A-4FD3-B24D-2769CB841FD3}">
  <a:tblStyle styleId="{EFE23C71-354A-4FD3-B24D-2769CB841F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b9dbb7727_4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8b9dbb7727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2528bde4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2528bde4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75c8ac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75c8ac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e75c8ac2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e75c8ac2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4294967295"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Preparing for a job application [2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Using verbs with prepositions + nouns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4294967295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Sichla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br>
              <a:rPr lang="en-GB" sz="3600">
                <a:solidFill>
                  <a:srgbClr val="000000"/>
                </a:solidFill>
              </a:rPr>
            </a:br>
            <a:endParaRPr sz="3600">
              <a:solidFill>
                <a:srgbClr val="000000"/>
              </a:solidFill>
            </a:endParaRPr>
          </a:p>
        </p:txBody>
      </p:sp>
      <p:sp>
        <p:nvSpPr>
          <p:cNvPr descr="rectangle" id="158" name="Google Shape;158;p28"/>
          <p:cNvSpPr/>
          <p:nvPr/>
        </p:nvSpPr>
        <p:spPr>
          <a:xfrm>
            <a:off x="1778426" y="3370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2875252" y="6519272"/>
            <a:ext cx="4347900" cy="2031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Montserrat"/>
                <a:ea typeface="Montserrat"/>
                <a:cs typeface="Montserrat"/>
                <a:sym typeface="Montserrat"/>
              </a:rPr>
              <a:t>frei</a:t>
            </a:r>
            <a:endParaRPr sz="10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160" name="Google Shape;160;p28"/>
          <p:cNvSpPr/>
          <p:nvPr/>
        </p:nvSpPr>
        <p:spPr>
          <a:xfrm>
            <a:off x="10216088" y="332579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11424940" y="6497878"/>
            <a:ext cx="3886200" cy="2031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Montserrat"/>
                <a:ea typeface="Montserrat"/>
                <a:cs typeface="Montserrat"/>
                <a:sym typeface="Montserrat"/>
              </a:rPr>
              <a:t>Liebe</a:t>
            </a:r>
            <a:endParaRPr i="0" sz="1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2173750" y="861275"/>
            <a:ext cx="5390400" cy="2977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 b="1"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10667638" y="892800"/>
            <a:ext cx="5390400" cy="2977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latin typeface="Montserrat"/>
                <a:ea typeface="Montserrat"/>
                <a:cs typeface="Montserrat"/>
                <a:sym typeface="Montserrat"/>
              </a:rPr>
              <a:t>[ie]</a:t>
            </a:r>
            <a:endParaRPr b="1" sz="10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29"/>
          <p:cNvGraphicFramePr/>
          <p:nvPr/>
        </p:nvGraphicFramePr>
        <p:xfrm>
          <a:off x="685325" y="24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{EFE23C71-354A-4FD3-B24D-2769CB841FD3}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sich interessieren für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interested in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sich konzentrieren auf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focus 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sich bewerben um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apply for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hoffen auf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hope for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Berufserfahrung sammeln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gain work experience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(der) Assistent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assistant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(der) Freiwillige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volunteer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(das) Mitglied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member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(der) Touristenführer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tourist guide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letzter Zeit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recently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917950" y="247100"/>
            <a:ext cx="13201200" cy="16290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verbs with prepositions + nouns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918000" y="1076075"/>
            <a:ext cx="16452000" cy="13884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Some verbs will always be used with certain prepositions. Prepositions take different cases. The following verbs with prepositions take the </a:t>
            </a:r>
            <a:r>
              <a:rPr b="1" lang="en-GB">
                <a:solidFill>
                  <a:srgbClr val="000000"/>
                </a:solidFill>
              </a:rPr>
              <a:t>accusative </a:t>
            </a:r>
            <a:r>
              <a:rPr lang="en-GB">
                <a:solidFill>
                  <a:srgbClr val="000000"/>
                </a:solidFill>
              </a:rPr>
              <a:t>case.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917950" y="2624538"/>
            <a:ext cx="15259200" cy="2786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AutoNum type="arabicPeriod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Ich konzentriere mich auf den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Beruf.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AutoNum type="arabicPeriod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Ich konzentriere mich auf die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Arbeit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AutoNum type="arabicPeriod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Ich konzentriere mich auf das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Vorstellungsgespräch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AutoNum type="arabicPeriod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Ich konzentriere mich auf die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Noten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0"/>
          <p:cNvSpPr/>
          <p:nvPr/>
        </p:nvSpPr>
        <p:spPr>
          <a:xfrm>
            <a:off x="11072825" y="2594088"/>
            <a:ext cx="6708000" cy="13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“Beruf”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is a masculine noun. </a:t>
            </a:r>
            <a:br>
              <a:rPr lang="en-GB" sz="2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“auf” is the preposition. </a:t>
            </a:r>
            <a:br>
              <a:rPr lang="en-GB" sz="29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“den”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= the in the accusative case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11072825" y="4112125"/>
            <a:ext cx="6708000" cy="13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“Arbeit”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is a feminine noun. </a:t>
            </a:r>
            <a:br>
              <a:rPr lang="en-GB" sz="2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“auf” is the preposition. </a:t>
            </a:r>
            <a:br>
              <a:rPr lang="en-GB" sz="29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“die”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= the in the accusative case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2893200" y="7547475"/>
            <a:ext cx="6279300" cy="13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“Noten”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is a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plural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noun. </a:t>
            </a:r>
            <a:br>
              <a:rPr lang="en-GB" sz="2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“auf” is the preposition. </a:t>
            </a:r>
            <a:br>
              <a:rPr lang="en-GB" sz="29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“die”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= the in the accusative case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11037100" y="6159075"/>
            <a:ext cx="7251000" cy="13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“Vorstellungsgespräch” is a neuter noun.    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“auf” is the preposition. </a:t>
            </a:r>
            <a:br>
              <a:rPr lang="en-GB" sz="29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“das” = the in the accusative case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460050" y="0"/>
            <a:ext cx="16719900" cy="1627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Feedback</a:t>
            </a:r>
            <a:r>
              <a:rPr lang="en-GB"/>
              <a:t>: How many points can you get?</a:t>
            </a: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917950" y="8011700"/>
            <a:ext cx="2571600" cy="8268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1 Punkt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3919625" y="8011700"/>
            <a:ext cx="2980200" cy="8268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2 Punkte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7329900" y="8011700"/>
            <a:ext cx="2980200" cy="8268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latin typeface="Montserrat"/>
                <a:ea typeface="Montserrat"/>
                <a:cs typeface="Montserrat"/>
                <a:sym typeface="Montserrat"/>
              </a:rPr>
              <a:t>3 Punkte</a:t>
            </a:r>
            <a:endParaRPr b="1"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8" name="Google Shape;188;p31"/>
          <p:cNvGraphicFramePr/>
          <p:nvPr/>
        </p:nvGraphicFramePr>
        <p:xfrm>
          <a:off x="118350" y="8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{EFE23C71-354A-4FD3-B24D-2769CB841FD3}</a:tableStyleId>
              </a:tblPr>
              <a:tblGrid>
                <a:gridCol w="5926125"/>
                <a:gridCol w="5580700"/>
                <a:gridCol w="6271525"/>
              </a:tblGrid>
              <a:tr h="20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 am interested in …” in German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</a:t>
                      </a: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focus on my interview.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 am hoping for …” in German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1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 in the gap: 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interessiere mich für ______ Beruf als Arzt.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 in the gap: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hoffe auf ______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Arbeitspraktikum.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</a:t>
                      </a: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applying for a job as a cook.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</a:t>
                      </a: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interested in a post in an office.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 am applying for …” in German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 in the gap: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konzentriere mich auf meine __________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460050" y="0"/>
            <a:ext cx="167199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Feedback</a:t>
            </a:r>
            <a:r>
              <a:rPr lang="en-GB"/>
              <a:t>: How many points can you get?</a:t>
            </a:r>
            <a:endParaRPr/>
          </a:p>
        </p:txBody>
      </p:sp>
      <p:graphicFrame>
        <p:nvGraphicFramePr>
          <p:cNvPr id="194" name="Google Shape;194;p32"/>
          <p:cNvGraphicFramePr/>
          <p:nvPr/>
        </p:nvGraphicFramePr>
        <p:xfrm>
          <a:off x="118350" y="8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{EFE23C71-354A-4FD3-B24D-2769CB841FD3}</a:tableStyleId>
              </a:tblPr>
              <a:tblGrid>
                <a:gridCol w="5926125"/>
                <a:gridCol w="5580700"/>
                <a:gridCol w="6271525"/>
              </a:tblGrid>
              <a:tr h="20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 am interested in …” 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</a:t>
                      </a: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focus on my interview.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 am hoping for …” in German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1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 in the gap: 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interessiere mich für ______ Beruf als Arzt.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 in the gap: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hoffe auf ______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Arbeitspraktikum.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</a:t>
                      </a: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applying for a job as a cook.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</a:t>
                      </a: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interested in a post in an office.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 am applying for …” in German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 in the gap:</a:t>
                      </a:r>
                      <a:b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konzentriere mich auf meine __________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95" name="Google Shape;195;p32"/>
          <p:cNvSpPr txBox="1"/>
          <p:nvPr/>
        </p:nvSpPr>
        <p:spPr>
          <a:xfrm>
            <a:off x="280975" y="1376300"/>
            <a:ext cx="47769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Ich interessiere mich für</a:t>
            </a:r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11625175" y="2035975"/>
            <a:ext cx="53268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Ich hoffe auf</a:t>
            </a:r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6044475" y="6943725"/>
            <a:ext cx="558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Ich bewerbe mich um</a:t>
            </a:r>
            <a:endParaRPr/>
          </a:p>
        </p:txBody>
      </p:sp>
      <p:sp>
        <p:nvSpPr>
          <p:cNvPr id="198" name="Google Shape;198;p32"/>
          <p:cNvSpPr txBox="1"/>
          <p:nvPr/>
        </p:nvSpPr>
        <p:spPr>
          <a:xfrm>
            <a:off x="1074800" y="4138600"/>
            <a:ext cx="14970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den</a:t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1591525" y="4694850"/>
            <a:ext cx="39162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 u="sng"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: einen</a:t>
            </a:r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9468000" y="3479000"/>
            <a:ext cx="14970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das</a:t>
            </a:r>
            <a:endParaRPr/>
          </a:p>
        </p:txBody>
      </p:sp>
      <p:sp>
        <p:nvSpPr>
          <p:cNvPr id="201" name="Google Shape;201;p32"/>
          <p:cNvSpPr txBox="1"/>
          <p:nvPr/>
        </p:nvSpPr>
        <p:spPr>
          <a:xfrm>
            <a:off x="6044475" y="4694850"/>
            <a:ext cx="29568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 u="sng">
                <a:latin typeface="Montserrat"/>
                <a:ea typeface="Montserrat"/>
                <a:cs typeface="Montserrat"/>
                <a:sym typeface="Montserrat"/>
              </a:rPr>
              <a:t>or: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 ein</a:t>
            </a:r>
            <a:endParaRPr/>
          </a:p>
        </p:txBody>
      </p:sp>
      <p:sp>
        <p:nvSpPr>
          <p:cNvPr id="202" name="Google Shape;202;p32"/>
          <p:cNvSpPr txBox="1"/>
          <p:nvPr/>
        </p:nvSpPr>
        <p:spPr>
          <a:xfrm>
            <a:off x="13310975" y="7480000"/>
            <a:ext cx="47769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Noten / Arbeit</a:t>
            </a:r>
            <a:endParaRPr/>
          </a:p>
        </p:txBody>
      </p:sp>
      <p:sp>
        <p:nvSpPr>
          <p:cNvPr id="203" name="Google Shape;203;p32"/>
          <p:cNvSpPr txBox="1"/>
          <p:nvPr/>
        </p:nvSpPr>
        <p:spPr>
          <a:xfrm>
            <a:off x="6044475" y="890050"/>
            <a:ext cx="5580600" cy="207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latin typeface="Montserrat"/>
                <a:ea typeface="Montserrat"/>
                <a:cs typeface="Montserrat"/>
                <a:sym typeface="Montserrat"/>
              </a:rPr>
              <a:t>Ich konzentriere mich auf mein Vorstellungsgespräch.</a:t>
            </a:r>
            <a:endParaRPr sz="1000"/>
          </a:p>
        </p:txBody>
      </p:sp>
      <p:sp>
        <p:nvSpPr>
          <p:cNvPr id="204" name="Google Shape;204;p32"/>
          <p:cNvSpPr txBox="1"/>
          <p:nvPr/>
        </p:nvSpPr>
        <p:spPr>
          <a:xfrm>
            <a:off x="11625175" y="2969950"/>
            <a:ext cx="6271500" cy="270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latin typeface="Montserrat"/>
                <a:ea typeface="Montserrat"/>
                <a:cs typeface="Montserrat"/>
                <a:sym typeface="Montserrat"/>
              </a:rPr>
              <a:t>Ich bewerbe mich um einen Beruf als Koch.</a:t>
            </a:r>
            <a:endParaRPr sz="1000"/>
          </a:p>
        </p:txBody>
      </p:sp>
      <p:sp>
        <p:nvSpPr>
          <p:cNvPr id="205" name="Google Shape;205;p32"/>
          <p:cNvSpPr txBox="1"/>
          <p:nvPr/>
        </p:nvSpPr>
        <p:spPr>
          <a:xfrm>
            <a:off x="118350" y="5592150"/>
            <a:ext cx="5926200" cy="270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latin typeface="Montserrat"/>
                <a:ea typeface="Montserrat"/>
                <a:cs typeface="Montserrat"/>
                <a:sym typeface="Montserrat"/>
              </a:rPr>
              <a:t>Ich interessiere mich für eine Stelle in einem Büro.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