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1E4D5F-EB18-484A-B6B7-88E6A026A952}">
  <a:tblStyle styleId="{971E4D5F-EB18-484A-B6B7-88E6A026A95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Domestic Electricity Review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Combined Science - Physics - Key Stage 4 - Electricity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Miss Walrond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0" name="Google Shape;160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Worked example - Examination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23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B751/02, Jan 2013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670350" y="8164850"/>
            <a:ext cx="16299301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917950" y="2199450"/>
            <a:ext cx="16452001" cy="6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3200"/>
              <a:buNone/>
            </a:pPr>
            <a:r>
              <a:rPr lang="en-GB"/>
              <a:t>Ian is learning about power transmission and the National Grid.</a:t>
            </a:r>
            <a:endParaRPr/>
          </a:p>
          <a:p>
            <a:pPr indent="0" lvl="0" marL="127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/>
              <a:t>His teacher demonstrates how power loss can be reduced in a model transmission line.</a:t>
            </a:r>
            <a:endParaRPr/>
          </a:p>
          <a:p>
            <a:pPr indent="0" lvl="0" marL="127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/>
              <a:t>She first sets up a system like this and the light glows dimly.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lang="en-GB"/>
              <a:t>			</a:t>
            </a: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7437" y="5123437"/>
            <a:ext cx="11069276" cy="2391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Worked example - Examination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" name="Google Shape;173;p24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B751/02, Jan 2013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670350" y="8164850"/>
            <a:ext cx="16299301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917950" y="1763625"/>
            <a:ext cx="16452001" cy="7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She adds two transformers (TA and TB) before and after the resistance wires.</a:t>
            </a:r>
            <a:endParaRPr sz="2800"/>
          </a:p>
          <a:p>
            <a:pPr indent="0" lvl="0" marL="127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The lamp now glows brightly.</a:t>
            </a:r>
            <a:endParaRPr sz="2800"/>
          </a:p>
          <a:p>
            <a:pPr indent="0" lvl="0" marL="127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127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Explain these observations, and how this type of arrangement is used to reduce energy losses in the National Grid.</a:t>
            </a:r>
            <a:br>
              <a:rPr lang="en-GB" sz="2800"/>
            </a:br>
            <a:r>
              <a:rPr lang="en-GB" sz="2800"/>
              <a:t>       The quality of written communication will be assessed in your answer to this question.</a:t>
            </a:r>
            <a:endParaRPr sz="2800"/>
          </a:p>
          <a:p>
            <a:pPr indent="0" lvl="0" marL="127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lang="en-GB"/>
              <a:t>			</a:t>
            </a:r>
            <a:endParaRPr/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0000" y="2384850"/>
            <a:ext cx="8859500" cy="1885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950" y="5418288"/>
            <a:ext cx="5715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3" name="Google Shape;183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Task: The National Grid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4" name="Google Shape;184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B751/02, June 2016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670350" y="8164850"/>
            <a:ext cx="16299301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917950" y="1763625"/>
            <a:ext cx="16452001" cy="7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Elin's mains supply is 230 V.</a:t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The electricity company transmits electricity through the National Grid at a higher voltage of 400 000 V.</a:t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This reduces energy waste for the company.</a:t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Explain why.																														</a:t>
            </a:r>
            <a:r>
              <a:rPr b="1" lang="en-GB" sz="2800"/>
              <a:t>[2]</a:t>
            </a:r>
            <a:endParaRPr b="1" sz="2800"/>
          </a:p>
          <a:p>
            <a:pPr indent="0" lvl="0" marL="127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lang="en-GB"/>
              <a:t>			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3" name="Google Shape;193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Worked Example: Synoptic Question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4" name="Google Shape;19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B752/02, June 2014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670350" y="8164850"/>
            <a:ext cx="16299301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6"/>
          <p:cNvSpPr txBox="1"/>
          <p:nvPr>
            <p:ph idx="1" type="body"/>
          </p:nvPr>
        </p:nvSpPr>
        <p:spPr>
          <a:xfrm>
            <a:off x="917950" y="1763625"/>
            <a:ext cx="16852499" cy="7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Sheree researches fuses in electrical plugs.</a:t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She finds the information below</a:t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Sheree has an electric drill with a power rating of 750 W.</a:t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It is plugged into the 230 V mains.</a:t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There is no fault with the drill but the fuse wire in the </a:t>
            </a:r>
            <a:br>
              <a:rPr lang="en-GB" sz="2800"/>
            </a:br>
            <a:r>
              <a:rPr lang="en-GB" sz="2800"/>
              <a:t>plug melts when she switches the drill on.</a:t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Sheree decides to use a different fuse.</a:t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Use calculations to explain why the original fuse wire melts, and explain which size fuse is the safest to use if the drill develops a fault.</a:t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i="1" lang="en-GB" sz="2800"/>
              <a:t>The quality of written communication will be assessed in your answer to this question.		</a:t>
            </a:r>
            <a:r>
              <a:rPr b="1" lang="en-GB" sz="2800"/>
              <a:t>[6]</a:t>
            </a:r>
            <a:endParaRPr b="1"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																	</a:t>
            </a:r>
            <a:endParaRPr b="1" sz="2800"/>
          </a:p>
          <a:p>
            <a:pPr indent="0" lvl="0" marL="127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lang="en-GB"/>
              <a:t>			</a:t>
            </a:r>
            <a:endParaRPr/>
          </a:p>
        </p:txBody>
      </p:sp>
      <p:pic>
        <p:nvPicPr>
          <p:cNvPr id="198" name="Google Shape;19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550" y="7302750"/>
            <a:ext cx="5334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4" name="Google Shape;204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Worked Example: Synoptic Question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5" name="Google Shape;205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27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B752/02, June 2014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670350" y="8164850"/>
            <a:ext cx="16299301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917950" y="1845350"/>
            <a:ext cx="99129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12700" rtl="0" algn="l">
              <a:lnSpc>
                <a:spcPct val="115000"/>
              </a:lnSpc>
              <a:spcBef>
                <a:spcPts val="100"/>
              </a:spcBef>
              <a:spcAft>
                <a:spcPts val="1200"/>
              </a:spcAft>
              <a:buSzPts val="3200"/>
              <a:buNone/>
            </a:pPr>
            <a:r>
              <a:rPr lang="en-GB" sz="2800"/>
              <a:t>Use calculations to explain why the original fuse wire melts, and explain which size fuse is the safest to use if the drill develops a fault.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5" name="Google Shape;215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1" name="Google Shape;221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 - Examination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2" name="Google Shape;222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p29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B752/01, June 2017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598350" y="1668025"/>
            <a:ext cx="17091300" cy="3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(a). Look at the diagram of a plug for an appliance.</a:t>
            </a:r>
            <a:b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  Complete the table.</a:t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																								</a:t>
            </a:r>
            <a:r>
              <a:rPr b="1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[3]</a:t>
            </a:r>
            <a:endParaRPr b="1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(b). Some appliances are double insulated.</a:t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They have only two wires.</a:t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Write down the names of these two wires.</a:t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	</a:t>
            </a:r>
            <a:r>
              <a:rPr b="1" i="0" lang="en-GB" sz="28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Live</a:t>
            </a:r>
            <a:r>
              <a:rPr b="1" i="0" lang="en-GB" sz="2800" u="none" cap="none" strike="noStrike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0" lang="en-GB" sz="28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neutral</a:t>
            </a:r>
            <a:r>
              <a:rPr b="0" i="0" lang="en-GB" sz="28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							</a:t>
            </a:r>
            <a:r>
              <a:rPr b="1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[1]</a:t>
            </a: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670350" y="8222075"/>
            <a:ext cx="16299301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6" name="Google Shape;226;p29"/>
          <p:cNvGraphicFramePr/>
          <p:nvPr/>
        </p:nvGraphicFramePr>
        <p:xfrm>
          <a:off x="0" y="301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{971E4D5F-EB18-484A-B6B7-88E6A026A952}</a:tableStyleId>
              </a:tblPr>
              <a:tblGrid>
                <a:gridCol w="1158475"/>
                <a:gridCol w="2310875"/>
                <a:gridCol w="3457200"/>
                <a:gridCol w="4615675"/>
              </a:tblGrid>
              <a:tr h="247650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8575" marB="28575" marR="28575" marL="2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Wire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Colour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8575" marB="28575" marR="28575" marL="2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earth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green / yellow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Safety wire / prevents shock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8575" marB="28575" marR="28575" marL="2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live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brown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carries the high voltage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8575" marB="28575" marR="28575" marL="2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neutral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</a:t>
                      </a:r>
                      <a:endParaRPr b="1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completes the circuit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2" name="Google Shape;232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 - Examination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3" name="Google Shape;233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4" name="Google Shape;234;p30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B751/01, June 2013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670350" y="8164850"/>
            <a:ext cx="16299301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30"/>
          <p:cNvSpPr txBox="1"/>
          <p:nvPr>
            <p:ph idx="1" type="body"/>
          </p:nvPr>
        </p:nvSpPr>
        <p:spPr>
          <a:xfrm>
            <a:off x="918000" y="18453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Kyle has a wireless computing system.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Look at the information in the diagram.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The monitor plugs into a 230 V supply and uses a current of 0.5 A.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Calculate the power of the monitor.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P = I × V = 0.5 × 230 		[1] </a:t>
            </a:r>
            <a:endParaRPr b="1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P = 115 W 							[1] </a:t>
            </a:r>
            <a:endParaRPr b="1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2" name="Google Shape;242;p3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Review - Independent Task: The National Grid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3" name="Google Shape;243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4" name="Google Shape;244;p31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B751/02, June 2016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670350" y="8164850"/>
            <a:ext cx="16299301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31"/>
          <p:cNvSpPr txBox="1"/>
          <p:nvPr>
            <p:ph idx="1" type="body"/>
          </p:nvPr>
        </p:nvSpPr>
        <p:spPr>
          <a:xfrm>
            <a:off x="918000" y="2519050"/>
            <a:ext cx="16452001" cy="53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Elin's mains supply is 230 V.</a:t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The electricity company transmits electricity through the National Grid at a higher voltage of 400 000 V.</a:t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This reduces energy waste for the company.</a:t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Explain why.		</a:t>
            </a:r>
            <a:endParaRPr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b="1" lang="en-GB" sz="2800"/>
              <a:t>The high potential difference lowers the current [1]</a:t>
            </a:r>
            <a:endParaRPr b="1" sz="2800"/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200"/>
              <a:buNone/>
            </a:pPr>
            <a:r>
              <a:rPr b="1" lang="en-GB" sz="2800"/>
              <a:t>This reduces the heating effect in the cables. [1]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Q1. 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2357950" y="460100"/>
            <a:ext cx="16452001" cy="7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The National Grid has many power lines at high voltage.</a:t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The National Grid uses two high voltages. </a:t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•	4.00 × 10</a:t>
            </a:r>
            <a:r>
              <a:rPr baseline="30000" lang="en-GB" sz="2800"/>
              <a:t>5</a:t>
            </a:r>
            <a:r>
              <a:rPr lang="en-GB" sz="2800"/>
              <a:t> V</a:t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•	2.75 × 10</a:t>
            </a:r>
            <a:r>
              <a:rPr baseline="30000" lang="en-GB" sz="2800"/>
              <a:t>5</a:t>
            </a:r>
            <a:r>
              <a:rPr lang="en-GB" sz="2800"/>
              <a:t> V</a:t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2800"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13303875" y="209925"/>
            <a:ext cx="47157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this slide have not been seen or verified by OCR.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248100" y="85898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B751/01, June 2015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248100" y="3430425"/>
            <a:ext cx="1803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Both voltages are used to transfer 2.0 × 10</a:t>
            </a:r>
            <a:r>
              <a:rPr b="0" baseline="3000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 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 of electrical power.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current in the power lines at each voltage and explain why the higher voltage is better for power transmission through the National Grid.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a voltage of 4.00 × 10</a:t>
            </a:r>
            <a:r>
              <a:rPr b="1" baseline="3000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 										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 …………………………………………………. A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a voltage of 2.75 × 10</a:t>
            </a:r>
            <a:r>
              <a:rPr b="1" baseline="3000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											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 …………………………………………………. A 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Explanation 																															[3]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Q2. </a:t>
            </a:r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90175" y="1831975"/>
            <a:ext cx="16452001" cy="7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The generator in the power station produces alternating current (AC).</a:t>
            </a:r>
            <a:br>
              <a:rPr lang="en-GB" sz="2800"/>
            </a:br>
            <a:r>
              <a:rPr lang="en-GB" sz="2800"/>
              <a:t>i. 	Name the type of current a battery produces.</a:t>
            </a:r>
            <a:endParaRPr sz="2800"/>
          </a:p>
          <a:p>
            <a:pPr indent="0" lvl="0" marL="127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																																		</a:t>
            </a:r>
            <a:r>
              <a:rPr b="1" lang="en-GB" sz="2800"/>
              <a:t>[1]</a:t>
            </a:r>
            <a:br>
              <a:rPr b="1" lang="en-GB" sz="2800"/>
            </a:br>
            <a:endParaRPr b="1" sz="2800"/>
          </a:p>
          <a:p>
            <a:pPr indent="0" lvl="0" marL="127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 ii.	Look at the three different current-time graphs.</a:t>
            </a:r>
            <a:endParaRPr sz="2800"/>
          </a:p>
          <a:p>
            <a:pPr indent="0" lvl="0" marL="127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br>
              <a:rPr b="1" lang="en-GB" sz="2800"/>
            </a:br>
            <a:r>
              <a:rPr lang="en-GB" sz="2800"/>
              <a:t>Describe why all the graphs show alternating currents. </a:t>
            </a:r>
            <a:r>
              <a:rPr b="1" lang="en-GB" sz="2800"/>
              <a:t>[1]</a:t>
            </a:r>
            <a:endParaRPr b="1" sz="2800"/>
          </a:p>
          <a:p>
            <a:pPr indent="0" lvl="0" marL="127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2800"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13303875" y="209925"/>
            <a:ext cx="47157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this slide have not been seen or verified by OCR.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324775" y="86473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B751/01, June 2013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04301" y="3411923"/>
            <a:ext cx="4715700" cy="549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Q3. </a:t>
            </a:r>
            <a:endParaRPr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594000" y="1831988"/>
            <a:ext cx="16452001" cy="7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Look at the diagram of a plug for an appliance.</a:t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br>
              <a:rPr lang="en-GB" sz="2800"/>
            </a:br>
            <a:r>
              <a:rPr lang="en-GB" sz="2800"/>
              <a:t>Describe the functions of the live, neutral and earth wires.</a:t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																						</a:t>
            </a:r>
            <a:r>
              <a:rPr b="1" lang="en-GB" sz="2800"/>
              <a:t>[3] </a:t>
            </a:r>
            <a:endParaRPr b="1"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2800"/>
          </a:p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13303875" y="209925"/>
            <a:ext cx="47157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this slide have not been seen or verified by OCR.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248100" y="85898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B752/02, June 2017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248100" y="3430425"/>
            <a:ext cx="1803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Q1. - 3. Answers </a:t>
            </a:r>
            <a:endParaRPr/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b="1" lang="en-GB" sz="3000"/>
              <a:t>At a voltage of 4.00 × 10</a:t>
            </a:r>
            <a:r>
              <a:rPr b="1" baseline="30000" lang="en-GB" sz="3000"/>
              <a:t>5</a:t>
            </a:r>
            <a:r>
              <a:rPr b="1" lang="en-GB" sz="3000"/>
              <a:t>  </a:t>
            </a:r>
            <a:r>
              <a:rPr lang="en-GB" sz="3000">
                <a:solidFill>
                  <a:srgbClr val="000000"/>
                </a:solidFill>
              </a:rPr>
              <a:t>5(.00) × 10</a:t>
            </a:r>
            <a:r>
              <a:rPr baseline="30000" lang="en-GB" sz="3000">
                <a:solidFill>
                  <a:srgbClr val="000000"/>
                </a:solidFill>
              </a:rPr>
              <a:t>3</a:t>
            </a:r>
            <a:r>
              <a:rPr lang="en-GB" sz="3000">
                <a:solidFill>
                  <a:srgbClr val="000000"/>
                </a:solidFill>
              </a:rPr>
              <a:t>  </a:t>
            </a:r>
            <a:r>
              <a:rPr b="1" lang="en-GB" sz="3000">
                <a:solidFill>
                  <a:srgbClr val="000000"/>
                </a:solidFill>
              </a:rPr>
              <a:t>or </a:t>
            </a:r>
            <a:r>
              <a:rPr lang="en-GB" sz="3000">
                <a:solidFill>
                  <a:srgbClr val="000000"/>
                </a:solidFill>
              </a:rPr>
              <a:t>5000 (A) [1]</a:t>
            </a:r>
            <a:br>
              <a:rPr lang="en-GB" sz="3000">
                <a:solidFill>
                  <a:srgbClr val="000000"/>
                </a:solidFill>
              </a:rPr>
            </a:br>
            <a:r>
              <a:rPr b="1" lang="en-GB" sz="3000"/>
              <a:t>At a voltage of 2.75 × 10</a:t>
            </a:r>
            <a:r>
              <a:rPr b="1" baseline="30000" lang="en-GB" sz="3000"/>
              <a:t>5</a:t>
            </a:r>
            <a:r>
              <a:rPr b="1" lang="en-GB" sz="3000"/>
              <a:t> </a:t>
            </a:r>
            <a:r>
              <a:rPr lang="en-GB" sz="3000">
                <a:solidFill>
                  <a:srgbClr val="000000"/>
                </a:solidFill>
              </a:rPr>
              <a:t>7.273 × 10</a:t>
            </a:r>
            <a:r>
              <a:rPr baseline="30000" lang="en-GB" sz="3000">
                <a:solidFill>
                  <a:srgbClr val="000000"/>
                </a:solidFill>
              </a:rPr>
              <a:t>3 </a:t>
            </a:r>
            <a:r>
              <a:rPr b="1" lang="en-GB" sz="3000">
                <a:solidFill>
                  <a:srgbClr val="000000"/>
                </a:solidFill>
              </a:rPr>
              <a:t>or</a:t>
            </a:r>
            <a:r>
              <a:rPr lang="en-GB" sz="3000">
                <a:solidFill>
                  <a:srgbClr val="000000"/>
                </a:solidFill>
              </a:rPr>
              <a:t> 7.273 × 10</a:t>
            </a:r>
            <a:r>
              <a:rPr baseline="30000" lang="en-GB" sz="3000">
                <a:solidFill>
                  <a:srgbClr val="000000"/>
                </a:solidFill>
              </a:rPr>
              <a:t>3 </a:t>
            </a:r>
            <a:r>
              <a:rPr b="1" lang="en-GB" sz="3000">
                <a:solidFill>
                  <a:srgbClr val="000000"/>
                </a:solidFill>
              </a:rPr>
              <a:t>or</a:t>
            </a:r>
            <a:r>
              <a:rPr lang="en-GB" sz="3000">
                <a:solidFill>
                  <a:srgbClr val="000000"/>
                </a:solidFill>
              </a:rPr>
              <a:t> 7273 </a:t>
            </a:r>
            <a:r>
              <a:rPr b="1" lang="en-GB" sz="3000">
                <a:solidFill>
                  <a:srgbClr val="000000"/>
                </a:solidFill>
              </a:rPr>
              <a:t>or</a:t>
            </a:r>
            <a:r>
              <a:rPr lang="en-GB" sz="3000">
                <a:solidFill>
                  <a:srgbClr val="000000"/>
                </a:solidFill>
              </a:rPr>
              <a:t> 7272 (A) [1]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000">
                <a:solidFill>
                  <a:srgbClr val="000000"/>
                </a:solidFill>
              </a:rPr>
              <a:t>(higher voltages best because) lower current / keeps wires cooler / reduces heat loss or energy waste [1]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000"/>
              <a:buAutoNum type="arabicPeriod"/>
            </a:pPr>
            <a:r>
              <a:rPr lang="en-GB" sz="3000">
                <a:solidFill>
                  <a:srgbClr val="000000"/>
                </a:solidFill>
              </a:rPr>
              <a:t>i. Direct (current) [1] </a:t>
            </a:r>
            <a:br>
              <a:rPr lang="en-GB" sz="3000">
                <a:solidFill>
                  <a:srgbClr val="000000"/>
                </a:solidFill>
              </a:rPr>
            </a:br>
            <a:r>
              <a:rPr lang="en-GB" sz="3000">
                <a:solidFill>
                  <a:srgbClr val="000000"/>
                </a:solidFill>
              </a:rPr>
              <a:t>ii. Readings are positive and negative </a:t>
            </a:r>
            <a:r>
              <a:rPr b="1" lang="en-GB" sz="3000">
                <a:solidFill>
                  <a:srgbClr val="000000"/>
                </a:solidFill>
              </a:rPr>
              <a:t>or </a:t>
            </a:r>
            <a:r>
              <a:rPr lang="en-GB" sz="3000">
                <a:solidFill>
                  <a:srgbClr val="000000"/>
                </a:solidFill>
              </a:rPr>
              <a:t>flow in two directions during a cycle [1]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AutoNum type="arabicPeriod"/>
            </a:pPr>
            <a:r>
              <a:rPr b="1" lang="en-GB" sz="3000">
                <a:solidFill>
                  <a:srgbClr val="000000"/>
                </a:solidFill>
              </a:rPr>
              <a:t>EARTH </a:t>
            </a:r>
            <a:r>
              <a:rPr lang="en-GB" sz="3000">
                <a:solidFill>
                  <a:srgbClr val="000000"/>
                </a:solidFill>
              </a:rPr>
              <a:t>- safety wire / stops appliance becoming live / to allow current or flow of charge to go to Earth [1] </a:t>
            </a:r>
            <a:br>
              <a:rPr lang="en-GB" sz="3000">
                <a:solidFill>
                  <a:srgbClr val="000000"/>
                </a:solidFill>
              </a:rPr>
            </a:br>
            <a:r>
              <a:rPr b="1" lang="en-GB" sz="3000">
                <a:solidFill>
                  <a:srgbClr val="000000"/>
                </a:solidFill>
              </a:rPr>
              <a:t>Live </a:t>
            </a:r>
            <a:r>
              <a:rPr lang="en-GB" sz="3000">
                <a:solidFill>
                  <a:srgbClr val="000000"/>
                </a:solidFill>
              </a:rPr>
              <a:t>- contains fuse, or provides high voltage / current / energy / power [1] </a:t>
            </a:r>
            <a:br>
              <a:rPr lang="en-GB" sz="3000">
                <a:solidFill>
                  <a:srgbClr val="000000"/>
                </a:solidFill>
              </a:rPr>
            </a:br>
            <a:r>
              <a:rPr b="1" lang="en-GB" sz="3000">
                <a:solidFill>
                  <a:srgbClr val="000000"/>
                </a:solidFill>
              </a:rPr>
              <a:t>NEUTRAL </a:t>
            </a:r>
            <a:r>
              <a:rPr lang="en-GB" sz="3000">
                <a:solidFill>
                  <a:srgbClr val="000000"/>
                </a:solidFill>
              </a:rPr>
              <a:t>- completes the circuits [1] 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lesson questions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9" name="Google Shape;139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 - Examination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B752/01, June 2017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427700" y="1770575"/>
            <a:ext cx="17091300" cy="3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(a). Look at the diagram of a plug for an appliance.</a:t>
            </a:r>
            <a:b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  Complete the table.</a:t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																								</a:t>
            </a:r>
            <a:r>
              <a:rPr b="1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[3]</a:t>
            </a:r>
            <a:endParaRPr b="1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(b). Some appliances are double insulated.</a:t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They have only two wires.</a:t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Write down the names of these two wires.</a:t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	_______________ and 	_________________										</a:t>
            </a:r>
            <a:r>
              <a:rPr b="1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[1]</a:t>
            </a:r>
            <a:r>
              <a:rPr b="0" i="0" lang="en-GB" sz="2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670350" y="8235638"/>
            <a:ext cx="16299301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4" name="Google Shape;144;p21"/>
          <p:cNvGraphicFramePr/>
          <p:nvPr/>
        </p:nvGraphicFramePr>
        <p:xfrm>
          <a:off x="0" y="301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{971E4D5F-EB18-484A-B6B7-88E6A026A952}</a:tableStyleId>
              </a:tblPr>
              <a:tblGrid>
                <a:gridCol w="1158475"/>
                <a:gridCol w="2310875"/>
                <a:gridCol w="3457200"/>
                <a:gridCol w="4615675"/>
              </a:tblGrid>
              <a:tr h="247650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8575" marB="28575" marR="28575" marL="2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Wire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Colour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8575" marB="28575" marR="28575" marL="2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earth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green / yellow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 _ _ _ _ _ _ _ _ _ _ _ _ _ _ _ _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8575" marB="28575" marR="28575" marL="2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live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 _ _ _ _ _ _ _ _ _ _ _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carries the high voltage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8575" marB="28575" marR="28575" marL="2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neutral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 _ _ _ _ _ _ _ _ _ _ _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completes the circuit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5250" marB="15250" marR="15250" marL="152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0" name="Google Shape;150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 - Examination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653475" y="876522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A, Paper B751/01, June 2013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670350" y="8164850"/>
            <a:ext cx="16299301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764625" y="19837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Kyle has a wireless computing system.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Look at the information in the diagram.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The monitor plugs into a 230 V supply and uses a current of 0.5 A.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Calculate the power of the monitor.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lang="en-GB"/>
              <a:t>Answer  ………………………………………. W 																		</a:t>
            </a:r>
            <a:r>
              <a:rPr b="1" lang="en-GB"/>
              <a:t>[2] 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