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y="5143500" cx="9144000"/>
  <p:notesSz cx="6858000" cy="9144000"/>
  <p:embeddedFontLst>
    <p:embeddedFont>
      <p:font typeface="Montserrat SemiBold"/>
      <p:regular r:id="rId14"/>
      <p:bold r:id="rId15"/>
      <p:italic r:id="rId16"/>
      <p:boldItalic r:id="rId17"/>
    </p:embeddedFont>
    <p:embeddedFont>
      <p:font typeface="Montserrat"/>
      <p:regular r:id="rId18"/>
      <p:bold r:id="rId19"/>
      <p:italic r:id="rId20"/>
      <p:boldItalic r:id="rId21"/>
    </p:embeddedFont>
    <p:embeddedFont>
      <p:font typeface="Montserrat Medium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5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98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1C8851C-F5D7-4E86-A6AB-07B202E0CC22}">
  <a:tblStyle styleId="{31C8851C-F5D7-4E86-A6AB-07B202E0CC2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50" orient="horz"/>
        <p:guide pos="2880"/>
        <p:guide pos="198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MontserratMedium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MontserratMedium-italic.fntdata"/><Relationship Id="rId23" Type="http://schemas.openxmlformats.org/officeDocument/2006/relationships/font" Target="fonts/MontserratMedium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5" Type="http://schemas.openxmlformats.org/officeDocument/2006/relationships/font" Target="fonts/MontserratMedium-boldItalic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font" Target="fonts/MontserratSemiBold-bold.fntdata"/><Relationship Id="rId14" Type="http://schemas.openxmlformats.org/officeDocument/2006/relationships/font" Target="fonts/MontserratSemiBold-regular.fntdata"/><Relationship Id="rId17" Type="http://schemas.openxmlformats.org/officeDocument/2006/relationships/font" Target="fonts/MontserratSemiBold-boldItalic.fntdata"/><Relationship Id="rId16" Type="http://schemas.openxmlformats.org/officeDocument/2006/relationships/font" Target="fonts/MontserratSemiBold-italic.fntdata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ba4e57e3a_0_2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ba4e57e3a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9dca7fa72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9dca7fa72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af568597e3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af568597e3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af568597e3_0_3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af568597e3_0_3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af568597e3_0_3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af568597e3_0_3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af568597e3_0_4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af568597e3_0_4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1" name="Google Shape;91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5" name="Google Shape;95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5" name="Google Shape;115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type="ctrTitle"/>
          </p:nvPr>
        </p:nvSpPr>
        <p:spPr>
          <a:xfrm>
            <a:off x="459000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Rochester proposes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Downloadable Resource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5" name="Google Shape;125;p26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English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Lesson 20: </a:t>
            </a:r>
            <a:r>
              <a:rPr i="1" lang="en-GB">
                <a:solidFill>
                  <a:schemeClr val="dk2"/>
                </a:solidFill>
              </a:rPr>
              <a:t>Jane Eyre</a:t>
            </a:r>
            <a:endParaRPr i="1">
              <a:solidFill>
                <a:schemeClr val="dk2"/>
              </a:solidFill>
            </a:endParaRPr>
          </a:p>
        </p:txBody>
      </p:sp>
      <p:sp>
        <p:nvSpPr>
          <p:cNvPr id="126" name="Google Shape;126;p26"/>
          <p:cNvSpPr txBox="1"/>
          <p:nvPr>
            <p:ph idx="2" type="subTitle"/>
          </p:nvPr>
        </p:nvSpPr>
        <p:spPr>
          <a:xfrm>
            <a:off x="330150" y="4109500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Johnston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7" name="Google Shape;127;p26"/>
          <p:cNvSpPr/>
          <p:nvPr/>
        </p:nvSpPr>
        <p:spPr>
          <a:xfrm>
            <a:off x="8611475" y="4412900"/>
            <a:ext cx="532500" cy="730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7"/>
          <p:cNvSpPr txBox="1"/>
          <p:nvPr>
            <p:ph type="title"/>
          </p:nvPr>
        </p:nvSpPr>
        <p:spPr>
          <a:xfrm>
            <a:off x="458975" y="286125"/>
            <a:ext cx="79317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</a:rPr>
              <a:t>Why might Rochester choose to marry Blanche Ingram rather than Jane?</a:t>
            </a:r>
            <a:endParaRPr i="1" sz="4100">
              <a:solidFill>
                <a:schemeClr val="dk2"/>
              </a:solidFill>
            </a:endParaRPr>
          </a:p>
        </p:txBody>
      </p:sp>
      <p:sp>
        <p:nvSpPr>
          <p:cNvPr id="133" name="Google Shape;133;p27"/>
          <p:cNvSpPr txBox="1"/>
          <p:nvPr>
            <p:ph idx="1" type="body"/>
          </p:nvPr>
        </p:nvSpPr>
        <p:spPr>
          <a:xfrm>
            <a:off x="582900" y="1363775"/>
            <a:ext cx="3383100" cy="4704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1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4" name="Google Shape;134;p27"/>
          <p:cNvSpPr txBox="1"/>
          <p:nvPr>
            <p:ph idx="1" type="body"/>
          </p:nvPr>
        </p:nvSpPr>
        <p:spPr>
          <a:xfrm>
            <a:off x="4868600" y="1363775"/>
            <a:ext cx="3383100" cy="4704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2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5" name="Google Shape;135;p27"/>
          <p:cNvSpPr txBox="1"/>
          <p:nvPr>
            <p:ph idx="1" type="body"/>
          </p:nvPr>
        </p:nvSpPr>
        <p:spPr>
          <a:xfrm>
            <a:off x="4868600" y="2941450"/>
            <a:ext cx="3383100" cy="4704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4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6" name="Google Shape;136;p27"/>
          <p:cNvSpPr txBox="1"/>
          <p:nvPr>
            <p:ph idx="1" type="body"/>
          </p:nvPr>
        </p:nvSpPr>
        <p:spPr>
          <a:xfrm>
            <a:off x="520950" y="2941450"/>
            <a:ext cx="3383100" cy="4704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3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7" name="Google Shape;137;p27"/>
          <p:cNvSpPr txBox="1"/>
          <p:nvPr>
            <p:ph idx="1" type="body"/>
          </p:nvPr>
        </p:nvSpPr>
        <p:spPr>
          <a:xfrm>
            <a:off x="4868600" y="1969275"/>
            <a:ext cx="3383100" cy="470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/>
              <a:t>Rochester admires Blanche’s character more than Jane’s character.</a:t>
            </a:r>
            <a:endParaRPr b="1" sz="1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b="1" sz="1500"/>
          </a:p>
        </p:txBody>
      </p:sp>
      <p:sp>
        <p:nvSpPr>
          <p:cNvPr id="138" name="Google Shape;138;p27"/>
          <p:cNvSpPr txBox="1"/>
          <p:nvPr>
            <p:ph idx="1" type="body"/>
          </p:nvPr>
        </p:nvSpPr>
        <p:spPr>
          <a:xfrm>
            <a:off x="4868600" y="3589425"/>
            <a:ext cx="3755100" cy="53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500"/>
              <a:t>Rochester enjoys Blanche’s company more than Jane’s company.</a:t>
            </a:r>
            <a:endParaRPr b="1" sz="1500"/>
          </a:p>
        </p:txBody>
      </p:sp>
      <p:sp>
        <p:nvSpPr>
          <p:cNvPr id="139" name="Google Shape;139;p27"/>
          <p:cNvSpPr txBox="1"/>
          <p:nvPr>
            <p:ph idx="1" type="body"/>
          </p:nvPr>
        </p:nvSpPr>
        <p:spPr>
          <a:xfrm>
            <a:off x="535175" y="3624975"/>
            <a:ext cx="3323400" cy="903300"/>
          </a:xfrm>
          <a:prstGeom prst="rect">
            <a:avLst/>
          </a:prstGeom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89999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/>
              <a:t>Blanche comes from a wealthy background that is similar to Rochester’s background. </a:t>
            </a:r>
            <a:endParaRPr b="1" sz="15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7"/>
          <p:cNvSpPr txBox="1"/>
          <p:nvPr>
            <p:ph idx="1" type="body"/>
          </p:nvPr>
        </p:nvSpPr>
        <p:spPr>
          <a:xfrm>
            <a:off x="612750" y="1969275"/>
            <a:ext cx="3323400" cy="379800"/>
          </a:xfrm>
          <a:prstGeom prst="rect">
            <a:avLst/>
          </a:prstGeom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89999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500"/>
              <a:t>Rochester loves Blanche more than Jane.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8"/>
          <p:cNvSpPr txBox="1"/>
          <p:nvPr>
            <p:ph type="title"/>
          </p:nvPr>
        </p:nvSpPr>
        <p:spPr>
          <a:xfrm>
            <a:off x="458975" y="210925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accent1"/>
                </a:solidFill>
              </a:rPr>
              <a:t>True </a:t>
            </a:r>
            <a:r>
              <a:rPr lang="en-GB" sz="2800"/>
              <a:t>or </a:t>
            </a:r>
            <a:r>
              <a:rPr lang="en-GB" sz="2800">
                <a:solidFill>
                  <a:schemeClr val="accent5"/>
                </a:solidFill>
              </a:rPr>
              <a:t>false</a:t>
            </a:r>
            <a:endParaRPr sz="2800">
              <a:solidFill>
                <a:schemeClr val="accent5"/>
              </a:solidFill>
            </a:endParaRPr>
          </a:p>
        </p:txBody>
      </p:sp>
      <p:sp>
        <p:nvSpPr>
          <p:cNvPr id="146" name="Google Shape;146;p28"/>
          <p:cNvSpPr txBox="1"/>
          <p:nvPr>
            <p:ph idx="1" type="body"/>
          </p:nvPr>
        </p:nvSpPr>
        <p:spPr>
          <a:xfrm>
            <a:off x="196200" y="1081200"/>
            <a:ext cx="84276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GB" sz="2000"/>
              <a:t>Victorian women were expected to hold an equal amount of power over their households as their husbands</a:t>
            </a:r>
            <a:r>
              <a:rPr lang="en-GB" sz="2000"/>
              <a:t>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GB" sz="2000"/>
              <a:t>Victorian women were expected to obey their husbands.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GB" sz="2000"/>
              <a:t>It is would be surprising for a rich Victorian man to marry a poor Victorian lady.</a:t>
            </a:r>
            <a:endParaRPr sz="20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9"/>
          <p:cNvSpPr txBox="1"/>
          <p:nvPr/>
        </p:nvSpPr>
        <p:spPr>
          <a:xfrm>
            <a:off x="0" y="84275"/>
            <a:ext cx="8377500" cy="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just">
              <a:lnSpc>
                <a:spcPct val="20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ontserrat"/>
              <a:buAutoNum type="arabicPeriod"/>
            </a:pPr>
            <a:r>
              <a:rPr lang="en-GB" sz="15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Rochester tells Jane that he has decided to marry </a:t>
            </a:r>
            <a:r>
              <a:rPr b="1" lang="en-GB" sz="15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B____ I____ .</a:t>
            </a:r>
            <a:endParaRPr sz="15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27025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50"/>
              <a:buFont typeface="Montserrat"/>
              <a:buAutoNum type="arabicPeriod"/>
            </a:pPr>
            <a:r>
              <a:rPr lang="en-GB" sz="15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Rochester tells Jane that he has arranged for her to leave </a:t>
            </a:r>
            <a:r>
              <a:rPr b="1" lang="en-GB" sz="15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T____  H____  </a:t>
            </a:r>
            <a:r>
              <a:rPr lang="en-GB" sz="15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because Adele needs to go to </a:t>
            </a:r>
            <a:r>
              <a:rPr b="1" lang="en-GB" sz="15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s____ </a:t>
            </a:r>
            <a:r>
              <a:rPr lang="en-GB" sz="15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 He has found her a new job in </a:t>
            </a:r>
            <a:r>
              <a:rPr b="1" lang="en-GB" sz="15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I____ </a:t>
            </a:r>
            <a:r>
              <a:rPr lang="en-GB" sz="15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5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27025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50"/>
              <a:buFont typeface="Montserrat"/>
              <a:buAutoNum type="arabicPeriod"/>
            </a:pPr>
            <a:r>
              <a:rPr lang="en-GB" sz="15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Jane admits that she </a:t>
            </a:r>
            <a:r>
              <a:rPr b="1" lang="en-GB" sz="15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l____  </a:t>
            </a:r>
            <a:r>
              <a:rPr lang="en-GB" sz="15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Rochester and Rochester admits that he </a:t>
            </a:r>
            <a:r>
              <a:rPr b="1" lang="en-GB" sz="15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l____  </a:t>
            </a:r>
            <a:r>
              <a:rPr lang="en-GB" sz="15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Jane.</a:t>
            </a:r>
            <a:endParaRPr sz="15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27025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50"/>
              <a:buFont typeface="Montserrat"/>
              <a:buAutoNum type="arabicPeriod"/>
            </a:pPr>
            <a:r>
              <a:rPr lang="en-GB" sz="15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Rochester now changes his mind and </a:t>
            </a:r>
            <a:r>
              <a:rPr b="1" lang="en-GB" sz="15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b____  </a:t>
            </a:r>
            <a:r>
              <a:rPr lang="en-GB" sz="15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Jane not to leave </a:t>
            </a:r>
            <a:r>
              <a:rPr b="1" lang="en-GB" sz="15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T____ </a:t>
            </a:r>
            <a:r>
              <a:rPr lang="en-GB" sz="15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 But Jane says that she is will definitely </a:t>
            </a:r>
            <a:r>
              <a:rPr b="1" lang="en-GB" sz="15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l____ </a:t>
            </a:r>
            <a:r>
              <a:rPr lang="en-GB" sz="15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5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27025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50"/>
              <a:buFont typeface="Montserrat"/>
              <a:buAutoNum type="arabicPeriod"/>
            </a:pPr>
            <a:r>
              <a:rPr lang="en-GB" sz="15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Rochester then asks Jane to be </a:t>
            </a:r>
            <a:r>
              <a:rPr b="1" lang="en-GB" sz="15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m____  </a:t>
            </a:r>
            <a:r>
              <a:rPr lang="en-GB" sz="15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him. Jane agrees.</a:t>
            </a:r>
            <a:endParaRPr sz="15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/>
          <p:nvPr/>
        </p:nvSpPr>
        <p:spPr>
          <a:xfrm>
            <a:off x="116100" y="47475"/>
            <a:ext cx="7645500" cy="7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AutoNum type="arabicPeriod"/>
            </a:pP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does Jane’s relationship with Rochester challenge the Victorian custom that people should marry within their social class?</a:t>
            </a:r>
            <a:endParaRPr b="1"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Jane’s relationship with Rochester challenges Victorian beliefs about relationships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because...</a:t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57" name="Google Shape;157;p30"/>
          <p:cNvGraphicFramePr/>
          <p:nvPr/>
        </p:nvGraphicFramePr>
        <p:xfrm>
          <a:off x="609575" y="24108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{31C8851C-F5D7-4E86-A6AB-07B202E0CC22}</a:tableStyleId>
              </a:tblPr>
              <a:tblGrid>
                <a:gridCol w="3544600"/>
                <a:gridCol w="1352525"/>
                <a:gridCol w="1603650"/>
                <a:gridCol w="1574625"/>
              </a:tblGrid>
              <a:tr h="9612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en-GB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Jane claims that, ‘Wealth, caste, custom intervened between me and what I naturally and inevitably loved.’</a:t>
                      </a:r>
                      <a:endParaRPr b="1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Poor</a:t>
                      </a:r>
                      <a:endParaRPr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Upper-class gentleman</a:t>
                      </a:r>
                      <a:endParaRPr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Barriers</a:t>
                      </a:r>
                      <a:endParaRPr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/>
          <p:nvPr/>
        </p:nvSpPr>
        <p:spPr>
          <a:xfrm>
            <a:off x="116100" y="47475"/>
            <a:ext cx="7803300" cy="9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How does the equality between Jane and Rochester challenge the Victorian custom that the male should be the leader of the relationship?</a:t>
            </a:r>
            <a:endParaRPr b="1"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63" name="Google Shape;163;p31"/>
          <p:cNvGraphicFramePr/>
          <p:nvPr/>
        </p:nvGraphicFramePr>
        <p:xfrm>
          <a:off x="133825" y="22375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{31C8851C-F5D7-4E86-A6AB-07B202E0CC22}</a:tableStyleId>
              </a:tblPr>
              <a:tblGrid>
                <a:gridCol w="2528150"/>
                <a:gridCol w="2803400"/>
                <a:gridCol w="2235400"/>
                <a:gridCol w="1309400"/>
              </a:tblGrid>
              <a:tr h="1262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Jane: “I have as much soul as you,--and full as much heart!”</a:t>
                      </a:r>
                      <a:endParaRPr b="1" sz="12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Jane: "I am no bird; and no net ensnares me; I am a free human being with an independent will, which I now exert to leave you.”</a:t>
                      </a:r>
                      <a:endParaRPr b="1" sz="12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Rochester: “My equal is here, and my likeness.  Jane, will you marry me?"</a:t>
                      </a:r>
                      <a:endParaRPr b="1" sz="12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Refuses to stay at Thornfield</a:t>
                      </a:r>
                      <a:endParaRPr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Refuses to submit to Rochester</a:t>
                      </a:r>
                      <a:endParaRPr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Independent</a:t>
                      </a:r>
                      <a:endParaRPr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Equality</a:t>
                      </a:r>
                      <a:endParaRPr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Asserts her independence</a:t>
                      </a:r>
                      <a:endParaRPr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64" name="Google Shape;164;p31"/>
          <p:cNvSpPr txBox="1"/>
          <p:nvPr/>
        </p:nvSpPr>
        <p:spPr>
          <a:xfrm>
            <a:off x="178825" y="1071750"/>
            <a:ext cx="8965200" cy="7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Jane’s relationship with Rochester challenges Victorian beliefs about relationships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because...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