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ABeeZee"/>
      <p:regular r:id="rId10"/>
      <p:italic r:id="rId11"/>
    </p:embeddedFont>
    <p:embeddedFont>
      <p:font typeface="Lexend"/>
      <p:regular r:id="rId12"/>
      <p:bold r:id="rId13"/>
    </p:embeddedFont>
    <p:embeddedFont>
      <p:font typeface="Kalam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7DE2CB4-5DC6-4225-B36F-AABA952DCB52}">
  <a:tblStyle styleId="{17DE2CB4-5DC6-4225-B36F-AABA952DCB5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eeZee-italic.fntdata"/><Relationship Id="rId10" Type="http://schemas.openxmlformats.org/officeDocument/2006/relationships/font" Target="fonts/ABeeZee-regular.fntdata"/><Relationship Id="rId13" Type="http://schemas.openxmlformats.org/officeDocument/2006/relationships/font" Target="fonts/Lexend-bold.fntdata"/><Relationship Id="rId12" Type="http://schemas.openxmlformats.org/officeDocument/2006/relationships/font" Target="fonts/Lexend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Kalam-bold.fntdata"/><Relationship Id="rId14" Type="http://schemas.openxmlformats.org/officeDocument/2006/relationships/font" Target="fonts/Kala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a37cd57009_0_10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1a37cd57009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a37cd57009_0_13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1a37cd57009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af03c815eb_0_2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af03c815e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af03c815eb_0_3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af03c815eb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 FRONT COL">
  <p:cSld name="SECTION_HEADER_1_1_1_1_1_1_1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" name="Google Shape;11;p2"/>
          <p:cNvSpPr txBox="1"/>
          <p:nvPr>
            <p:ph type="title"/>
          </p:nvPr>
        </p:nvSpPr>
        <p:spPr>
          <a:xfrm>
            <a:off x="468000" y="266700"/>
            <a:ext cx="6342300" cy="4953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"/>
              <a:buNone/>
              <a:defRPr b="1" sz="20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66825" y="1780150"/>
            <a:ext cx="66240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2807400" y="47595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3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4" type="subTitle"/>
          </p:nvPr>
        </p:nvSpPr>
        <p:spPr>
          <a:xfrm>
            <a:off x="4127250" y="304200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5" type="subTitle"/>
          </p:nvPr>
        </p:nvSpPr>
        <p:spPr>
          <a:xfrm>
            <a:off x="485875" y="5866375"/>
            <a:ext cx="6581700" cy="41058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6" type="subTitle"/>
          </p:nvPr>
        </p:nvSpPr>
        <p:spPr>
          <a:xfrm>
            <a:off x="466825" y="304200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7" type="subTitle"/>
          </p:nvPr>
        </p:nvSpPr>
        <p:spPr>
          <a:xfrm>
            <a:off x="466825" y="47595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8" type="subTitle"/>
          </p:nvPr>
        </p:nvSpPr>
        <p:spPr>
          <a:xfrm>
            <a:off x="5147975" y="47595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/>
        </p:nvSpPr>
        <p:spPr>
          <a:xfrm>
            <a:off x="466825" y="9971650"/>
            <a:ext cx="295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Name __________________________</a:t>
            </a:r>
            <a:endParaRPr sz="10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21" name="Google Shape;2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2099" y="391200"/>
            <a:ext cx="181075" cy="246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825" y="698750"/>
            <a:ext cx="6624000" cy="11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68">
          <p15:clr>
            <a:srgbClr val="FF000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 BACK">
  <p:cSld name="SECTION_HEADER_1_1_1_1_1_1_1_1_1_1_1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3"/>
          <p:cNvSpPr txBox="1"/>
          <p:nvPr>
            <p:ph idx="1" type="subTitle"/>
          </p:nvPr>
        </p:nvSpPr>
        <p:spPr>
          <a:xfrm>
            <a:off x="466825" y="30420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2" type="subTitle"/>
          </p:nvPr>
        </p:nvSpPr>
        <p:spPr>
          <a:xfrm>
            <a:off x="2807400" y="30420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3" type="subTitle"/>
          </p:nvPr>
        </p:nvSpPr>
        <p:spPr>
          <a:xfrm>
            <a:off x="5147975" y="30420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4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900"/>
              <a:buFont typeface="ABeeZee"/>
              <a:buNone/>
              <a:defRPr sz="900">
                <a:latin typeface="ABeeZee"/>
                <a:ea typeface="ABeeZee"/>
                <a:cs typeface="ABeeZee"/>
                <a:sym typeface="ABeeZe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5" type="subTitle"/>
          </p:nvPr>
        </p:nvSpPr>
        <p:spPr>
          <a:xfrm>
            <a:off x="466825" y="864000"/>
            <a:ext cx="66240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6" type="subTitle"/>
          </p:nvPr>
        </p:nvSpPr>
        <p:spPr>
          <a:xfrm>
            <a:off x="466825" y="212585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7" type="subTitle"/>
          </p:nvPr>
        </p:nvSpPr>
        <p:spPr>
          <a:xfrm>
            <a:off x="4127250" y="212585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8" type="subTitle"/>
          </p:nvPr>
        </p:nvSpPr>
        <p:spPr>
          <a:xfrm>
            <a:off x="485875" y="5346000"/>
            <a:ext cx="6581700" cy="46263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3" name="Google Shape;3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2099" y="391200"/>
            <a:ext cx="181075" cy="246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EA4335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317">
          <p15:clr>
            <a:srgbClr val="FF0000"/>
          </p15:clr>
        </p15:guide>
        <p15:guide id="19" orient="horz" pos="68">
          <p15:clr>
            <a:srgbClr val="FF000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idx="3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Science</a:t>
            </a:r>
            <a:r>
              <a:rPr lang="en-GB"/>
              <a:t> Diffusion and exchange surfaces</a:t>
            </a:r>
            <a:endParaRPr/>
          </a:p>
        </p:txBody>
      </p:sp>
      <p:sp>
        <p:nvSpPr>
          <p:cNvPr id="39" name="Google Shape;39;p4"/>
          <p:cNvSpPr txBox="1"/>
          <p:nvPr>
            <p:ph type="title"/>
          </p:nvPr>
        </p:nvSpPr>
        <p:spPr>
          <a:xfrm>
            <a:off x="468000" y="266700"/>
            <a:ext cx="5169600" cy="4953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Diffusion and exchange surfaces</a:t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474400" y="864000"/>
            <a:ext cx="6624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Task 1: Describe diffusion</a:t>
            </a:r>
            <a:endParaRPr b="1" sz="11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a)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   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Define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the term diffusion.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1" name="Google Shape;41;p4"/>
          <p:cNvSpPr txBox="1"/>
          <p:nvPr/>
        </p:nvSpPr>
        <p:spPr>
          <a:xfrm>
            <a:off x="469650" y="3362975"/>
            <a:ext cx="6624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2: Explain factors which affect the rate of diffusion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a)   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Complete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the table summarising the factors affecting the rate of diffusion.</a:t>
            </a:r>
            <a:endParaRPr b="1" sz="11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42" name="Google Shape;42;p4"/>
          <p:cNvCxnSpPr/>
          <p:nvPr/>
        </p:nvCxnSpPr>
        <p:spPr>
          <a:xfrm>
            <a:off x="500325" y="3380275"/>
            <a:ext cx="65817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43" name="Google Shape;43;p4"/>
          <p:cNvGraphicFramePr/>
          <p:nvPr/>
        </p:nvGraphicFramePr>
        <p:xfrm>
          <a:off x="464850" y="390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{17DE2CB4-5DC6-4225-B36F-AABA952DCB52}</a:tableStyleId>
              </a:tblPr>
              <a:tblGrid>
                <a:gridCol w="2592875"/>
                <a:gridCol w="4031125"/>
              </a:tblGrid>
              <a:tr h="411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Factor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Explanation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i</a:t>
                      </a: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ncreasing temperature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i</a:t>
                      </a: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ncreasing surface area to volume ratio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i</a:t>
                      </a: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ncreasing concentration gradient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4" name="Google Shape;44;p4"/>
          <p:cNvSpPr txBox="1"/>
          <p:nvPr/>
        </p:nvSpPr>
        <p:spPr>
          <a:xfrm>
            <a:off x="464850" y="1942950"/>
            <a:ext cx="66240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b) </a:t>
            </a:r>
            <a:r>
              <a:rPr b="1"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Describe</a:t>
            </a:r>
            <a:r>
              <a:rPr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, using ideas of diffusion, how you can smell food being cooked in a kitchen from other rooms of a house.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>
            <p:ph idx="4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Science</a:t>
            </a:r>
            <a:r>
              <a:rPr lang="en-GB">
                <a:latin typeface="Lexend"/>
                <a:ea typeface="Lexend"/>
                <a:cs typeface="Lexend"/>
                <a:sym typeface="Lexend"/>
              </a:rPr>
              <a:t> Diffusion and exchange surfaces</a:t>
            </a:r>
            <a:endParaRPr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0" name="Google Shape;50;p5"/>
          <p:cNvSpPr txBox="1"/>
          <p:nvPr/>
        </p:nvSpPr>
        <p:spPr>
          <a:xfrm>
            <a:off x="474400" y="504000"/>
            <a:ext cx="6624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3: Calculate surface area to volume ratio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a)  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 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Complete 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the table for each cube.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1" name="Google Shape;51;p5"/>
          <p:cNvSpPr txBox="1"/>
          <p:nvPr/>
        </p:nvSpPr>
        <p:spPr>
          <a:xfrm>
            <a:off x="472150" y="4521000"/>
            <a:ext cx="6624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4: Explain adaptations of diffusion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a)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  Explain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how alveoli in the lungs are adapted for efficient gas exchange.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52" name="Google Shape;52;p5"/>
          <p:cNvCxnSpPr/>
          <p:nvPr/>
        </p:nvCxnSpPr>
        <p:spPr>
          <a:xfrm>
            <a:off x="502975" y="4523250"/>
            <a:ext cx="65817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53" name="Google Shape;53;p5"/>
          <p:cNvGraphicFramePr/>
          <p:nvPr/>
        </p:nvGraphicFramePr>
        <p:xfrm>
          <a:off x="464000" y="114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{17DE2CB4-5DC6-4225-B36F-AABA952DCB52}</a:tableStyleId>
              </a:tblPr>
              <a:tblGrid>
                <a:gridCol w="1513225"/>
                <a:gridCol w="1022150"/>
                <a:gridCol w="1022150"/>
                <a:gridCol w="1022150"/>
                <a:gridCol w="1022150"/>
                <a:gridCol w="1022150"/>
              </a:tblGrid>
              <a:tr h="92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Cube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Side length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0.5cm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1.4cm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3</a:t>
                      </a: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cm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12cm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40cm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Surface area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Volume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SA : V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54" name="Google Shape;5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6282" y="1607181"/>
            <a:ext cx="360000" cy="40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3136" y="1452201"/>
            <a:ext cx="504001" cy="564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3055" y="1290921"/>
            <a:ext cx="648000" cy="725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6950" y="1206681"/>
            <a:ext cx="72000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8306" y="1365801"/>
            <a:ext cx="575999" cy="65088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5"/>
          <p:cNvSpPr txBox="1"/>
          <p:nvPr/>
        </p:nvSpPr>
        <p:spPr>
          <a:xfrm>
            <a:off x="469900" y="3767150"/>
            <a:ext cx="662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b)	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Describe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the trend in surface area to volume ratio as the cubes increase in size.</a:t>
            </a:r>
            <a:endParaRPr sz="1100"/>
          </a:p>
        </p:txBody>
      </p:sp>
      <p:sp>
        <p:nvSpPr>
          <p:cNvPr id="60" name="Google Shape;60;p5"/>
          <p:cNvSpPr txBox="1"/>
          <p:nvPr/>
        </p:nvSpPr>
        <p:spPr>
          <a:xfrm>
            <a:off x="472150" y="6438250"/>
            <a:ext cx="66240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b)  Smoking can cause a disease called emphysema. This damages the alveoli, resulting in fewer, larger air sacs instead of many smaller ones. </a:t>
            </a:r>
            <a:r>
              <a:rPr b="1"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Explain</a:t>
            </a:r>
            <a:r>
              <a:rPr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why this often leaves sufferers of emphysema breathless.</a:t>
            </a:r>
            <a:endParaRPr sz="1200"/>
          </a:p>
        </p:txBody>
      </p:sp>
      <p:sp>
        <p:nvSpPr>
          <p:cNvPr id="61" name="Google Shape;61;p5"/>
          <p:cNvSpPr txBox="1"/>
          <p:nvPr/>
        </p:nvSpPr>
        <p:spPr>
          <a:xfrm>
            <a:off x="467650" y="8039100"/>
            <a:ext cx="66240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c) 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Describe and explain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how the villi are adapted to maximise the rate of absorption of the products of digestion.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"/>
          <p:cNvSpPr txBox="1"/>
          <p:nvPr>
            <p:ph idx="3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Science</a:t>
            </a:r>
            <a:r>
              <a:rPr lang="en-GB"/>
              <a:t> Diffusion and exchange surfaces</a:t>
            </a:r>
            <a:endParaRPr/>
          </a:p>
        </p:txBody>
      </p:sp>
      <p:sp>
        <p:nvSpPr>
          <p:cNvPr id="67" name="Google Shape;67;p6"/>
          <p:cNvSpPr txBox="1"/>
          <p:nvPr>
            <p:ph type="title"/>
          </p:nvPr>
        </p:nvSpPr>
        <p:spPr>
          <a:xfrm>
            <a:off x="468000" y="266700"/>
            <a:ext cx="5169600" cy="4953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Diffusion and exchange surfaces</a:t>
            </a:r>
            <a:endParaRPr/>
          </a:p>
        </p:txBody>
      </p:sp>
      <p:sp>
        <p:nvSpPr>
          <p:cNvPr id="68" name="Google Shape;68;p6"/>
          <p:cNvSpPr txBox="1"/>
          <p:nvPr/>
        </p:nvSpPr>
        <p:spPr>
          <a:xfrm>
            <a:off x="474400" y="864000"/>
            <a:ext cx="6624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Task 1: Describe diffusion</a:t>
            </a:r>
            <a:endParaRPr b="1" sz="1100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a)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   Define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 the term diffusion.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9" name="Google Shape;69;p6"/>
          <p:cNvSpPr txBox="1"/>
          <p:nvPr/>
        </p:nvSpPr>
        <p:spPr>
          <a:xfrm>
            <a:off x="469650" y="3362975"/>
            <a:ext cx="6624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2: Explain factors which affect the rate of diffusion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a)   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Complete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the table summarising the factors affecting the rate of diffusion.</a:t>
            </a:r>
            <a:endParaRPr b="1" sz="11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70" name="Google Shape;70;p6"/>
          <p:cNvCxnSpPr/>
          <p:nvPr/>
        </p:nvCxnSpPr>
        <p:spPr>
          <a:xfrm>
            <a:off x="500325" y="3380275"/>
            <a:ext cx="65817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71" name="Google Shape;71;p6"/>
          <p:cNvGraphicFramePr/>
          <p:nvPr/>
        </p:nvGraphicFramePr>
        <p:xfrm>
          <a:off x="464850" y="390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{17DE2CB4-5DC6-4225-B36F-AABA952DCB52}</a:tableStyleId>
              </a:tblPr>
              <a:tblGrid>
                <a:gridCol w="2592875"/>
                <a:gridCol w="4031125"/>
              </a:tblGrid>
              <a:tr h="411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Factor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Explanation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increasing temperature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increasing surface area to volume ratio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increasing concentration gradient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2" name="Google Shape;72;p6"/>
          <p:cNvSpPr txBox="1"/>
          <p:nvPr/>
        </p:nvSpPr>
        <p:spPr>
          <a:xfrm>
            <a:off x="469650" y="1322300"/>
            <a:ext cx="66240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Diffusion is the net movement of particles from an area of high concentration to an area of low concentration.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73" name="Google Shape;73;p6"/>
          <p:cNvSpPr txBox="1"/>
          <p:nvPr/>
        </p:nvSpPr>
        <p:spPr>
          <a:xfrm>
            <a:off x="464850" y="1942950"/>
            <a:ext cx="66240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b) </a:t>
            </a:r>
            <a:r>
              <a:rPr b="1"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Describe</a:t>
            </a:r>
            <a:r>
              <a:rPr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, using ideas of diffusion, how you can smell food being cooked in a kitchen from other rooms of a house.</a:t>
            </a:r>
            <a:endParaRPr sz="1200"/>
          </a:p>
        </p:txBody>
      </p:sp>
      <p:sp>
        <p:nvSpPr>
          <p:cNvPr id="74" name="Google Shape;74;p6"/>
          <p:cNvSpPr txBox="1"/>
          <p:nvPr/>
        </p:nvSpPr>
        <p:spPr>
          <a:xfrm>
            <a:off x="464850" y="2495950"/>
            <a:ext cx="66240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Particles from the food enter the air around it. There is a high concentration of particles around the food. The particles move from an area of high concentration to an area of low concentration by diffusion.</a:t>
            </a:r>
            <a:r>
              <a:rPr lang="en-GB" sz="2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 </a:t>
            </a:r>
            <a:endParaRPr/>
          </a:p>
        </p:txBody>
      </p:sp>
      <p:sp>
        <p:nvSpPr>
          <p:cNvPr id="75" name="Google Shape;75;p6"/>
          <p:cNvSpPr/>
          <p:nvPr/>
        </p:nvSpPr>
        <p:spPr>
          <a:xfrm>
            <a:off x="5820825" y="161300"/>
            <a:ext cx="8478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5AB38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endParaRPr b="1" sz="1200">
              <a:solidFill>
                <a:srgbClr val="25AB3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76" name="Google Shape;76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7700" y="94550"/>
            <a:ext cx="1214034" cy="6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6"/>
          <p:cNvSpPr txBox="1"/>
          <p:nvPr/>
        </p:nvSpPr>
        <p:spPr>
          <a:xfrm>
            <a:off x="3057725" y="4317900"/>
            <a:ext cx="40242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0000" spcFirstLastPara="1" rIns="0" wrap="square" tIns="90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Particles have more energy to move.</a:t>
            </a:r>
            <a:endParaRPr sz="1200">
              <a:solidFill>
                <a:srgbClr val="282828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78" name="Google Shape;78;p6"/>
          <p:cNvSpPr txBox="1"/>
          <p:nvPr/>
        </p:nvSpPr>
        <p:spPr>
          <a:xfrm>
            <a:off x="3057725" y="5110350"/>
            <a:ext cx="40242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0000" spcFirstLastPara="1" rIns="90000" wrap="square" tIns="90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Particles have more places to move through cell membranes.</a:t>
            </a:r>
            <a:endParaRPr sz="1200">
              <a:solidFill>
                <a:srgbClr val="282828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79" name="Google Shape;79;p6"/>
          <p:cNvSpPr txBox="1"/>
          <p:nvPr/>
        </p:nvSpPr>
        <p:spPr>
          <a:xfrm>
            <a:off x="3057725" y="5902800"/>
            <a:ext cx="40242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0000" spcFirstLastPara="1" rIns="90000" wrap="square" tIns="90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Higher difference in concentration means particles will move quicker.</a:t>
            </a:r>
            <a:endParaRPr sz="1200">
              <a:solidFill>
                <a:srgbClr val="282828"/>
              </a:solidFill>
              <a:latin typeface="Kalam"/>
              <a:ea typeface="Kalam"/>
              <a:cs typeface="Kalam"/>
              <a:sym typeface="Kala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/>
          <p:nvPr>
            <p:ph idx="4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Science</a:t>
            </a:r>
            <a:r>
              <a:rPr lang="en-GB">
                <a:latin typeface="Lexend"/>
                <a:ea typeface="Lexend"/>
                <a:cs typeface="Lexend"/>
                <a:sym typeface="Lexend"/>
              </a:rPr>
              <a:t> Diffusion and exchange surfaces</a:t>
            </a:r>
            <a:endParaRPr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5" name="Google Shape;85;p7"/>
          <p:cNvSpPr txBox="1"/>
          <p:nvPr/>
        </p:nvSpPr>
        <p:spPr>
          <a:xfrm>
            <a:off x="474400" y="504000"/>
            <a:ext cx="6624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3: Calculate surface area to volume ratio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a)  </a:t>
            </a:r>
            <a:r>
              <a:rPr b="1" lang="en-GB" sz="1100">
                <a:latin typeface="Lexend"/>
                <a:ea typeface="Lexend"/>
                <a:cs typeface="Lexend"/>
                <a:sym typeface="Lexend"/>
              </a:rPr>
              <a:t> Complete </a:t>
            </a: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the table for each cube.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6" name="Google Shape;86;p7"/>
          <p:cNvSpPr txBox="1"/>
          <p:nvPr/>
        </p:nvSpPr>
        <p:spPr>
          <a:xfrm>
            <a:off x="475100" y="4675450"/>
            <a:ext cx="66240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4: Explain adaptations of diffusion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a)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  Explain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how alveoli in the lungs are adapted for efficient gas exchange.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87" name="Google Shape;87;p7"/>
          <p:cNvCxnSpPr/>
          <p:nvPr/>
        </p:nvCxnSpPr>
        <p:spPr>
          <a:xfrm>
            <a:off x="485125" y="4728025"/>
            <a:ext cx="65817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88" name="Google Shape;88;p7"/>
          <p:cNvGraphicFramePr/>
          <p:nvPr/>
        </p:nvGraphicFramePr>
        <p:xfrm>
          <a:off x="464000" y="114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{17DE2CB4-5DC6-4225-B36F-AABA952DCB52}</a:tableStyleId>
              </a:tblPr>
              <a:tblGrid>
                <a:gridCol w="1513225"/>
                <a:gridCol w="1022150"/>
                <a:gridCol w="1022150"/>
                <a:gridCol w="1022150"/>
                <a:gridCol w="1022150"/>
                <a:gridCol w="1022150"/>
              </a:tblGrid>
              <a:tr h="92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Cube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Side length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0.5cm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1.4cm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3</a:t>
                      </a: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cm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12cm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40cm</a:t>
                      </a:r>
                      <a:endParaRPr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Surface area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1.5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11.76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54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864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9600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Volume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0.125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2.744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27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1728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64000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latin typeface="Lexend"/>
                          <a:ea typeface="Lexend"/>
                          <a:cs typeface="Lexend"/>
                          <a:sym typeface="Lexend"/>
                        </a:rPr>
                        <a:t>SA : V</a:t>
                      </a:r>
                      <a:endParaRPr b="1" sz="11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12 : 1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4.3 : 1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2 : 1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0.5 : 1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Kalam"/>
                          <a:ea typeface="Kalam"/>
                          <a:cs typeface="Kalam"/>
                          <a:sym typeface="Kalam"/>
                        </a:rPr>
                        <a:t>0.15 : 1</a:t>
                      </a:r>
                      <a:endParaRPr b="1" sz="1200"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8282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89" name="Google Shape;89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6282" y="1607181"/>
            <a:ext cx="360000" cy="40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3136" y="1452201"/>
            <a:ext cx="504001" cy="564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3055" y="1290921"/>
            <a:ext cx="648000" cy="725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6950" y="1206681"/>
            <a:ext cx="72000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8306" y="1365801"/>
            <a:ext cx="575999" cy="65088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7"/>
          <p:cNvSpPr/>
          <p:nvPr/>
        </p:nvSpPr>
        <p:spPr>
          <a:xfrm>
            <a:off x="5820825" y="161300"/>
            <a:ext cx="8478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5AB38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endParaRPr b="1" sz="1200">
              <a:solidFill>
                <a:srgbClr val="25AB3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95" name="Google Shape;95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37700" y="94550"/>
            <a:ext cx="1214034" cy="6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7"/>
          <p:cNvSpPr txBox="1"/>
          <p:nvPr/>
        </p:nvSpPr>
        <p:spPr>
          <a:xfrm>
            <a:off x="469900" y="3767150"/>
            <a:ext cx="662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b)	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Describe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the trend in surface area to volume ratio as the cubes increase in size.</a:t>
            </a:r>
            <a:endParaRPr sz="1100"/>
          </a:p>
        </p:txBody>
      </p:sp>
      <p:sp>
        <p:nvSpPr>
          <p:cNvPr id="97" name="Google Shape;97;p7"/>
          <p:cNvSpPr txBox="1"/>
          <p:nvPr/>
        </p:nvSpPr>
        <p:spPr>
          <a:xfrm>
            <a:off x="463975" y="4114125"/>
            <a:ext cx="66240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As the size of the cube increases, the surface area to volume ratio decreases. </a:t>
            </a:r>
            <a:endParaRPr sz="1200">
              <a:solidFill>
                <a:srgbClr val="282828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98" name="Google Shape;98;p7"/>
          <p:cNvSpPr txBox="1"/>
          <p:nvPr/>
        </p:nvSpPr>
        <p:spPr>
          <a:xfrm>
            <a:off x="475100" y="5197125"/>
            <a:ext cx="6624000" cy="1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Many tiny alveoli give the lungs a large surface area.</a:t>
            </a:r>
            <a:endParaRPr sz="1200">
              <a:solidFill>
                <a:srgbClr val="282828"/>
              </a:solidFill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They have a good blood supply (lots of capillaries) to maintain a concentration gradient.</a:t>
            </a:r>
            <a:endParaRPr sz="1200">
              <a:solidFill>
                <a:srgbClr val="282828"/>
              </a:solidFill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The walls are thin (one cell thick) to give a short diffusion distance for the gases.</a:t>
            </a:r>
            <a:endParaRPr sz="1200">
              <a:solidFill>
                <a:srgbClr val="282828"/>
              </a:solidFill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Moist surfaces would also be acceptable.</a:t>
            </a:r>
            <a:endParaRPr sz="1200"/>
          </a:p>
        </p:txBody>
      </p:sp>
      <p:sp>
        <p:nvSpPr>
          <p:cNvPr id="99" name="Google Shape;99;p7"/>
          <p:cNvSpPr txBox="1"/>
          <p:nvPr/>
        </p:nvSpPr>
        <p:spPr>
          <a:xfrm>
            <a:off x="475100" y="6592700"/>
            <a:ext cx="66240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b)  Smoking can cause a disease called emphysema. This damages the alveoli, resulting in fewer, larger air sacs instead of many smaller ones. </a:t>
            </a:r>
            <a:r>
              <a:rPr b="1"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Explain</a:t>
            </a:r>
            <a:r>
              <a:rPr lang="en-GB" sz="12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why this often leaves sufferers of emphysema breathless.</a:t>
            </a:r>
            <a:endParaRPr sz="1200"/>
          </a:p>
        </p:txBody>
      </p:sp>
      <p:sp>
        <p:nvSpPr>
          <p:cNvPr id="100" name="Google Shape;100;p7"/>
          <p:cNvSpPr txBox="1"/>
          <p:nvPr/>
        </p:nvSpPr>
        <p:spPr>
          <a:xfrm>
            <a:off x="464700" y="7325575"/>
            <a:ext cx="6624000" cy="5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The surface area of the lungs is reduced.</a:t>
            </a:r>
            <a:endParaRPr sz="1200">
              <a:solidFill>
                <a:srgbClr val="282828"/>
              </a:solidFill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This means less oxygen can diffuse into the blood.</a:t>
            </a:r>
            <a:endParaRPr sz="1200"/>
          </a:p>
        </p:txBody>
      </p:sp>
      <p:sp>
        <p:nvSpPr>
          <p:cNvPr id="101" name="Google Shape;101;p7"/>
          <p:cNvSpPr txBox="1"/>
          <p:nvPr/>
        </p:nvSpPr>
        <p:spPr>
          <a:xfrm>
            <a:off x="470600" y="8193550"/>
            <a:ext cx="66240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c) 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Describe and explain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 how the villi are adapted to maximise the rate of absorption of the products of digestion.</a:t>
            </a:r>
            <a:endParaRPr sz="1100"/>
          </a:p>
        </p:txBody>
      </p:sp>
      <p:sp>
        <p:nvSpPr>
          <p:cNvPr id="102" name="Google Shape;102;p7"/>
          <p:cNvSpPr txBox="1"/>
          <p:nvPr/>
        </p:nvSpPr>
        <p:spPr>
          <a:xfrm>
            <a:off x="468700" y="8734650"/>
            <a:ext cx="6624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2828"/>
              </a:buClr>
              <a:buSzPts val="1200"/>
              <a:buFont typeface="Kalam"/>
              <a:buChar char="●"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many villi provide large surface area</a:t>
            </a:r>
            <a:endParaRPr sz="1200">
              <a:solidFill>
                <a:srgbClr val="282828"/>
              </a:solidFill>
              <a:latin typeface="Kalam"/>
              <a:ea typeface="Kalam"/>
              <a:cs typeface="Kalam"/>
              <a:sym typeface="Kalam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2828"/>
              </a:buClr>
              <a:buSzPts val="1200"/>
              <a:buFont typeface="Kalam"/>
              <a:buChar char="●"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many capillaries or good blood supply maintains a concentration or diffusion gradient</a:t>
            </a:r>
            <a:endParaRPr sz="1200">
              <a:solidFill>
                <a:srgbClr val="282828"/>
              </a:solidFill>
              <a:latin typeface="Kalam"/>
              <a:ea typeface="Kalam"/>
              <a:cs typeface="Kalam"/>
              <a:sym typeface="Kalam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2828"/>
              </a:buClr>
              <a:buSzPts val="1200"/>
              <a:buFont typeface="Kalam"/>
              <a:buChar char="●"/>
            </a:pPr>
            <a:r>
              <a:rPr lang="en-GB" sz="1200">
                <a:solidFill>
                  <a:srgbClr val="282828"/>
                </a:solidFill>
                <a:latin typeface="Kalam"/>
                <a:ea typeface="Kalam"/>
                <a:cs typeface="Kalam"/>
                <a:sym typeface="Kalam"/>
              </a:rPr>
              <a:t>thin wall or one cell thick surface gives a short distance for substances to travel</a:t>
            </a:r>
            <a:endParaRPr sz="12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282828"/>
      </a:dk2>
      <a:lt2>
        <a:srgbClr val="F0F0F0"/>
      </a:lt2>
      <a:accent1>
        <a:srgbClr val="25AB38"/>
      </a:accent1>
      <a:accent2>
        <a:srgbClr val="374CF1"/>
      </a:accent2>
      <a:accent3>
        <a:srgbClr val="D02AA7"/>
      </a:accent3>
      <a:accent4>
        <a:srgbClr val="845AD9"/>
      </a:accent4>
      <a:accent5>
        <a:srgbClr val="037B7D"/>
      </a:accent5>
      <a:accent6>
        <a:srgbClr val="E51D4D"/>
      </a:accent6>
      <a:hlink>
        <a:srgbClr val="25AB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