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800" y="1819675"/>
            <a:ext cx="54345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800">
                <a:solidFill>
                  <a:schemeClr val="dk2"/>
                </a:solidFill>
              </a:rPr>
              <a:t>Surface area of a cylinder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63725" y="3427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Miss Parnham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Surface area of a cylinder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76560" y="962664"/>
            <a:ext cx="418861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1. Use the steps below to find surface area of the cylinder to 3 significant figures.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"/>
              <a:buNone/>
            </a:pPr>
            <a:r>
              <a:t/>
            </a:r>
            <a:endParaRPr sz="1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"/>
              <a:buNone/>
            </a:pPr>
            <a:r>
              <a:t/>
            </a:r>
            <a:endParaRPr sz="1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"/>
              <a:buNone/>
            </a:pPr>
            <a:r>
              <a:t/>
            </a:r>
            <a:endParaRPr sz="100">
              <a:solidFill>
                <a:schemeClr val="dk2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lphaLcParenR"/>
            </a:pPr>
            <a:r>
              <a:rPr lang="en-GB">
                <a:solidFill>
                  <a:schemeClr val="dk2"/>
                </a:solidFill>
              </a:rPr>
              <a:t>Area of the circle =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lphaLcParenR"/>
            </a:pPr>
            <a:r>
              <a:rPr lang="en-GB">
                <a:solidFill>
                  <a:schemeClr val="dk2"/>
                </a:solidFill>
              </a:rPr>
              <a:t>Area of the rectangle =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lphaLcParenR"/>
            </a:pPr>
            <a:r>
              <a:rPr lang="en-GB">
                <a:solidFill>
                  <a:schemeClr val="dk2"/>
                </a:solidFill>
              </a:rPr>
              <a:t>Total surface area of cylinder =                  2 × area of circle + area of rectangle =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				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</p:txBody>
      </p:sp>
      <p:sp>
        <p:nvSpPr>
          <p:cNvPr id="40" name="Google Shape;40;p7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750642" y="962664"/>
            <a:ext cx="3885806" cy="3767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 Find the surface area of these cylinders to 3 significant figures.	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				b)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"/>
              <a:buFont typeface="Montserrat"/>
              <a:buNone/>
            </a:pPr>
            <a:r>
              <a:t/>
            </a:r>
            <a:endParaRPr b="0" i="0" sz="1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Find the surface area of these cylinders to 3 significant figures.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)				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/>
          </a:p>
        </p:txBody>
      </p:sp>
      <p:grpSp>
        <p:nvGrpSpPr>
          <p:cNvPr id="42" name="Google Shape;42;p7"/>
          <p:cNvGrpSpPr/>
          <p:nvPr/>
        </p:nvGrpSpPr>
        <p:grpSpPr>
          <a:xfrm>
            <a:off x="814012" y="1736605"/>
            <a:ext cx="3096117" cy="1629001"/>
            <a:chOff x="640455" y="1459785"/>
            <a:chExt cx="3794986" cy="2113623"/>
          </a:xfrm>
        </p:grpSpPr>
        <p:grpSp>
          <p:nvGrpSpPr>
            <p:cNvPr id="43" name="Google Shape;43;p7"/>
            <p:cNvGrpSpPr/>
            <p:nvPr/>
          </p:nvGrpSpPr>
          <p:grpSpPr>
            <a:xfrm rot="-5400000">
              <a:off x="550995" y="1656561"/>
              <a:ext cx="1116608" cy="937688"/>
              <a:chOff x="4940883" y="3324690"/>
              <a:chExt cx="1159035" cy="1053738"/>
            </a:xfrm>
          </p:grpSpPr>
          <p:sp>
            <p:nvSpPr>
              <p:cNvPr id="44" name="Google Shape;44;p7"/>
              <p:cNvSpPr/>
              <p:nvPr/>
            </p:nvSpPr>
            <p:spPr>
              <a:xfrm rot="5400000">
                <a:off x="4992261" y="3273312"/>
                <a:ext cx="1003699" cy="1106455"/>
              </a:xfrm>
              <a:prstGeom prst="can">
                <a:avLst>
                  <a:gd fmla="val 42413" name="adj"/>
                </a:avLst>
              </a:prstGeom>
              <a:solidFill>
                <a:srgbClr val="DFF1DA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45" name="Google Shape;45;p7"/>
              <p:cNvCxnSpPr/>
              <p:nvPr/>
            </p:nvCxnSpPr>
            <p:spPr>
              <a:xfrm rot="10800000">
                <a:off x="5205112" y="4378428"/>
                <a:ext cx="742724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triangle"/>
                <a:tailEnd len="med" w="med" type="triangle"/>
              </a:ln>
            </p:spPr>
          </p:cxnSp>
          <p:sp>
            <p:nvSpPr>
              <p:cNvPr id="46" name="Google Shape;46;p7"/>
              <p:cNvSpPr txBox="1"/>
              <p:nvPr/>
            </p:nvSpPr>
            <p:spPr>
              <a:xfrm rot="5400000">
                <a:off x="5548176" y="3771678"/>
                <a:ext cx="812171" cy="2913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0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6 cm</a:t>
                </a:r>
                <a:endParaRPr/>
              </a:p>
            </p:txBody>
          </p:sp>
        </p:grpSp>
        <p:sp>
          <p:nvSpPr>
            <p:cNvPr id="47" name="Google Shape;47;p7"/>
            <p:cNvSpPr txBox="1"/>
            <p:nvPr/>
          </p:nvSpPr>
          <p:spPr>
            <a:xfrm>
              <a:off x="1534220" y="1948269"/>
              <a:ext cx="710535" cy="3194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cm</a:t>
              </a:r>
              <a:endParaRPr/>
            </a:p>
          </p:txBody>
        </p:sp>
        <p:sp>
          <p:nvSpPr>
            <p:cNvPr id="48" name="Google Shape;48;p7"/>
            <p:cNvSpPr/>
            <p:nvPr/>
          </p:nvSpPr>
          <p:spPr>
            <a:xfrm>
              <a:off x="2659516" y="1752018"/>
              <a:ext cx="893143" cy="1821390"/>
            </a:xfrm>
            <a:prstGeom prst="rect">
              <a:avLst/>
            </a:prstGeom>
            <a:solidFill>
              <a:srgbClr val="DFF1DA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7"/>
            <p:cNvSpPr txBox="1"/>
            <p:nvPr/>
          </p:nvSpPr>
          <p:spPr>
            <a:xfrm>
              <a:off x="2840273" y="1459785"/>
              <a:ext cx="712385" cy="280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cm</a:t>
              </a:r>
              <a:endParaRPr/>
            </a:p>
          </p:txBody>
        </p:sp>
        <p:sp>
          <p:nvSpPr>
            <p:cNvPr id="50" name="Google Shape;50;p7"/>
            <p:cNvSpPr/>
            <p:nvPr/>
          </p:nvSpPr>
          <p:spPr>
            <a:xfrm>
              <a:off x="3552659" y="2284994"/>
              <a:ext cx="822191" cy="691563"/>
            </a:xfrm>
            <a:prstGeom prst="ellipse">
              <a:avLst/>
            </a:prstGeom>
            <a:solidFill>
              <a:srgbClr val="DFF1DA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7"/>
            <p:cNvSpPr/>
            <p:nvPr/>
          </p:nvSpPr>
          <p:spPr>
            <a:xfrm>
              <a:off x="1825177" y="2291540"/>
              <a:ext cx="822191" cy="691563"/>
            </a:xfrm>
            <a:prstGeom prst="ellipse">
              <a:avLst/>
            </a:prstGeom>
            <a:solidFill>
              <a:srgbClr val="DFF1DA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2" name="Google Shape;52;p7"/>
            <p:cNvCxnSpPr>
              <a:stCxn id="51" idx="6"/>
              <a:endCxn id="51" idx="2"/>
            </p:cNvCxnSpPr>
            <p:nvPr/>
          </p:nvCxnSpPr>
          <p:spPr>
            <a:xfrm rot="10800000">
              <a:off x="1825068" y="2637322"/>
              <a:ext cx="822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53" name="Google Shape;53;p7"/>
            <p:cNvCxnSpPr/>
            <p:nvPr/>
          </p:nvCxnSpPr>
          <p:spPr>
            <a:xfrm rot="10800000">
              <a:off x="3552659" y="2608141"/>
              <a:ext cx="822191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54" name="Google Shape;54;p7"/>
            <p:cNvCxnSpPr/>
            <p:nvPr/>
          </p:nvCxnSpPr>
          <p:spPr>
            <a:xfrm rot="10800000">
              <a:off x="2659517" y="1692867"/>
              <a:ext cx="893142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55" name="Google Shape;55;p7"/>
            <p:cNvCxnSpPr/>
            <p:nvPr/>
          </p:nvCxnSpPr>
          <p:spPr>
            <a:xfrm rot="10800000">
              <a:off x="640472" y="1795006"/>
              <a:ext cx="893142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56" name="Google Shape;56;p7"/>
            <p:cNvSpPr txBox="1"/>
            <p:nvPr/>
          </p:nvSpPr>
          <p:spPr>
            <a:xfrm>
              <a:off x="1984438" y="2403058"/>
              <a:ext cx="662929" cy="280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 cm</a:t>
              </a:r>
              <a:endParaRPr/>
            </a:p>
          </p:txBody>
        </p:sp>
        <p:sp>
          <p:nvSpPr>
            <p:cNvPr id="57" name="Google Shape;57;p7"/>
            <p:cNvSpPr txBox="1"/>
            <p:nvPr/>
          </p:nvSpPr>
          <p:spPr>
            <a:xfrm>
              <a:off x="3722959" y="2382064"/>
              <a:ext cx="712482" cy="280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 cm</a:t>
              </a:r>
              <a:endParaRPr/>
            </a:p>
          </p:txBody>
        </p:sp>
      </p:grpSp>
      <p:sp>
        <p:nvSpPr>
          <p:cNvPr id="58" name="Google Shape;58;p7"/>
          <p:cNvSpPr txBox="1"/>
          <p:nvPr/>
        </p:nvSpPr>
        <p:spPr>
          <a:xfrm>
            <a:off x="735612" y="2695803"/>
            <a:ext cx="89478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 = 6cm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 =  3cm </a:t>
            </a:r>
            <a:endParaRPr/>
          </a:p>
        </p:txBody>
      </p:sp>
      <p:cxnSp>
        <p:nvCxnSpPr>
          <p:cNvPr id="59" name="Google Shape;59;p7"/>
          <p:cNvCxnSpPr/>
          <p:nvPr/>
        </p:nvCxnSpPr>
        <p:spPr>
          <a:xfrm flipH="1" rot="10800000">
            <a:off x="1651119" y="2899813"/>
            <a:ext cx="364006" cy="588738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60" name="Google Shape;60;p7"/>
          <p:cNvCxnSpPr/>
          <p:nvPr/>
        </p:nvCxnSpPr>
        <p:spPr>
          <a:xfrm flipH="1" rot="10800000">
            <a:off x="2210875" y="3133378"/>
            <a:ext cx="364006" cy="588738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61" name="Google Shape;61;p7"/>
          <p:cNvCxnSpPr/>
          <p:nvPr/>
        </p:nvCxnSpPr>
        <p:spPr>
          <a:xfrm>
            <a:off x="3089848" y="1988365"/>
            <a:ext cx="0" cy="137724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62" name="Google Shape;62;p7"/>
          <p:cNvSpPr txBox="1"/>
          <p:nvPr/>
        </p:nvSpPr>
        <p:spPr>
          <a:xfrm>
            <a:off x="3156375" y="2040805"/>
            <a:ext cx="1068281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Height = </a:t>
            </a:r>
            <a:r>
              <a:rPr b="0" i="0" lang="en-GB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</a:t>
            </a: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× d</a:t>
            </a:r>
            <a:endParaRPr b="0" i="0" sz="10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63" name="Google Shape;63;p7"/>
          <p:cNvGrpSpPr/>
          <p:nvPr/>
        </p:nvGrpSpPr>
        <p:grpSpPr>
          <a:xfrm>
            <a:off x="4914900" y="1544652"/>
            <a:ext cx="3614377" cy="1233291"/>
            <a:chOff x="4914900" y="1521242"/>
            <a:chExt cx="3770313" cy="1258590"/>
          </a:xfrm>
        </p:grpSpPr>
        <p:sp>
          <p:nvSpPr>
            <p:cNvPr id="64" name="Google Shape;64;p7"/>
            <p:cNvSpPr/>
            <p:nvPr/>
          </p:nvSpPr>
          <p:spPr>
            <a:xfrm rot="-967906">
              <a:off x="5337515" y="1615177"/>
              <a:ext cx="827897" cy="1070720"/>
            </a:xfrm>
            <a:prstGeom prst="can">
              <a:avLst>
                <a:gd fmla="val 52996" name="adj"/>
              </a:avLst>
            </a:prstGeom>
            <a:solidFill>
              <a:srgbClr val="FFFFFF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65" name="Google Shape;65;p7"/>
            <p:cNvCxnSpPr/>
            <p:nvPr/>
          </p:nvCxnSpPr>
          <p:spPr>
            <a:xfrm flipH="1" rot="10800000">
              <a:off x="5250173" y="1717133"/>
              <a:ext cx="794878" cy="211266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sp>
          <p:nvSpPr>
            <p:cNvPr id="66" name="Google Shape;66;p7"/>
            <p:cNvSpPr txBox="1"/>
            <p:nvPr/>
          </p:nvSpPr>
          <p:spPr>
            <a:xfrm>
              <a:off x="5398755" y="1621549"/>
              <a:ext cx="931848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m</a:t>
              </a:r>
              <a:endParaRPr/>
            </a:p>
          </p:txBody>
        </p:sp>
        <p:cxnSp>
          <p:nvCxnSpPr>
            <p:cNvPr id="67" name="Google Shape;67;p7"/>
            <p:cNvCxnSpPr/>
            <p:nvPr/>
          </p:nvCxnSpPr>
          <p:spPr>
            <a:xfrm rot="10800000">
              <a:off x="5170382" y="1907692"/>
              <a:ext cx="229171" cy="763531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sp>
          <p:nvSpPr>
            <p:cNvPr id="68" name="Google Shape;68;p7"/>
            <p:cNvSpPr txBox="1"/>
            <p:nvPr/>
          </p:nvSpPr>
          <p:spPr>
            <a:xfrm>
              <a:off x="4914900" y="2233757"/>
              <a:ext cx="931848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 m</a:t>
              </a:r>
              <a:endParaRPr/>
            </a:p>
          </p:txBody>
        </p:sp>
        <p:sp>
          <p:nvSpPr>
            <p:cNvPr id="69" name="Google Shape;69;p7"/>
            <p:cNvSpPr txBox="1"/>
            <p:nvPr/>
          </p:nvSpPr>
          <p:spPr>
            <a:xfrm>
              <a:off x="7183226" y="1736471"/>
              <a:ext cx="931848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 m</a:t>
              </a:r>
              <a:endParaRPr/>
            </a:p>
          </p:txBody>
        </p:sp>
        <p:grpSp>
          <p:nvGrpSpPr>
            <p:cNvPr id="70" name="Google Shape;70;p7"/>
            <p:cNvGrpSpPr/>
            <p:nvPr/>
          </p:nvGrpSpPr>
          <p:grpSpPr>
            <a:xfrm>
              <a:off x="6626839" y="1948949"/>
              <a:ext cx="2058374" cy="603441"/>
              <a:chOff x="6626839" y="1948949"/>
              <a:chExt cx="2058374" cy="603441"/>
            </a:xfrm>
          </p:grpSpPr>
          <p:sp>
            <p:nvSpPr>
              <p:cNvPr id="71" name="Google Shape;71;p7"/>
              <p:cNvSpPr/>
              <p:nvPr/>
            </p:nvSpPr>
            <p:spPr>
              <a:xfrm rot="5400000">
                <a:off x="7153544" y="1454087"/>
                <a:ext cx="571598" cy="1625008"/>
              </a:xfrm>
              <a:prstGeom prst="can">
                <a:avLst>
                  <a:gd fmla="val 103288" name="adj"/>
                </a:avLst>
              </a:prstGeom>
              <a:solidFill>
                <a:srgbClr val="FFD966"/>
              </a:solidFill>
              <a:ln cap="flat" cmpd="sng" w="12700">
                <a:solidFill>
                  <a:schemeClr val="dk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72" name="Google Shape;72;p7"/>
              <p:cNvCxnSpPr>
                <a:endCxn id="71" idx="0"/>
              </p:cNvCxnSpPr>
              <p:nvPr/>
            </p:nvCxnSpPr>
            <p:spPr>
              <a:xfrm flipH="1">
                <a:off x="7648362" y="2246191"/>
                <a:ext cx="590400" cy="20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00"/>
                <a:headEnd len="med" w="med" type="triangle"/>
                <a:tailEnd len="med" w="med" type="triangle"/>
              </a:ln>
            </p:spPr>
          </p:cxnSp>
          <p:cxnSp>
            <p:nvCxnSpPr>
              <p:cNvPr id="73" name="Google Shape;73;p7"/>
              <p:cNvCxnSpPr/>
              <p:nvPr/>
            </p:nvCxnSpPr>
            <p:spPr>
              <a:xfrm rot="10800000">
                <a:off x="6914631" y="1948949"/>
                <a:ext cx="991626" cy="4756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00"/>
                <a:headEnd len="med" w="med" type="triangle"/>
                <a:tailEnd len="med" w="med" type="triangle"/>
              </a:ln>
            </p:spPr>
          </p:cxnSp>
          <p:sp>
            <p:nvSpPr>
              <p:cNvPr id="74" name="Google Shape;74;p7"/>
              <p:cNvSpPr txBox="1"/>
              <p:nvPr/>
            </p:nvSpPr>
            <p:spPr>
              <a:xfrm>
                <a:off x="7753365" y="2052797"/>
                <a:ext cx="931848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b="0" i="0" lang="en-GB" sz="10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7 m</a:t>
                </a:r>
                <a:endParaRPr/>
              </a:p>
            </p:txBody>
          </p:sp>
        </p:grpSp>
      </p:grpSp>
      <p:grpSp>
        <p:nvGrpSpPr>
          <p:cNvPr id="75" name="Google Shape;75;p7"/>
          <p:cNvGrpSpPr/>
          <p:nvPr/>
        </p:nvGrpSpPr>
        <p:grpSpPr>
          <a:xfrm>
            <a:off x="5236307" y="3251568"/>
            <a:ext cx="2714039" cy="1239388"/>
            <a:chOff x="742404" y="2869472"/>
            <a:chExt cx="3196104" cy="1416694"/>
          </a:xfrm>
        </p:grpSpPr>
        <p:sp>
          <p:nvSpPr>
            <p:cNvPr id="76" name="Google Shape;76;p7"/>
            <p:cNvSpPr/>
            <p:nvPr/>
          </p:nvSpPr>
          <p:spPr>
            <a:xfrm rot="5400000">
              <a:off x="793782" y="3034990"/>
              <a:ext cx="1003698" cy="1106455"/>
            </a:xfrm>
            <a:prstGeom prst="can">
              <a:avLst>
                <a:gd fmla="val 42413" name="adj"/>
              </a:avLst>
            </a:prstGeom>
            <a:solidFill>
              <a:srgbClr val="6FFFF5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7"/>
            <p:cNvSpPr/>
            <p:nvPr/>
          </p:nvSpPr>
          <p:spPr>
            <a:xfrm rot="3414705">
              <a:off x="2823121" y="2894758"/>
              <a:ext cx="688762" cy="1391683"/>
            </a:xfrm>
            <a:prstGeom prst="can">
              <a:avLst>
                <a:gd fmla="val 60954" name="adj"/>
              </a:avLst>
            </a:prstGeom>
            <a:solidFill>
              <a:srgbClr val="A4D79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8" name="Google Shape;78;p7"/>
            <p:cNvCxnSpPr/>
            <p:nvPr/>
          </p:nvCxnSpPr>
          <p:spPr>
            <a:xfrm rot="10800000">
              <a:off x="1643064" y="3086369"/>
              <a:ext cx="0" cy="510281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79" name="Google Shape;79;p7"/>
            <p:cNvCxnSpPr/>
            <p:nvPr/>
          </p:nvCxnSpPr>
          <p:spPr>
            <a:xfrm rot="10800000">
              <a:off x="3585670" y="3378183"/>
              <a:ext cx="201965" cy="210035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80" name="Google Shape;80;p7"/>
            <p:cNvCxnSpPr/>
            <p:nvPr/>
          </p:nvCxnSpPr>
          <p:spPr>
            <a:xfrm rot="10800000">
              <a:off x="890421" y="4139422"/>
              <a:ext cx="742724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81" name="Google Shape;81;p7"/>
            <p:cNvCxnSpPr/>
            <p:nvPr/>
          </p:nvCxnSpPr>
          <p:spPr>
            <a:xfrm flipH="1">
              <a:off x="2483146" y="3040011"/>
              <a:ext cx="801248" cy="48491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82" name="Google Shape;82;p7"/>
            <p:cNvSpPr txBox="1"/>
            <p:nvPr/>
          </p:nvSpPr>
          <p:spPr>
            <a:xfrm>
              <a:off x="1398226" y="3282467"/>
              <a:ext cx="901266" cy="281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 cm</a:t>
              </a:r>
              <a:endParaRPr/>
            </a:p>
          </p:txBody>
        </p:sp>
        <p:sp>
          <p:nvSpPr>
            <p:cNvPr id="83" name="Google Shape;83;p7"/>
            <p:cNvSpPr txBox="1"/>
            <p:nvPr/>
          </p:nvSpPr>
          <p:spPr>
            <a:xfrm>
              <a:off x="933849" y="4089097"/>
              <a:ext cx="901266" cy="1970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 cm</a:t>
              </a:r>
              <a:endParaRPr/>
            </a:p>
          </p:txBody>
        </p:sp>
        <p:sp>
          <p:nvSpPr>
            <p:cNvPr id="84" name="Google Shape;84;p7"/>
            <p:cNvSpPr txBox="1"/>
            <p:nvPr/>
          </p:nvSpPr>
          <p:spPr>
            <a:xfrm rot="-2117621">
              <a:off x="2515053" y="3042724"/>
              <a:ext cx="689262" cy="281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 cm</a:t>
              </a:r>
              <a:endParaRPr/>
            </a:p>
          </p:txBody>
        </p:sp>
      </p:grpSp>
      <p:sp>
        <p:nvSpPr>
          <p:cNvPr id="85" name="Google Shape;85;p7"/>
          <p:cNvSpPr txBox="1"/>
          <p:nvPr/>
        </p:nvSpPr>
        <p:spPr>
          <a:xfrm>
            <a:off x="7439564" y="3488823"/>
            <a:ext cx="76532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 cm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1" name="Google Shape;91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2" name="Google Shape;9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Surface area of a cylinder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9"/>
          <p:cNvSpPr txBox="1"/>
          <p:nvPr>
            <p:ph idx="1" type="body"/>
          </p:nvPr>
        </p:nvSpPr>
        <p:spPr>
          <a:xfrm>
            <a:off x="476560" y="962664"/>
            <a:ext cx="418861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1. Use the steps below to find surface area of the cylinder to 3 significant figures.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"/>
              <a:buNone/>
            </a:pPr>
            <a:r>
              <a:t/>
            </a:r>
            <a:endParaRPr sz="1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"/>
              <a:buNone/>
            </a:pPr>
            <a:r>
              <a:t/>
            </a:r>
            <a:endParaRPr sz="1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"/>
              <a:buNone/>
            </a:pPr>
            <a:r>
              <a:t/>
            </a:r>
            <a:endParaRPr sz="100">
              <a:solidFill>
                <a:schemeClr val="dk2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lphaLcParenR"/>
            </a:pPr>
            <a:r>
              <a:rPr lang="en-GB">
                <a:solidFill>
                  <a:schemeClr val="dk2"/>
                </a:solidFill>
              </a:rPr>
              <a:t>Area of the circle =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lphaLcParenR"/>
            </a:pPr>
            <a:r>
              <a:rPr lang="en-GB">
                <a:solidFill>
                  <a:schemeClr val="dk2"/>
                </a:solidFill>
              </a:rPr>
              <a:t>Area of the rectangle =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lphaLcParenR"/>
            </a:pPr>
            <a:r>
              <a:rPr lang="en-GB">
                <a:solidFill>
                  <a:schemeClr val="dk2"/>
                </a:solidFill>
              </a:rPr>
              <a:t>Total surface area of cylinder =                  2 × area of circle + area of rectangle =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				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</p:txBody>
      </p:sp>
      <p:sp>
        <p:nvSpPr>
          <p:cNvPr id="99" name="Google Shape;99;p9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0" name="Google Shape;100;p9"/>
          <p:cNvSpPr txBox="1"/>
          <p:nvPr/>
        </p:nvSpPr>
        <p:spPr>
          <a:xfrm>
            <a:off x="4782940" y="949456"/>
            <a:ext cx="3885806" cy="3767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 Find the surface area of these cylinders to 3 significant figures.	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				b)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"/>
              <a:buFont typeface="Montserrat"/>
              <a:buNone/>
            </a:pPr>
            <a:r>
              <a:t/>
            </a:r>
            <a:endParaRPr b="0" i="0" sz="1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Find the surface area of these cylinders to 3 significant figures.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				b)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1" name="Google Shape;101;p9"/>
          <p:cNvGrpSpPr/>
          <p:nvPr/>
        </p:nvGrpSpPr>
        <p:grpSpPr>
          <a:xfrm>
            <a:off x="814012" y="1736605"/>
            <a:ext cx="3096117" cy="1629001"/>
            <a:chOff x="640455" y="1459785"/>
            <a:chExt cx="3794986" cy="2113623"/>
          </a:xfrm>
        </p:grpSpPr>
        <p:grpSp>
          <p:nvGrpSpPr>
            <p:cNvPr id="102" name="Google Shape;102;p9"/>
            <p:cNvGrpSpPr/>
            <p:nvPr/>
          </p:nvGrpSpPr>
          <p:grpSpPr>
            <a:xfrm rot="-5400000">
              <a:off x="550995" y="1656561"/>
              <a:ext cx="1116608" cy="937688"/>
              <a:chOff x="4940883" y="3324690"/>
              <a:chExt cx="1159035" cy="1053738"/>
            </a:xfrm>
          </p:grpSpPr>
          <p:sp>
            <p:nvSpPr>
              <p:cNvPr id="103" name="Google Shape;103;p9"/>
              <p:cNvSpPr/>
              <p:nvPr/>
            </p:nvSpPr>
            <p:spPr>
              <a:xfrm rot="5400000">
                <a:off x="4992261" y="3273312"/>
                <a:ext cx="1003699" cy="1106455"/>
              </a:xfrm>
              <a:prstGeom prst="can">
                <a:avLst>
                  <a:gd fmla="val 42413" name="adj"/>
                </a:avLst>
              </a:prstGeom>
              <a:solidFill>
                <a:srgbClr val="DFF1DA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04" name="Google Shape;104;p9"/>
              <p:cNvCxnSpPr/>
              <p:nvPr/>
            </p:nvCxnSpPr>
            <p:spPr>
              <a:xfrm rot="10800000">
                <a:off x="5205112" y="4378428"/>
                <a:ext cx="742724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triangle"/>
                <a:tailEnd len="med" w="med" type="triangle"/>
              </a:ln>
            </p:spPr>
          </p:cxnSp>
          <p:sp>
            <p:nvSpPr>
              <p:cNvPr id="105" name="Google Shape;105;p9"/>
              <p:cNvSpPr txBox="1"/>
              <p:nvPr/>
            </p:nvSpPr>
            <p:spPr>
              <a:xfrm rot="5400000">
                <a:off x="5548176" y="3771678"/>
                <a:ext cx="812171" cy="2913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0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6 cm</a:t>
                </a:r>
                <a:endParaRPr/>
              </a:p>
            </p:txBody>
          </p:sp>
        </p:grpSp>
        <p:sp>
          <p:nvSpPr>
            <p:cNvPr id="106" name="Google Shape;106;p9"/>
            <p:cNvSpPr txBox="1"/>
            <p:nvPr/>
          </p:nvSpPr>
          <p:spPr>
            <a:xfrm>
              <a:off x="1534220" y="1948269"/>
              <a:ext cx="710535" cy="3194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cm</a:t>
              </a:r>
              <a:endParaRPr/>
            </a:p>
          </p:txBody>
        </p:sp>
        <p:sp>
          <p:nvSpPr>
            <p:cNvPr id="107" name="Google Shape;107;p9"/>
            <p:cNvSpPr/>
            <p:nvPr/>
          </p:nvSpPr>
          <p:spPr>
            <a:xfrm>
              <a:off x="2659516" y="1752018"/>
              <a:ext cx="893143" cy="1821390"/>
            </a:xfrm>
            <a:prstGeom prst="rect">
              <a:avLst/>
            </a:prstGeom>
            <a:solidFill>
              <a:srgbClr val="DFF1DA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9"/>
            <p:cNvSpPr txBox="1"/>
            <p:nvPr/>
          </p:nvSpPr>
          <p:spPr>
            <a:xfrm>
              <a:off x="2840273" y="1459785"/>
              <a:ext cx="712385" cy="280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cm</a:t>
              </a:r>
              <a:endParaRPr/>
            </a:p>
          </p:txBody>
        </p:sp>
        <p:sp>
          <p:nvSpPr>
            <p:cNvPr id="109" name="Google Shape;109;p9"/>
            <p:cNvSpPr/>
            <p:nvPr/>
          </p:nvSpPr>
          <p:spPr>
            <a:xfrm>
              <a:off x="3552659" y="2284994"/>
              <a:ext cx="822191" cy="691563"/>
            </a:xfrm>
            <a:prstGeom prst="ellipse">
              <a:avLst/>
            </a:prstGeom>
            <a:solidFill>
              <a:srgbClr val="DFF1DA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9"/>
            <p:cNvSpPr/>
            <p:nvPr/>
          </p:nvSpPr>
          <p:spPr>
            <a:xfrm>
              <a:off x="1825177" y="2291540"/>
              <a:ext cx="822191" cy="691563"/>
            </a:xfrm>
            <a:prstGeom prst="ellipse">
              <a:avLst/>
            </a:prstGeom>
            <a:solidFill>
              <a:srgbClr val="DFF1DA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11" name="Google Shape;111;p9"/>
            <p:cNvCxnSpPr>
              <a:stCxn id="110" idx="6"/>
              <a:endCxn id="110" idx="2"/>
            </p:cNvCxnSpPr>
            <p:nvPr/>
          </p:nvCxnSpPr>
          <p:spPr>
            <a:xfrm rot="10800000">
              <a:off x="1825068" y="2637322"/>
              <a:ext cx="822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112" name="Google Shape;112;p9"/>
            <p:cNvCxnSpPr/>
            <p:nvPr/>
          </p:nvCxnSpPr>
          <p:spPr>
            <a:xfrm rot="10800000">
              <a:off x="3552659" y="2608141"/>
              <a:ext cx="822191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113" name="Google Shape;113;p9"/>
            <p:cNvCxnSpPr/>
            <p:nvPr/>
          </p:nvCxnSpPr>
          <p:spPr>
            <a:xfrm rot="10800000">
              <a:off x="2659517" y="1692867"/>
              <a:ext cx="893142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114" name="Google Shape;114;p9"/>
            <p:cNvCxnSpPr/>
            <p:nvPr/>
          </p:nvCxnSpPr>
          <p:spPr>
            <a:xfrm rot="10800000">
              <a:off x="640472" y="1795006"/>
              <a:ext cx="893142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15" name="Google Shape;115;p9"/>
            <p:cNvSpPr txBox="1"/>
            <p:nvPr/>
          </p:nvSpPr>
          <p:spPr>
            <a:xfrm>
              <a:off x="1984438" y="2403058"/>
              <a:ext cx="662929" cy="280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 cm</a:t>
              </a:r>
              <a:endParaRPr/>
            </a:p>
          </p:txBody>
        </p:sp>
        <p:sp>
          <p:nvSpPr>
            <p:cNvPr id="116" name="Google Shape;116;p9"/>
            <p:cNvSpPr txBox="1"/>
            <p:nvPr/>
          </p:nvSpPr>
          <p:spPr>
            <a:xfrm>
              <a:off x="3722959" y="2382064"/>
              <a:ext cx="712482" cy="280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 cm</a:t>
              </a:r>
              <a:endParaRPr/>
            </a:p>
          </p:txBody>
        </p:sp>
      </p:grpSp>
      <p:sp>
        <p:nvSpPr>
          <p:cNvPr id="117" name="Google Shape;117;p9"/>
          <p:cNvSpPr txBox="1"/>
          <p:nvPr/>
        </p:nvSpPr>
        <p:spPr>
          <a:xfrm>
            <a:off x="735612" y="2695803"/>
            <a:ext cx="89478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 = 6cm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 =  3cm </a:t>
            </a:r>
            <a:endParaRPr/>
          </a:p>
        </p:txBody>
      </p:sp>
      <p:cxnSp>
        <p:nvCxnSpPr>
          <p:cNvPr id="118" name="Google Shape;118;p9"/>
          <p:cNvCxnSpPr/>
          <p:nvPr/>
        </p:nvCxnSpPr>
        <p:spPr>
          <a:xfrm flipH="1" rot="10800000">
            <a:off x="1651119" y="2899813"/>
            <a:ext cx="364006" cy="588738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19" name="Google Shape;119;p9"/>
          <p:cNvCxnSpPr/>
          <p:nvPr/>
        </p:nvCxnSpPr>
        <p:spPr>
          <a:xfrm flipH="1" rot="10800000">
            <a:off x="2210875" y="3133378"/>
            <a:ext cx="364006" cy="588738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20" name="Google Shape;120;p9"/>
          <p:cNvCxnSpPr/>
          <p:nvPr/>
        </p:nvCxnSpPr>
        <p:spPr>
          <a:xfrm>
            <a:off x="3089848" y="1988365"/>
            <a:ext cx="0" cy="137724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21" name="Google Shape;121;p9"/>
          <p:cNvSpPr txBox="1"/>
          <p:nvPr/>
        </p:nvSpPr>
        <p:spPr>
          <a:xfrm>
            <a:off x="3156375" y="2040805"/>
            <a:ext cx="1068281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Height = </a:t>
            </a:r>
            <a:r>
              <a:rPr b="0" i="0" lang="en-GB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</a:t>
            </a: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× d</a:t>
            </a:r>
            <a:endParaRPr b="0" i="0" sz="10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22" name="Google Shape;122;p9"/>
          <p:cNvGrpSpPr/>
          <p:nvPr/>
        </p:nvGrpSpPr>
        <p:grpSpPr>
          <a:xfrm>
            <a:off x="4914900" y="1544652"/>
            <a:ext cx="3614377" cy="1233291"/>
            <a:chOff x="4914900" y="1521242"/>
            <a:chExt cx="3770313" cy="1258590"/>
          </a:xfrm>
        </p:grpSpPr>
        <p:sp>
          <p:nvSpPr>
            <p:cNvPr id="123" name="Google Shape;123;p9"/>
            <p:cNvSpPr/>
            <p:nvPr/>
          </p:nvSpPr>
          <p:spPr>
            <a:xfrm rot="-967906">
              <a:off x="5337515" y="1615177"/>
              <a:ext cx="827897" cy="1070720"/>
            </a:xfrm>
            <a:prstGeom prst="can">
              <a:avLst>
                <a:gd fmla="val 52996" name="adj"/>
              </a:avLst>
            </a:prstGeom>
            <a:solidFill>
              <a:srgbClr val="FFFFFF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24" name="Google Shape;124;p9"/>
            <p:cNvCxnSpPr/>
            <p:nvPr/>
          </p:nvCxnSpPr>
          <p:spPr>
            <a:xfrm flipH="1" rot="10800000">
              <a:off x="5250173" y="1717133"/>
              <a:ext cx="794878" cy="211266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sp>
          <p:nvSpPr>
            <p:cNvPr id="125" name="Google Shape;125;p9"/>
            <p:cNvSpPr txBox="1"/>
            <p:nvPr/>
          </p:nvSpPr>
          <p:spPr>
            <a:xfrm>
              <a:off x="5398755" y="1621549"/>
              <a:ext cx="931848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m</a:t>
              </a:r>
              <a:endParaRPr/>
            </a:p>
          </p:txBody>
        </p:sp>
        <p:cxnSp>
          <p:nvCxnSpPr>
            <p:cNvPr id="126" name="Google Shape;126;p9"/>
            <p:cNvCxnSpPr/>
            <p:nvPr/>
          </p:nvCxnSpPr>
          <p:spPr>
            <a:xfrm rot="10800000">
              <a:off x="5170382" y="1907692"/>
              <a:ext cx="229171" cy="763531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sp>
          <p:nvSpPr>
            <p:cNvPr id="127" name="Google Shape;127;p9"/>
            <p:cNvSpPr txBox="1"/>
            <p:nvPr/>
          </p:nvSpPr>
          <p:spPr>
            <a:xfrm>
              <a:off x="4914900" y="2233757"/>
              <a:ext cx="931848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 m</a:t>
              </a:r>
              <a:endParaRPr/>
            </a:p>
          </p:txBody>
        </p:sp>
        <p:sp>
          <p:nvSpPr>
            <p:cNvPr id="128" name="Google Shape;128;p9"/>
            <p:cNvSpPr txBox="1"/>
            <p:nvPr/>
          </p:nvSpPr>
          <p:spPr>
            <a:xfrm>
              <a:off x="7183226" y="1736471"/>
              <a:ext cx="931848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 m</a:t>
              </a:r>
              <a:endParaRPr/>
            </a:p>
          </p:txBody>
        </p:sp>
        <p:grpSp>
          <p:nvGrpSpPr>
            <p:cNvPr id="129" name="Google Shape;129;p9"/>
            <p:cNvGrpSpPr/>
            <p:nvPr/>
          </p:nvGrpSpPr>
          <p:grpSpPr>
            <a:xfrm>
              <a:off x="6626839" y="1948949"/>
              <a:ext cx="2058374" cy="603441"/>
              <a:chOff x="6626839" y="1948949"/>
              <a:chExt cx="2058374" cy="603441"/>
            </a:xfrm>
          </p:grpSpPr>
          <p:sp>
            <p:nvSpPr>
              <p:cNvPr id="130" name="Google Shape;130;p9"/>
              <p:cNvSpPr/>
              <p:nvPr/>
            </p:nvSpPr>
            <p:spPr>
              <a:xfrm rot="5400000">
                <a:off x="7153544" y="1454087"/>
                <a:ext cx="571598" cy="1625008"/>
              </a:xfrm>
              <a:prstGeom prst="can">
                <a:avLst>
                  <a:gd fmla="val 103288" name="adj"/>
                </a:avLst>
              </a:prstGeom>
              <a:solidFill>
                <a:srgbClr val="FFD966"/>
              </a:solidFill>
              <a:ln cap="flat" cmpd="sng" w="12700">
                <a:solidFill>
                  <a:schemeClr val="dk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131" name="Google Shape;131;p9"/>
              <p:cNvCxnSpPr>
                <a:endCxn id="130" idx="0"/>
              </p:cNvCxnSpPr>
              <p:nvPr/>
            </p:nvCxnSpPr>
            <p:spPr>
              <a:xfrm flipH="1">
                <a:off x="7648362" y="2246191"/>
                <a:ext cx="590400" cy="20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00"/>
                <a:headEnd len="med" w="med" type="triangle"/>
                <a:tailEnd len="med" w="med" type="triangle"/>
              </a:ln>
            </p:spPr>
          </p:cxnSp>
          <p:cxnSp>
            <p:nvCxnSpPr>
              <p:cNvPr id="132" name="Google Shape;132;p9"/>
              <p:cNvCxnSpPr/>
              <p:nvPr/>
            </p:nvCxnSpPr>
            <p:spPr>
              <a:xfrm rot="10800000">
                <a:off x="6914631" y="1948949"/>
                <a:ext cx="991626" cy="4756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00"/>
                <a:headEnd len="med" w="med" type="triangle"/>
                <a:tailEnd len="med" w="med" type="triangle"/>
              </a:ln>
            </p:spPr>
          </p:cxnSp>
          <p:sp>
            <p:nvSpPr>
              <p:cNvPr id="133" name="Google Shape;133;p9"/>
              <p:cNvSpPr txBox="1"/>
              <p:nvPr/>
            </p:nvSpPr>
            <p:spPr>
              <a:xfrm>
                <a:off x="7753365" y="2052797"/>
                <a:ext cx="931848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b="0" i="0" lang="en-GB" sz="10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7 m</a:t>
                </a:r>
                <a:endParaRPr/>
              </a:p>
            </p:txBody>
          </p:sp>
        </p:grpSp>
      </p:grpSp>
      <p:grpSp>
        <p:nvGrpSpPr>
          <p:cNvPr id="134" name="Google Shape;134;p9"/>
          <p:cNvGrpSpPr/>
          <p:nvPr/>
        </p:nvGrpSpPr>
        <p:grpSpPr>
          <a:xfrm>
            <a:off x="5236307" y="3251568"/>
            <a:ext cx="2714039" cy="1239388"/>
            <a:chOff x="742404" y="2869472"/>
            <a:chExt cx="3196104" cy="1416694"/>
          </a:xfrm>
        </p:grpSpPr>
        <p:sp>
          <p:nvSpPr>
            <p:cNvPr id="135" name="Google Shape;135;p9"/>
            <p:cNvSpPr/>
            <p:nvPr/>
          </p:nvSpPr>
          <p:spPr>
            <a:xfrm rot="5400000">
              <a:off x="793782" y="3034990"/>
              <a:ext cx="1003698" cy="1106455"/>
            </a:xfrm>
            <a:prstGeom prst="can">
              <a:avLst>
                <a:gd fmla="val 42413" name="adj"/>
              </a:avLst>
            </a:prstGeom>
            <a:solidFill>
              <a:srgbClr val="6FFFF5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9"/>
            <p:cNvSpPr/>
            <p:nvPr/>
          </p:nvSpPr>
          <p:spPr>
            <a:xfrm rot="3414705">
              <a:off x="2823121" y="2894758"/>
              <a:ext cx="688762" cy="1391683"/>
            </a:xfrm>
            <a:prstGeom prst="can">
              <a:avLst>
                <a:gd fmla="val 60954" name="adj"/>
              </a:avLst>
            </a:prstGeom>
            <a:solidFill>
              <a:srgbClr val="A4D792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7" name="Google Shape;137;p9"/>
            <p:cNvCxnSpPr/>
            <p:nvPr/>
          </p:nvCxnSpPr>
          <p:spPr>
            <a:xfrm rot="10800000">
              <a:off x="1643064" y="3086369"/>
              <a:ext cx="0" cy="510281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138" name="Google Shape;138;p9"/>
            <p:cNvCxnSpPr/>
            <p:nvPr/>
          </p:nvCxnSpPr>
          <p:spPr>
            <a:xfrm rot="10800000">
              <a:off x="3585670" y="3378183"/>
              <a:ext cx="201965" cy="210035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139" name="Google Shape;139;p9"/>
            <p:cNvCxnSpPr/>
            <p:nvPr/>
          </p:nvCxnSpPr>
          <p:spPr>
            <a:xfrm rot="10800000">
              <a:off x="890421" y="4139422"/>
              <a:ext cx="742724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140" name="Google Shape;140;p9"/>
            <p:cNvCxnSpPr/>
            <p:nvPr/>
          </p:nvCxnSpPr>
          <p:spPr>
            <a:xfrm flipH="1">
              <a:off x="2483146" y="3040011"/>
              <a:ext cx="801248" cy="48491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41" name="Google Shape;141;p9"/>
            <p:cNvSpPr txBox="1"/>
            <p:nvPr/>
          </p:nvSpPr>
          <p:spPr>
            <a:xfrm>
              <a:off x="1398226" y="3282467"/>
              <a:ext cx="901266" cy="281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 cm</a:t>
              </a:r>
              <a:endParaRPr/>
            </a:p>
          </p:txBody>
        </p:sp>
        <p:sp>
          <p:nvSpPr>
            <p:cNvPr id="142" name="Google Shape;142;p9"/>
            <p:cNvSpPr txBox="1"/>
            <p:nvPr/>
          </p:nvSpPr>
          <p:spPr>
            <a:xfrm>
              <a:off x="933849" y="4089097"/>
              <a:ext cx="901266" cy="1970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 cm</a:t>
              </a:r>
              <a:endParaRPr/>
            </a:p>
          </p:txBody>
        </p:sp>
        <p:sp>
          <p:nvSpPr>
            <p:cNvPr id="143" name="Google Shape;143;p9"/>
            <p:cNvSpPr txBox="1"/>
            <p:nvPr/>
          </p:nvSpPr>
          <p:spPr>
            <a:xfrm rot="-2117621">
              <a:off x="2515053" y="3042724"/>
              <a:ext cx="689262" cy="281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 cm</a:t>
              </a:r>
              <a:endParaRPr/>
            </a:p>
          </p:txBody>
        </p:sp>
      </p:grpSp>
      <p:sp>
        <p:nvSpPr>
          <p:cNvPr id="144" name="Google Shape;144;p9"/>
          <p:cNvSpPr txBox="1"/>
          <p:nvPr/>
        </p:nvSpPr>
        <p:spPr>
          <a:xfrm>
            <a:off x="7439564" y="3488823"/>
            <a:ext cx="76532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 cm</a:t>
            </a:r>
            <a:endParaRPr/>
          </a:p>
        </p:txBody>
      </p:sp>
      <p:sp>
        <p:nvSpPr>
          <p:cNvPr id="145" name="Google Shape;145;p9"/>
          <p:cNvSpPr txBox="1"/>
          <p:nvPr/>
        </p:nvSpPr>
        <p:spPr>
          <a:xfrm>
            <a:off x="2729973" y="3387401"/>
            <a:ext cx="133702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28.27433…  cm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9"/>
          <p:cNvSpPr txBox="1"/>
          <p:nvPr/>
        </p:nvSpPr>
        <p:spPr>
          <a:xfrm>
            <a:off x="3105343" y="3610737"/>
            <a:ext cx="152462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150.79644…  cm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9"/>
          <p:cNvSpPr txBox="1"/>
          <p:nvPr/>
        </p:nvSpPr>
        <p:spPr>
          <a:xfrm>
            <a:off x="3879109" y="3847368"/>
            <a:ext cx="152462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207 cm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9"/>
          <p:cNvSpPr txBox="1"/>
          <p:nvPr/>
        </p:nvSpPr>
        <p:spPr>
          <a:xfrm>
            <a:off x="5922579" y="2588131"/>
            <a:ext cx="7772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352 m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9"/>
          <p:cNvSpPr txBox="1"/>
          <p:nvPr/>
        </p:nvSpPr>
        <p:spPr>
          <a:xfrm>
            <a:off x="7393924" y="2578886"/>
            <a:ext cx="83567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275 m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9"/>
          <p:cNvSpPr txBox="1"/>
          <p:nvPr/>
        </p:nvSpPr>
        <p:spPr>
          <a:xfrm>
            <a:off x="6081788" y="4270772"/>
            <a:ext cx="78697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245 cm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9"/>
          <p:cNvSpPr txBox="1"/>
          <p:nvPr/>
        </p:nvSpPr>
        <p:spPr>
          <a:xfrm>
            <a:off x="7503730" y="4242986"/>
            <a:ext cx="78697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132 cm</a:t>
            </a:r>
            <a:r>
              <a:rPr b="0" i="0" lang="en-GB" sz="1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