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10287000" cx="18288000"/>
  <p:notesSz cx="6858000" cy="9144000"/>
  <p:embeddedFontLst>
    <p:embeddedFont>
      <p:font typeface="Montserrat SemiBold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Montserrat Medium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638F2F-E706-43B1-B945-F75DB97EBA11}">
  <a:tblStyle styleId="{97638F2F-E706-43B1-B945-F75DB97EBA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SemiBold-italic.fntdata"/><Relationship Id="rId30" Type="http://schemas.openxmlformats.org/officeDocument/2006/relationships/font" Target="fonts/MontserratSemiBold-bold.fntdata"/><Relationship Id="rId11" Type="http://schemas.openxmlformats.org/officeDocument/2006/relationships/slide" Target="slides/slide6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SemiBold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Medium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Medium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a7c18d5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a7c18d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eb8ea5313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eb8ea5313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eb8ea5313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eb8ea5313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eb8ea5313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eb8ea5313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eb8ea5313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eb8ea5313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a7c18d5a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ca7c18d5a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eb8ea5313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8eb8ea531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eb8ea531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eb8ea531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eb8ea531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eb8ea531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eb8ea5313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8eb8ea531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ca7c18d5a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ca7c18d5a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a7c18d5a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ca7c18d5a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eb8ea531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eb8ea531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eb8ea531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eb8ea531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eb8ea531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eb8ea531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eb8ea531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eb8ea531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eb8ea531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eb8ea531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eb8ea5313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eb8ea5313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b8ea5313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b8ea5313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eb8ea5313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eb8ea5313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a7c18d5a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ca7c18d5a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eb8ea5313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eb8ea5313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eb8ea5313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eb8ea5313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subTitle"/>
          </p:nvPr>
        </p:nvSpPr>
        <p:spPr>
          <a:xfrm>
            <a:off x="1013626" y="614250"/>
            <a:ext cx="32904000" cy="31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>
                <a:solidFill>
                  <a:srgbClr val="000000"/>
                </a:solidFill>
              </a:rPr>
              <a:t>Physics - Key stage 4 - Particle Model of Matter </a:t>
            </a:r>
            <a:endParaRPr/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1835900" y="16421900"/>
            <a:ext cx="15804000" cy="247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000000"/>
                </a:solidFill>
              </a:rPr>
              <a:t>Mr Charman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 Charman</a:t>
            </a:r>
            <a:endParaRPr sz="2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Worksheet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917950" y="10036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Density</a:t>
            </a:r>
            <a:r>
              <a:rPr lang="en-GB"/>
              <a:t> - review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Review</a:t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Volume of block = length X width X height</a:t>
            </a: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Volume of block = 3.0 X 4.5 X 6.0 = </a:t>
            </a:r>
            <a:r>
              <a:rPr b="1" lang="en-GB" sz="3600"/>
              <a:t>81</a:t>
            </a:r>
            <a:r>
              <a:rPr lang="en-GB" sz="3600"/>
              <a:t> </a:t>
            </a:r>
            <a:r>
              <a:rPr b="1" lang="en-GB" sz="3600"/>
              <a:t>cm</a:t>
            </a:r>
            <a:r>
              <a:rPr b="1" baseline="30000" lang="en-GB" sz="3600"/>
              <a:t>3             </a:t>
            </a:r>
            <a:r>
              <a:rPr lang="en-GB" sz="3600"/>
              <a:t>(1)</a:t>
            </a:r>
            <a:br>
              <a:rPr b="1" baseline="30000" lang="en-GB" sz="3600"/>
            </a:br>
            <a:endParaRPr b="1"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Mass of block = 0.405 kg = </a:t>
            </a:r>
            <a:r>
              <a:rPr b="1" lang="en-GB" sz="3600"/>
              <a:t>405 g</a:t>
            </a:r>
            <a:r>
              <a:rPr lang="en-GB" sz="3600"/>
              <a:t>          (1)</a:t>
            </a:r>
            <a:br>
              <a:rPr lang="en-GB" sz="3600"/>
            </a:b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Density of block = mass / volume</a:t>
            </a:r>
            <a:endParaRPr sz="36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Density of block = 405 / 81 =</a:t>
            </a:r>
            <a:r>
              <a:rPr b="1" lang="en-GB" sz="3600"/>
              <a:t> 5 g/cm</a:t>
            </a:r>
            <a:r>
              <a:rPr b="1" baseline="30000" lang="en-GB" sz="3600"/>
              <a:t>3</a:t>
            </a:r>
            <a:r>
              <a:rPr b="1" baseline="30000" lang="en-GB" sz="3600">
                <a:solidFill>
                  <a:schemeClr val="accent5"/>
                </a:solidFill>
              </a:rPr>
              <a:t>   </a:t>
            </a:r>
            <a:r>
              <a:rPr b="1" baseline="30000" lang="en-GB" sz="3600"/>
              <a:t>                </a:t>
            </a:r>
            <a:r>
              <a:rPr lang="en-GB" sz="3600"/>
              <a:t>(1)</a:t>
            </a:r>
            <a:r>
              <a:rPr b="1" baseline="30000" lang="en-GB" sz="3600"/>
              <a:t>   </a:t>
            </a:r>
            <a:endParaRPr b="1" sz="3600"/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917950" y="3380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</a:t>
            </a:r>
            <a:r>
              <a:rPr lang="en-GB"/>
              <a:t>pecific heat capacity and specific latent heat</a:t>
            </a:r>
            <a:r>
              <a:rPr lang="en-GB"/>
              <a:t> - review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918000" y="240802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arenR"/>
            </a:pPr>
            <a:r>
              <a:rPr lang="en-GB"/>
              <a:t>Mass = 0.25 kg </a:t>
            </a:r>
            <a:r>
              <a:rPr b="1" lang="en-GB"/>
              <a:t>(1)</a:t>
            </a:r>
            <a:br>
              <a:rPr lang="en-GB"/>
            </a:br>
            <a:r>
              <a:rPr lang="en-GB"/>
              <a:t>Ice melting = 0.25 X 334000 = 83500 J </a:t>
            </a:r>
            <a:r>
              <a:rPr b="1" lang="en-GB"/>
              <a:t>(1)</a:t>
            </a:r>
            <a:br>
              <a:rPr b="1" lang="en-GB"/>
            </a:br>
            <a:r>
              <a:rPr lang="en-GB"/>
              <a:t>Temperature change = 100 - 20 = 80 </a:t>
            </a:r>
            <a:r>
              <a:rPr lang="en-GB">
                <a:solidFill>
                  <a:srgbClr val="000000"/>
                </a:solidFill>
              </a:rPr>
              <a:t>°C</a:t>
            </a:r>
            <a:r>
              <a:rPr b="1" lang="en-GB"/>
              <a:t> (1)</a:t>
            </a:r>
            <a:br>
              <a:rPr b="1" lang="en-GB"/>
            </a:br>
            <a:r>
              <a:rPr lang="en-GB"/>
              <a:t>Water heating = 0.25 X 4200 X 80 = 84000 J </a:t>
            </a:r>
            <a:r>
              <a:rPr b="1" lang="en-GB"/>
              <a:t>(1)</a:t>
            </a:r>
            <a:br>
              <a:rPr lang="en-GB"/>
            </a:br>
            <a:r>
              <a:rPr lang="en-GB"/>
              <a:t>Water boiling = 0.25 X 2260000 = 565000 J </a:t>
            </a:r>
            <a:r>
              <a:rPr b="1" lang="en-GB"/>
              <a:t>(1)</a:t>
            </a:r>
            <a:br>
              <a:rPr lang="en-GB"/>
            </a:br>
            <a:r>
              <a:rPr lang="en-GB"/>
              <a:t>Total thermal energy = 83500 + 84000 + 565000 = </a:t>
            </a:r>
            <a:r>
              <a:rPr b="1" lang="en-GB"/>
              <a:t>732500 J</a:t>
            </a:r>
            <a:r>
              <a:rPr b="1" lang="en-GB">
                <a:solidFill>
                  <a:schemeClr val="accent5"/>
                </a:solidFill>
              </a:rPr>
              <a:t> </a:t>
            </a:r>
            <a:r>
              <a:rPr b="1" lang="en-GB"/>
              <a:t>(1)</a:t>
            </a:r>
            <a:br>
              <a:rPr b="1" lang="en-GB">
                <a:solidFill>
                  <a:schemeClr val="accent5"/>
                </a:solidFill>
              </a:rPr>
            </a:b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br>
              <a:rPr lang="en-GB"/>
            </a:br>
            <a:br>
              <a:rPr lang="en-GB"/>
            </a:br>
            <a:br>
              <a:rPr lang="en-GB"/>
            </a:br>
            <a:endParaRPr b="1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918000" y="6699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2)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/>
              <a:t>Ice heating:</a:t>
            </a:r>
            <a:br>
              <a:rPr lang="en-GB"/>
            </a:br>
            <a:r>
              <a:rPr lang="en-GB"/>
              <a:t>E = m X 2100 X 3 = m X 6300 </a:t>
            </a:r>
            <a:r>
              <a:rPr b="1" lang="en-GB"/>
              <a:t>(1)</a:t>
            </a:r>
            <a:br>
              <a:rPr lang="en-GB"/>
            </a:br>
            <a:br>
              <a:rPr lang="en-GB"/>
            </a:br>
            <a:r>
              <a:rPr lang="en-GB"/>
              <a:t>Ice melting:</a:t>
            </a:r>
            <a:br>
              <a:rPr lang="en-GB"/>
            </a:br>
            <a:r>
              <a:rPr lang="en-GB"/>
              <a:t>E = m X 340000 </a:t>
            </a:r>
            <a:r>
              <a:rPr b="1" lang="en-GB"/>
              <a:t>(1)</a:t>
            </a:r>
            <a:br>
              <a:rPr lang="en-GB"/>
            </a:br>
            <a:br>
              <a:rPr lang="en-GB"/>
            </a:br>
            <a:r>
              <a:rPr lang="en-GB"/>
              <a:t>Water heating: </a:t>
            </a:r>
            <a:br>
              <a:rPr lang="en-GB"/>
            </a:br>
            <a:r>
              <a:rPr lang="en-GB"/>
              <a:t>E = m X 4200 X 5 = m X 21000 </a:t>
            </a:r>
            <a:r>
              <a:rPr b="1" lang="en-GB"/>
              <a:t>(1)</a:t>
            </a:r>
            <a:br>
              <a:rPr lang="en-GB"/>
            </a:br>
            <a:br>
              <a:rPr lang="en-GB"/>
            </a:br>
            <a:r>
              <a:rPr lang="en-GB"/>
              <a:t>Total thermal energy transfer:</a:t>
            </a:r>
            <a:br>
              <a:rPr lang="en-GB"/>
            </a:br>
            <a:r>
              <a:rPr lang="en-GB"/>
              <a:t>7500 = m X 6300 + m X 340000 + m X 21000 = m X 361300 </a:t>
            </a:r>
            <a:r>
              <a:rPr b="1" lang="en-GB"/>
              <a:t>(1)</a:t>
            </a:r>
            <a:br>
              <a:rPr lang="en-GB"/>
            </a:br>
            <a:r>
              <a:rPr lang="en-GB"/>
              <a:t>m = 7500 / 361300 </a:t>
            </a:r>
            <a:r>
              <a:rPr b="1" lang="en-GB"/>
              <a:t>(1)</a:t>
            </a:r>
            <a:br>
              <a:rPr lang="en-GB"/>
            </a:br>
            <a:r>
              <a:rPr lang="en-GB"/>
              <a:t>m = </a:t>
            </a:r>
            <a:r>
              <a:rPr b="1" lang="en-GB"/>
              <a:t>0.02 kg</a:t>
            </a:r>
            <a:r>
              <a:rPr b="1" lang="en-GB">
                <a:solidFill>
                  <a:schemeClr val="accent5"/>
                </a:solidFill>
              </a:rPr>
              <a:t> </a:t>
            </a:r>
            <a:r>
              <a:rPr b="1" lang="en-GB">
                <a:solidFill>
                  <a:srgbClr val="000000"/>
                </a:solidFill>
              </a:rPr>
              <a:t>(1)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br>
              <a:rPr lang="en-GB" sz="2800"/>
            </a:br>
            <a:br>
              <a:rPr lang="en-GB" sz="2800"/>
            </a:br>
            <a:br>
              <a:rPr lang="en-GB" sz="2800"/>
            </a:br>
            <a:endParaRPr b="1"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917950" y="3380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Gas pressure</a:t>
            </a:r>
            <a:r>
              <a:rPr lang="en-GB"/>
              <a:t> - review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918000" y="141497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t/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b="1" lang="en-GB" sz="2800"/>
              <a:t>Random (motion)</a:t>
            </a:r>
            <a:br>
              <a:rPr lang="en-GB" sz="2800">
                <a:solidFill>
                  <a:srgbClr val="000000"/>
                </a:solidFill>
              </a:rPr>
            </a:br>
            <a:endParaRPr sz="2800">
              <a:solidFill>
                <a:srgbClr val="000000"/>
              </a:solidFill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b="1" lang="en-GB" sz="2800"/>
              <a:t>Heating increases the temperature of the gas. (1)</a:t>
            </a:r>
            <a:br>
              <a:rPr b="1" lang="en-GB" sz="2800"/>
            </a:br>
            <a:r>
              <a:rPr b="1" lang="en-GB" sz="2800"/>
              <a:t>The temperature is proportional to the (average) kinetic energy of the particles. (1)</a:t>
            </a:r>
            <a:br>
              <a:rPr b="1" lang="en-GB" sz="2800"/>
            </a:br>
            <a:r>
              <a:rPr b="1" lang="en-GB" sz="2800"/>
              <a:t>An increase in kinetic energy means the particles will move faster. (1)</a:t>
            </a:r>
            <a:br>
              <a:rPr b="1" lang="en-GB" sz="2800"/>
            </a:br>
            <a:r>
              <a:rPr b="1" lang="en-GB" sz="2800"/>
              <a:t>This causes more frequent collisions so the pressure of the gas increases. (1)</a:t>
            </a:r>
            <a:endParaRPr b="1" sz="2800"/>
          </a:p>
          <a:p>
            <a:pPr indent="0" lvl="0" marL="9144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br>
              <a:rPr lang="en-GB" sz="2800"/>
            </a:br>
            <a:br>
              <a:rPr lang="en-GB" sz="2800"/>
            </a:br>
            <a:br>
              <a:rPr lang="en-GB" sz="2800"/>
            </a:br>
            <a:endParaRPr b="1"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lesson questions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5762574" y="80007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8"/>
          <p:cNvSpPr txBox="1"/>
          <p:nvPr>
            <p:ph idx="4294967295" type="body"/>
          </p:nvPr>
        </p:nvSpPr>
        <p:spPr>
          <a:xfrm>
            <a:off x="1021500" y="1876075"/>
            <a:ext cx="16893000" cy="46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Copy and complete the table. Use the words below to help you fill in the gaps.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particles; touching; ordered rows; random; rows; vibrate; strong; weak;  attractive forces</a:t>
            </a:r>
            <a:endParaRPr/>
          </a:p>
        </p:txBody>
      </p:sp>
      <p:graphicFrame>
        <p:nvGraphicFramePr>
          <p:cNvPr id="184" name="Google Shape;184;p28"/>
          <p:cNvGraphicFramePr/>
          <p:nvPr/>
        </p:nvGraphicFramePr>
        <p:xfrm>
          <a:off x="1441025" y="263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{97638F2F-E706-43B1-B945-F75DB97EBA11}</a:tableStyleId>
              </a:tblPr>
              <a:tblGrid>
                <a:gridCol w="3619500"/>
                <a:gridCol w="3619500"/>
                <a:gridCol w="3619500"/>
                <a:gridCol w="361950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State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Solid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Liquid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Gas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Diagram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Arrangement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Movement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Attraction between particles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2293100" y="193250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1972400" y="2722150"/>
            <a:ext cx="15534000" cy="12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wooden post has a volume of 0.025 m</a:t>
            </a:r>
            <a:r>
              <a:rPr baseline="30000" lang="en-GB"/>
              <a:t>3</a:t>
            </a:r>
            <a:r>
              <a:rPr lang="en-GB"/>
              <a:t> and a mass of 20 kg. Calculate its density in kg/m</a:t>
            </a:r>
            <a:r>
              <a:rPr baseline="30000" lang="en-GB"/>
              <a:t>3</a:t>
            </a:r>
            <a:r>
              <a:rPr lang="en-GB"/>
              <a:t>.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Calculate the mass m (in kg) if the ρ = 10 kg/m</a:t>
            </a:r>
            <a:r>
              <a:rPr baseline="30000" lang="en-GB"/>
              <a:t>3</a:t>
            </a:r>
            <a:r>
              <a:rPr lang="en-GB"/>
              <a:t> and V = 15 m</a:t>
            </a:r>
            <a:r>
              <a:rPr baseline="30000" lang="en-GB"/>
              <a:t>3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An object has a mass of 20 000 kg and a density of 5 000 kg/m</a:t>
            </a:r>
            <a:r>
              <a:rPr baseline="30000" lang="en-GB"/>
              <a:t>3</a:t>
            </a:r>
            <a:r>
              <a:rPr lang="en-GB"/>
              <a:t>. Calculate its volume in m</a:t>
            </a:r>
            <a:r>
              <a:rPr baseline="30000" lang="en-GB"/>
              <a:t>3</a:t>
            </a:r>
            <a:r>
              <a:rPr lang="en-GB"/>
              <a:t>.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lang="en-GB"/>
              <a:t>Challenge - </a:t>
            </a:r>
            <a:r>
              <a:rPr lang="en-GB"/>
              <a:t>list the equipment and measurements taken to find the density of an irregular solid object? </a:t>
            </a:r>
            <a:endParaRPr/>
          </a:p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1066200" y="484013"/>
            <a:ext cx="161556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sz="6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808198" y="7317775"/>
            <a:ext cx="16671600" cy="16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546400" y="57045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</a:t>
            </a:r>
            <a:endParaRPr/>
          </a:p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393625" y="1502300"/>
            <a:ext cx="17812800" cy="81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Water has a specific heat capacity of 4200 J/kg</a:t>
            </a:r>
            <a:r>
              <a:rPr baseline="30000" lang="en-GB">
                <a:solidFill>
                  <a:srgbClr val="000000"/>
                </a:solidFill>
              </a:rPr>
              <a:t>o</a:t>
            </a:r>
            <a:r>
              <a:rPr lang="en-GB">
                <a:solidFill>
                  <a:srgbClr val="000000"/>
                </a:solidFill>
              </a:rPr>
              <a:t>C . Calculate the energy change when mass is 10 kg and change in temperature is 6 °C.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Specific latent heat of vapourisation of water is 2 260 000 J/kg. Calculate the energy transferred when 1.5 kg of water in a kettle changes from liquid to a gas at 100 </a:t>
            </a:r>
            <a:r>
              <a:rPr baseline="30000" lang="en-GB"/>
              <a:t>0</a:t>
            </a:r>
            <a:r>
              <a:rPr lang="en-GB"/>
              <a:t>C. </a:t>
            </a:r>
            <a:endParaRPr b="1">
              <a:solidFill>
                <a:schemeClr val="accent5"/>
              </a:solidFill>
            </a:endParaRPr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specific latent heat of copper if it requires 414 000 J of heat energy to melt 2 kg of copper?</a:t>
            </a:r>
            <a:r>
              <a:rPr lang="en-GB">
                <a:solidFill>
                  <a:schemeClr val="accent5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A kettle contains 0.2 kg of water at 20  °C. Work out the total thermal energy required to turn all of the water into steam.</a:t>
            </a:r>
            <a:r>
              <a:rPr b="1" lang="en-GB">
                <a:solidFill>
                  <a:schemeClr val="accent5"/>
                </a:solidFill>
              </a:rPr>
              <a:t>    </a:t>
            </a:r>
            <a:r>
              <a:rPr lang="en-GB">
                <a:solidFill>
                  <a:srgbClr val="000000"/>
                </a:solidFill>
              </a:rPr>
              <a:t>                                                          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Specific heat capacity of water = 4200 J/kg °C 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Specific latent heat of vapourisation of water  = 2260 000 J/kg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0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/>
        </p:nvSpPr>
        <p:spPr>
          <a:xfrm>
            <a:off x="2892358" y="595750"/>
            <a:ext cx="14572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1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Gas pressure 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1"/>
          <p:cNvSpPr/>
          <p:nvPr/>
        </p:nvSpPr>
        <p:spPr>
          <a:xfrm>
            <a:off x="2065575" y="3679200"/>
            <a:ext cx="13830900" cy="3934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 two things particles collide with.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temperature and measure of?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two words could be used to describe the motion of gas particles?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Challenge - explain how gas particles cause pressure inside the balloon.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6" name="Google Shape;216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Exam question 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0" y="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222" name="Google Shape;222;p33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23" name="Google Shape;223;p33"/>
          <p:cNvGraphicFramePr/>
          <p:nvPr/>
        </p:nvGraphicFramePr>
        <p:xfrm>
          <a:off x="134975" y="7139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{97638F2F-E706-43B1-B945-F75DB97EBA11}</a:tableStyleId>
              </a:tblPr>
              <a:tblGrid>
                <a:gridCol w="4403750"/>
                <a:gridCol w="4403750"/>
                <a:gridCol w="4403750"/>
                <a:gridCol w="4403750"/>
              </a:tblGrid>
              <a:tr h="110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State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Solid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Liquid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Gas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2446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Diagram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161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Arrangement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Ordered structure in rows, all particles touching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Random structure, all particles touching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Random structure, particles not touching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119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Movement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Fixed positions, can vibrate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 move freely over each other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Fast moving, random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169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Attraction between particles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Very strong forces of attraction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Weaker forces of attraction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weakest forces of attraction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917950" y="709775"/>
            <a:ext cx="26402400" cy="145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895500" y="1760550"/>
            <a:ext cx="17145000" cy="586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wooden post has a volume of 0.025 m</a:t>
            </a:r>
            <a:r>
              <a:rPr baseline="30000" lang="en-GB"/>
              <a:t>3</a:t>
            </a:r>
            <a:r>
              <a:rPr lang="en-GB"/>
              <a:t> and a mass of 20 kg. Calculate its density in kg/m</a:t>
            </a:r>
            <a:r>
              <a:rPr baseline="30000" lang="en-GB"/>
              <a:t>3</a:t>
            </a:r>
            <a:r>
              <a:rPr lang="en-GB"/>
              <a:t>. </a:t>
            </a:r>
            <a:r>
              <a:rPr b="1" lang="en-GB"/>
              <a:t>800 kg/m</a:t>
            </a:r>
            <a:r>
              <a:rPr b="1" baseline="30000" lang="en-GB"/>
              <a:t>3</a:t>
            </a:r>
            <a:endParaRPr b="1" baseline="300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Calculate the mass m (in kg) is the ρ = 10 kg/m</a:t>
            </a:r>
            <a:r>
              <a:rPr baseline="30000" lang="en-GB"/>
              <a:t>3</a:t>
            </a:r>
            <a:r>
              <a:rPr lang="en-GB"/>
              <a:t> and V = 15 m</a:t>
            </a:r>
            <a:r>
              <a:rPr baseline="30000" lang="en-GB"/>
              <a:t>3</a:t>
            </a:r>
            <a:r>
              <a:rPr lang="en-GB"/>
              <a:t>. </a:t>
            </a:r>
            <a:r>
              <a:rPr b="1" lang="en-GB"/>
              <a:t>150 kg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An object has a mass of 20 000 kg and a density of 5 000 kg/m</a:t>
            </a:r>
            <a:r>
              <a:rPr baseline="30000" lang="en-GB"/>
              <a:t>3</a:t>
            </a:r>
            <a:r>
              <a:rPr lang="en-GB"/>
              <a:t>. Calculate its volume in m</a:t>
            </a:r>
            <a:r>
              <a:rPr baseline="30000" lang="en-GB"/>
              <a:t>3</a:t>
            </a:r>
            <a:r>
              <a:rPr lang="en-GB"/>
              <a:t>. </a:t>
            </a:r>
            <a:r>
              <a:rPr b="1" lang="en-GB"/>
              <a:t>4 m</a:t>
            </a:r>
            <a:r>
              <a:rPr b="1" baseline="30000" lang="en-GB"/>
              <a:t>3</a:t>
            </a:r>
            <a:endParaRPr b="1" baseline="300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lang="en-GB"/>
              <a:t>Challenge - </a:t>
            </a:r>
            <a:r>
              <a:rPr lang="en-GB"/>
              <a:t>list the equipment and measurements taken to find the density of an irregular solid object?  </a:t>
            </a:r>
            <a:br>
              <a:rPr lang="en-GB"/>
            </a:br>
            <a:r>
              <a:rPr b="1" lang="en-GB"/>
              <a:t>Top pan balance - measures mass in grams</a:t>
            </a:r>
            <a:br>
              <a:rPr b="1" lang="en-GB"/>
            </a:br>
            <a:r>
              <a:rPr b="1" lang="en-GB"/>
              <a:t>Eureka - displaces water equal to volume of object</a:t>
            </a:r>
            <a:br>
              <a:rPr b="1" lang="en-GB"/>
            </a:br>
            <a:r>
              <a:rPr b="1" lang="en-GB"/>
              <a:t>Measuring cylinder - measures the volume of displaced water in cm</a:t>
            </a:r>
            <a:r>
              <a:rPr b="1" baseline="30000" lang="en-GB"/>
              <a:t>3</a:t>
            </a:r>
            <a:endParaRPr b="1" baseline="30000"/>
          </a:p>
        </p:txBody>
      </p:sp>
      <p:sp>
        <p:nvSpPr>
          <p:cNvPr id="230" name="Google Shape;230;p34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571875" y="68635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-review </a:t>
            </a:r>
            <a:endParaRPr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393625" y="1400450"/>
            <a:ext cx="17812800" cy="82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Water has a specific heat capacity of 4200 J/kg</a:t>
            </a:r>
            <a:r>
              <a:rPr baseline="30000" lang="en-GB">
                <a:solidFill>
                  <a:srgbClr val="000000"/>
                </a:solidFill>
              </a:rPr>
              <a:t>o</a:t>
            </a:r>
            <a:r>
              <a:rPr lang="en-GB">
                <a:solidFill>
                  <a:srgbClr val="000000"/>
                </a:solidFill>
              </a:rPr>
              <a:t>C . Calculate the energy change when mass is 10 kg and change in temperature is 6 °C. </a:t>
            </a:r>
            <a:r>
              <a:rPr b="1" lang="en-GB"/>
              <a:t>252000 J</a:t>
            </a:r>
            <a:r>
              <a:rPr lang="en-GB"/>
              <a:t> 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Specific latent heat of vapourisation of water is 2 260 000 J/kg. Calculate the energy transferred when 1.5 kg of water in a kettle changes from liquid to a gas at 100 </a:t>
            </a:r>
            <a:r>
              <a:rPr baseline="30000" lang="en-GB"/>
              <a:t>0</a:t>
            </a:r>
            <a:r>
              <a:rPr lang="en-GB"/>
              <a:t>C. </a:t>
            </a:r>
            <a:r>
              <a:rPr b="1" lang="en-GB"/>
              <a:t>3390000 J</a:t>
            </a:r>
            <a:endParaRPr b="1"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specific latent heat of copper if it requires 414 000 J of heat energy to melt 2 kg of copper?</a:t>
            </a:r>
            <a:r>
              <a:rPr lang="en-GB">
                <a:solidFill>
                  <a:schemeClr val="accent5"/>
                </a:solidFill>
              </a:rPr>
              <a:t> </a:t>
            </a:r>
            <a:r>
              <a:rPr b="1" lang="en-GB"/>
              <a:t>207 000 J/kg</a:t>
            </a:r>
            <a:endParaRPr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A kettle contains 0.2 kg of water at 20  °C. Work out the total thermal energy required to turn all of the water into steam. </a:t>
            </a:r>
            <a:r>
              <a:rPr b="1" lang="en-GB"/>
              <a:t>519200 J</a:t>
            </a:r>
            <a:r>
              <a:rPr b="1" lang="en-GB">
                <a:solidFill>
                  <a:schemeClr val="accent5"/>
                </a:solidFill>
              </a:rPr>
              <a:t>     </a:t>
            </a:r>
            <a:r>
              <a:rPr lang="en-GB">
                <a:solidFill>
                  <a:srgbClr val="000000"/>
                </a:solidFill>
              </a:rPr>
              <a:t>                                                          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Specific heat capacity of water = 4200 J/kg °C 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Specific latent heat of vapourisation of water  = 2260 000 J/kg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5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>
            <p:ph type="title"/>
          </p:nvPr>
        </p:nvSpPr>
        <p:spPr>
          <a:xfrm>
            <a:off x="1759700" y="865700"/>
            <a:ext cx="26402400" cy="325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1642425" y="1870250"/>
            <a:ext cx="15391200" cy="706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State two things particles collide with. </a:t>
            </a:r>
            <a:r>
              <a:rPr b="1" lang="en-GB"/>
              <a:t> Walls of container, other particles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temperature and measure of?</a:t>
            </a:r>
            <a:r>
              <a:rPr b="1" lang="en-GB">
                <a:solidFill>
                  <a:schemeClr val="accent5"/>
                </a:solidFill>
              </a:rPr>
              <a:t> </a:t>
            </a:r>
            <a:r>
              <a:rPr b="1" lang="en-GB"/>
              <a:t>Average kinetic energy of the particles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two words could be used to describe the motion of gas particles?</a:t>
            </a:r>
            <a:r>
              <a:rPr b="1" lang="en-GB"/>
              <a:t> Constant and random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lang="en-GB">
                <a:solidFill>
                  <a:srgbClr val="000000"/>
                </a:solidFill>
              </a:rPr>
              <a:t>Challenge - </a:t>
            </a:r>
            <a:r>
              <a:rPr lang="en-GB">
                <a:solidFill>
                  <a:srgbClr val="000000"/>
                </a:solidFill>
              </a:rPr>
              <a:t>explain how gas particles cause pressure inside the balloon.</a:t>
            </a:r>
            <a:endParaRPr>
              <a:solidFill>
                <a:srgbClr val="000000"/>
              </a:solidFill>
            </a:endParaRPr>
          </a:p>
          <a:p>
            <a:pPr indent="-431800" lvl="0" marL="9144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lang="en-GB"/>
              <a:t>The pressure of a gas results from collisions between the gas particles and the walls of the container</a:t>
            </a:r>
            <a:endParaRPr b="1"/>
          </a:p>
          <a:p>
            <a:pPr indent="-431800" lvl="0" marL="9144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b="1" lang="en-GB"/>
              <a:t>Each time a gas particle hits the wall, it exerts a force on the wall.</a:t>
            </a:r>
            <a:endParaRPr b="1"/>
          </a:p>
          <a:p>
            <a:pPr indent="-4318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</a:pPr>
            <a:r>
              <a:rPr b="1" lang="en-GB"/>
              <a:t>The total force per unit area is the pressure. </a:t>
            </a:r>
            <a:r>
              <a:rPr b="1" lang="en-GB">
                <a:solidFill>
                  <a:schemeClr val="accent5"/>
                </a:solidFill>
              </a:rPr>
              <a:t> 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244" name="Google Shape;244;p36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 - particle model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918000" y="17524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Solids: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Have a fixed shape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Difficult to compress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Gases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Will spread and fill the entire container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Easy to compress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Use your knowledge to explain the above properties. You should consider: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The spacing between the particles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The movement of individual particles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The forces between particles                       </a:t>
            </a:r>
            <a:r>
              <a:rPr b="1" lang="en-GB" sz="2800">
                <a:solidFill>
                  <a:srgbClr val="000000"/>
                </a:solidFill>
              </a:rPr>
              <a:t>(4 marks)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917950" y="10036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question - density 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/>
              <a:t>A block of material is in the shape of a cuboid. It has sides of length 3.0 cm, 4.5 cm and 6.0 cm, and a total mass of 0.405 kg. Find the density of the block. </a:t>
            </a:r>
            <a:r>
              <a:rPr b="1" lang="en-GB" sz="3600"/>
              <a:t>(3 marks)</a:t>
            </a:r>
            <a:endParaRPr b="1" sz="5400"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questions - specific heat capacity and specific latent heat.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763200" y="2758175"/>
            <a:ext cx="15801000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Calculate the total energy transferred when 250 g of ice cubes at 0 °C are changed to steam at 100 °C. 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Specific latent heat of fusion of ice = 334 000 J/kg °C 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Specific heat capacity of water = 4200 J/kg °C 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Specific latent heat of vapourisation of water  = 2260 000 J/kg       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 block of ice at -3 °C was heated. After 7500 J of energy was transferred to the ice, the ice had melted and reached a temperature of 5 °C . Calculate the mass of the ice.   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Specific latent heat of ice = 2100 J/kg °C 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Specific latent heat of fusion of ice = 334 000 J/kg °C </a:t>
            </a:r>
            <a:br>
              <a:rPr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Specific heat capacity of water = 4200 J/kg °C           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							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Exam question - gas pressure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788675" y="1790575"/>
            <a:ext cx="15801000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rabicPeriod"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lphaL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Describe the motions of particles in a gas.  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(1 mark)</a:t>
            </a:r>
            <a:br>
              <a:rPr b="1" lang="en-GB" sz="2800">
                <a:latin typeface="Montserrat"/>
                <a:ea typeface="Montserrat"/>
                <a:cs typeface="Montserrat"/>
                <a:sym typeface="Montserrat"/>
              </a:rPr>
            </a:b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lphaLcPeriod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Explain why heating a gas increases the pressure.  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(4 marks)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							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r>
              <a:rPr lang="en-GB"/>
              <a:t> - particle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917950" y="2519050"/>
            <a:ext cx="126657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Solids:</a:t>
            </a:r>
            <a:endParaRPr>
              <a:solidFill>
                <a:srgbClr val="000000"/>
              </a:solidFill>
            </a:endParaRPr>
          </a:p>
          <a:p>
            <a:pPr indent="-660400" lvl="0" marL="91440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Have a fixed shape</a:t>
            </a:r>
            <a:endParaRPr>
              <a:solidFill>
                <a:srgbClr val="000000"/>
              </a:solidFill>
            </a:endParaRPr>
          </a:p>
          <a:p>
            <a:pPr indent="-660400" lvl="1" marL="18288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b="1" lang="en-GB"/>
              <a:t>Strong forces of attraction mean particles are not free to moves around so shape is fixed.</a:t>
            </a:r>
            <a:r>
              <a:rPr b="1" lang="en-GB">
                <a:solidFill>
                  <a:schemeClr val="accent5"/>
                </a:solidFill>
              </a:rPr>
              <a:t> </a:t>
            </a:r>
            <a:r>
              <a:rPr b="1" lang="en-GB">
                <a:solidFill>
                  <a:srgbClr val="000000"/>
                </a:solidFill>
              </a:rPr>
              <a:t>(1)</a:t>
            </a:r>
            <a:endParaRPr b="1">
              <a:solidFill>
                <a:srgbClr val="000000"/>
              </a:solidFill>
            </a:endParaRPr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Difficult to compress</a:t>
            </a:r>
            <a:endParaRPr>
              <a:solidFill>
                <a:srgbClr val="000000"/>
              </a:solidFill>
            </a:endParaRPr>
          </a:p>
          <a:p>
            <a:pPr indent="-660400" lvl="1" marL="18288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b="1" lang="en-GB"/>
              <a:t>Particles have no gaps between one another so there is no room for particles to move closer.</a:t>
            </a:r>
            <a:r>
              <a:rPr b="1" lang="en-GB">
                <a:solidFill>
                  <a:schemeClr val="accent5"/>
                </a:solidFill>
              </a:rPr>
              <a:t> </a:t>
            </a:r>
            <a:r>
              <a:rPr b="1" lang="en-GB">
                <a:solidFill>
                  <a:srgbClr val="000000"/>
                </a:solidFill>
              </a:rPr>
              <a:t>(1)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917950" y="1757050"/>
            <a:ext cx="14178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18288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Gases</a:t>
            </a:r>
            <a:endParaRPr>
              <a:solidFill>
                <a:srgbClr val="000000"/>
              </a:solidFill>
            </a:endParaRPr>
          </a:p>
          <a:p>
            <a:pPr indent="-660400" lvl="0" marL="914400" rtl="0" algn="l"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Will spread and fill the entire container</a:t>
            </a:r>
            <a:endParaRPr/>
          </a:p>
          <a:p>
            <a:pPr indent="-660400" lvl="1" marL="1828800" rtl="0" algn="l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b="1" lang="en-GB"/>
              <a:t>Very weak intermolecular forces of attraction so particles move randomly and spread out. (1)</a:t>
            </a:r>
            <a:endParaRPr b="1"/>
          </a:p>
          <a:p>
            <a:pPr indent="-660400" lvl="0" marL="9144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Easy to compress</a:t>
            </a:r>
            <a:endParaRPr/>
          </a:p>
          <a:p>
            <a:pPr indent="-660400" lvl="1" marL="1828800" rtl="0" algn="l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b="1" lang="en-GB"/>
              <a:t>Particles are far apart, so there is space for the particles to move closer (1)</a:t>
            </a:r>
            <a:endParaRPr b="1"/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