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Architects Daughter"/>
      <p:regular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rchitectsDaughter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A313F"/>
                </a:solidFill>
              </a:rPr>
              <a:t>Find the Length of the Hypotenuse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3F"/>
                </a:solidFill>
              </a:rPr>
              <a:t>Maths</a:t>
            </a:r>
            <a:endParaRPr>
              <a:solidFill>
                <a:srgbClr val="4A313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3F"/>
                </a:solidFill>
              </a:rPr>
              <a:t>Miss Davies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3" name="Google Shape;33;p6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Find the Length of the Hypotenuse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891600" cy="311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Find the missing length of each right-angled triangle.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Round  your answer to 3 significant figures where necessary.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	       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         	d)  </a:t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830450" y="924805"/>
            <a:ext cx="3891600" cy="41207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Dani walks 2.5 km east and 5.4 km north.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he had taken a direct route, how far would he have walked?</a:t>
            </a:r>
            <a:endParaRPr b="0" i="0" sz="1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Teddy is working out the length of the hypotenuse.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 is wrong.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made?</a:t>
            </a:r>
            <a:endParaRPr/>
          </a:p>
        </p:txBody>
      </p:sp>
      <p:grpSp>
        <p:nvGrpSpPr>
          <p:cNvPr id="41" name="Google Shape;41;p7"/>
          <p:cNvGrpSpPr/>
          <p:nvPr/>
        </p:nvGrpSpPr>
        <p:grpSpPr>
          <a:xfrm>
            <a:off x="3058104" y="3271377"/>
            <a:ext cx="719821" cy="1088574"/>
            <a:chOff x="3754063" y="4526646"/>
            <a:chExt cx="683156" cy="1251556"/>
          </a:xfrm>
        </p:grpSpPr>
        <p:sp>
          <p:nvSpPr>
            <p:cNvPr id="42" name="Google Shape;42;p7"/>
            <p:cNvSpPr/>
            <p:nvPr/>
          </p:nvSpPr>
          <p:spPr>
            <a:xfrm>
              <a:off x="3756474" y="4526646"/>
              <a:ext cx="680745" cy="1246019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3" name="Google Shape;43;p7"/>
            <p:cNvSpPr/>
            <p:nvPr/>
          </p:nvSpPr>
          <p:spPr>
            <a:xfrm rot="10800000">
              <a:off x="3754063" y="5645570"/>
              <a:ext cx="131401" cy="132632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44" name="Google Shape;44;p7"/>
          <p:cNvSpPr txBox="1"/>
          <p:nvPr/>
        </p:nvSpPr>
        <p:spPr>
          <a:xfrm>
            <a:off x="3060644" y="4355135"/>
            <a:ext cx="106268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20 mm</a:t>
            </a:r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2366385" y="3736474"/>
            <a:ext cx="94567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99 mm</a:t>
            </a:r>
            <a:endParaRPr/>
          </a:p>
        </p:txBody>
      </p:sp>
      <p:sp>
        <p:nvSpPr>
          <p:cNvPr id="46" name="Google Shape;46;p7"/>
          <p:cNvSpPr txBox="1"/>
          <p:nvPr/>
        </p:nvSpPr>
        <p:spPr>
          <a:xfrm>
            <a:off x="3387473" y="2496685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10m</a:t>
            </a:r>
            <a:endParaRPr/>
          </a:p>
        </p:txBody>
      </p:sp>
      <p:grpSp>
        <p:nvGrpSpPr>
          <p:cNvPr id="47" name="Google Shape;47;p7"/>
          <p:cNvGrpSpPr/>
          <p:nvPr/>
        </p:nvGrpSpPr>
        <p:grpSpPr>
          <a:xfrm>
            <a:off x="2337425" y="2294428"/>
            <a:ext cx="1696667" cy="1716034"/>
            <a:chOff x="1187923" y="3766273"/>
            <a:chExt cx="1910231" cy="1803314"/>
          </a:xfrm>
        </p:grpSpPr>
        <p:sp>
          <p:nvSpPr>
            <p:cNvPr id="48" name="Google Shape;48;p7"/>
            <p:cNvSpPr/>
            <p:nvPr/>
          </p:nvSpPr>
          <p:spPr>
            <a:xfrm rot="7593090">
              <a:off x="1608012" y="3875616"/>
              <a:ext cx="1070053" cy="1584628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9" name="Google Shape;49;p7"/>
            <p:cNvSpPr/>
            <p:nvPr/>
          </p:nvSpPr>
          <p:spPr>
            <a:xfrm rot="-8700781">
              <a:off x="1789168" y="3820947"/>
              <a:ext cx="131401" cy="132632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50" name="Google Shape;50;p7"/>
          <p:cNvSpPr txBox="1"/>
          <p:nvPr/>
        </p:nvSpPr>
        <p:spPr>
          <a:xfrm>
            <a:off x="2197404" y="2494705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 m</a:t>
            </a:r>
            <a:endParaRPr/>
          </a:p>
        </p:txBody>
      </p:sp>
      <p:grpSp>
        <p:nvGrpSpPr>
          <p:cNvPr id="51" name="Google Shape;51;p7"/>
          <p:cNvGrpSpPr/>
          <p:nvPr/>
        </p:nvGrpSpPr>
        <p:grpSpPr>
          <a:xfrm>
            <a:off x="957823" y="2225815"/>
            <a:ext cx="855806" cy="979044"/>
            <a:chOff x="4824975" y="1276358"/>
            <a:chExt cx="780423" cy="1001639"/>
          </a:xfrm>
        </p:grpSpPr>
        <p:sp>
          <p:nvSpPr>
            <p:cNvPr id="52" name="Google Shape;52;p7"/>
            <p:cNvSpPr/>
            <p:nvPr/>
          </p:nvSpPr>
          <p:spPr>
            <a:xfrm>
              <a:off x="4824975" y="1276358"/>
              <a:ext cx="780423" cy="1001639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3" name="Google Shape;53;p7"/>
            <p:cNvSpPr/>
            <p:nvPr/>
          </p:nvSpPr>
          <p:spPr>
            <a:xfrm>
              <a:off x="4824976" y="2166175"/>
              <a:ext cx="107809" cy="111819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54" name="Google Shape;54;p7"/>
          <p:cNvSpPr txBox="1"/>
          <p:nvPr/>
        </p:nvSpPr>
        <p:spPr>
          <a:xfrm>
            <a:off x="466306" y="2572210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1105980" y="3172353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grpSp>
        <p:nvGrpSpPr>
          <p:cNvPr id="56" name="Google Shape;56;p7"/>
          <p:cNvGrpSpPr/>
          <p:nvPr/>
        </p:nvGrpSpPr>
        <p:grpSpPr>
          <a:xfrm>
            <a:off x="996454" y="3776983"/>
            <a:ext cx="953808" cy="755811"/>
            <a:chOff x="1211654" y="5419415"/>
            <a:chExt cx="1440000" cy="1441796"/>
          </a:xfrm>
        </p:grpSpPr>
        <p:sp>
          <p:nvSpPr>
            <p:cNvPr id="57" name="Google Shape;57;p7"/>
            <p:cNvSpPr/>
            <p:nvPr/>
          </p:nvSpPr>
          <p:spPr>
            <a:xfrm rot="5400000">
              <a:off x="1211654" y="5421211"/>
              <a:ext cx="1440000" cy="1440000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8" name="Google Shape;58;p7"/>
            <p:cNvSpPr/>
            <p:nvPr/>
          </p:nvSpPr>
          <p:spPr>
            <a:xfrm rot="10800000">
              <a:off x="1214199" y="5419415"/>
              <a:ext cx="131401" cy="132632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59" name="Google Shape;59;p7"/>
          <p:cNvSpPr txBox="1"/>
          <p:nvPr/>
        </p:nvSpPr>
        <p:spPr>
          <a:xfrm>
            <a:off x="1192125" y="3543500"/>
            <a:ext cx="7508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/>
          </a:p>
        </p:txBody>
      </p:sp>
      <p:sp>
        <p:nvSpPr>
          <p:cNvPr id="60" name="Google Shape;60;p7"/>
          <p:cNvSpPr txBox="1"/>
          <p:nvPr/>
        </p:nvSpPr>
        <p:spPr>
          <a:xfrm>
            <a:off x="535611" y="4053448"/>
            <a:ext cx="7508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/>
          </a:p>
        </p:txBody>
      </p:sp>
      <p:grpSp>
        <p:nvGrpSpPr>
          <p:cNvPr id="61" name="Google Shape;61;p7"/>
          <p:cNvGrpSpPr/>
          <p:nvPr/>
        </p:nvGrpSpPr>
        <p:grpSpPr>
          <a:xfrm>
            <a:off x="5587317" y="2782756"/>
            <a:ext cx="680745" cy="984943"/>
            <a:chOff x="4824975" y="1276358"/>
            <a:chExt cx="780423" cy="1001639"/>
          </a:xfrm>
        </p:grpSpPr>
        <p:sp>
          <p:nvSpPr>
            <p:cNvPr id="62" name="Google Shape;62;p7"/>
            <p:cNvSpPr/>
            <p:nvPr/>
          </p:nvSpPr>
          <p:spPr>
            <a:xfrm>
              <a:off x="4824975" y="1276358"/>
              <a:ext cx="780423" cy="1001639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3" name="Google Shape;63;p7"/>
            <p:cNvSpPr/>
            <p:nvPr/>
          </p:nvSpPr>
          <p:spPr>
            <a:xfrm>
              <a:off x="4824976" y="2166175"/>
              <a:ext cx="107809" cy="111819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64" name="Google Shape;64;p7"/>
          <p:cNvSpPr txBox="1"/>
          <p:nvPr/>
        </p:nvSpPr>
        <p:spPr>
          <a:xfrm>
            <a:off x="5035573" y="3136727"/>
            <a:ext cx="9684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12 cm</a:t>
            </a:r>
            <a:endParaRPr/>
          </a:p>
        </p:txBody>
      </p:sp>
      <p:sp>
        <p:nvSpPr>
          <p:cNvPr id="65" name="Google Shape;65;p7"/>
          <p:cNvSpPr txBox="1"/>
          <p:nvPr/>
        </p:nvSpPr>
        <p:spPr>
          <a:xfrm>
            <a:off x="5634337" y="3752804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9 cm</a:t>
            </a:r>
            <a:endParaRPr/>
          </a:p>
        </p:txBody>
      </p:sp>
      <p:sp>
        <p:nvSpPr>
          <p:cNvPr id="66" name="Google Shape;66;p7"/>
          <p:cNvSpPr txBox="1"/>
          <p:nvPr/>
        </p:nvSpPr>
        <p:spPr>
          <a:xfrm>
            <a:off x="6760850" y="2683986"/>
            <a:ext cx="1678930" cy="1077218"/>
          </a:xfrm>
          <a:prstGeom prst="rect">
            <a:avLst/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9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+ 12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= h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endParaRPr b="0" i="0" sz="1600" u="none" cap="none" strike="noStrike">
              <a:solidFill>
                <a:srgbClr val="434343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18 + 24 = h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endParaRPr b="0" i="0" sz="1600" u="none" cap="none" strike="noStrike">
              <a:solidFill>
                <a:srgbClr val="434343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42 = h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 = 6.48 cm</a:t>
            </a:r>
            <a:endParaRPr/>
          </a:p>
        </p:txBody>
      </p:sp>
      <p:sp>
        <p:nvSpPr>
          <p:cNvPr id="67" name="Google Shape;67;p7"/>
          <p:cNvSpPr/>
          <p:nvPr/>
        </p:nvSpPr>
        <p:spPr>
          <a:xfrm>
            <a:off x="5875854" y="3047870"/>
            <a:ext cx="2888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0" i="0" sz="12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Find the Length of the Hypotenuse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74" name="Google Shape;74;p8"/>
          <p:cNvSpPr txBox="1"/>
          <p:nvPr>
            <p:ph idx="1" type="body"/>
          </p:nvPr>
        </p:nvSpPr>
        <p:spPr>
          <a:xfrm>
            <a:off x="340242" y="924806"/>
            <a:ext cx="4010333" cy="311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Sofia says you cannot draw a 10 cm line inside this rectangle.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Is she correct?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5. Find the perimeter of the trapezium.   </a:t>
            </a:r>
            <a:endParaRPr/>
          </a:p>
        </p:txBody>
      </p:sp>
      <p:sp>
        <p:nvSpPr>
          <p:cNvPr id="75" name="Google Shape;75;p8"/>
          <p:cNvSpPr txBox="1"/>
          <p:nvPr/>
        </p:nvSpPr>
        <p:spPr>
          <a:xfrm>
            <a:off x="4830450" y="924806"/>
            <a:ext cx="4060650" cy="3581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Ollie wants to buy a new TV but it has to fit in his TV cabinet. He measures the space inside the cabinet.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TV’s are available in 35”, 45”, 55” or 65”.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 inch = 2.5 cm, what is the maximum TV screen size Ollie can fit in the cabinet?</a:t>
            </a:r>
            <a:endParaRPr/>
          </a:p>
        </p:txBody>
      </p:sp>
      <p:sp>
        <p:nvSpPr>
          <p:cNvPr id="76" name="Google Shape;76;p8"/>
          <p:cNvSpPr/>
          <p:nvPr/>
        </p:nvSpPr>
        <p:spPr>
          <a:xfrm>
            <a:off x="5838693" y="2105521"/>
            <a:ext cx="1903568" cy="93645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8"/>
          <p:cNvSpPr txBox="1"/>
          <p:nvPr/>
        </p:nvSpPr>
        <p:spPr>
          <a:xfrm>
            <a:off x="7685265" y="2435250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50 cm</a:t>
            </a:r>
            <a:endParaRPr/>
          </a:p>
        </p:txBody>
      </p:sp>
      <p:sp>
        <p:nvSpPr>
          <p:cNvPr id="78" name="Google Shape;78;p8"/>
          <p:cNvSpPr txBox="1"/>
          <p:nvPr/>
        </p:nvSpPr>
        <p:spPr>
          <a:xfrm>
            <a:off x="6406212" y="1865045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 cm</a:t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>
            <a:off x="1296108" y="1909963"/>
            <a:ext cx="1825724" cy="863380"/>
          </a:xfrm>
          <a:prstGeom prst="rect">
            <a:avLst/>
          </a:prstGeom>
          <a:solidFill>
            <a:srgbClr val="E0F1D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8"/>
          <p:cNvSpPr txBox="1"/>
          <p:nvPr/>
        </p:nvSpPr>
        <p:spPr>
          <a:xfrm>
            <a:off x="614544" y="2248324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/>
          </a:p>
        </p:txBody>
      </p:sp>
      <p:sp>
        <p:nvSpPr>
          <p:cNvPr id="81" name="Google Shape;81;p8"/>
          <p:cNvSpPr txBox="1"/>
          <p:nvPr/>
        </p:nvSpPr>
        <p:spPr>
          <a:xfrm>
            <a:off x="1828360" y="2750533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/>
          </a:p>
        </p:txBody>
      </p:sp>
      <p:sp>
        <p:nvSpPr>
          <p:cNvPr id="82" name="Google Shape;82;p8"/>
          <p:cNvSpPr txBox="1"/>
          <p:nvPr/>
        </p:nvSpPr>
        <p:spPr>
          <a:xfrm>
            <a:off x="1591494" y="4229393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/>
          </a:p>
        </p:txBody>
      </p:sp>
      <p:sp>
        <p:nvSpPr>
          <p:cNvPr id="83" name="Google Shape;83;p8"/>
          <p:cNvSpPr txBox="1"/>
          <p:nvPr/>
        </p:nvSpPr>
        <p:spPr>
          <a:xfrm>
            <a:off x="2842748" y="3694651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84" name="Google Shape;84;p8"/>
          <p:cNvSpPr txBox="1"/>
          <p:nvPr/>
        </p:nvSpPr>
        <p:spPr>
          <a:xfrm>
            <a:off x="1783668" y="3159066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85" name="Google Shape;85;p8"/>
          <p:cNvSpPr/>
          <p:nvPr/>
        </p:nvSpPr>
        <p:spPr>
          <a:xfrm flipH="1" rot="-5400000">
            <a:off x="1585108" y="2863920"/>
            <a:ext cx="863380" cy="1953900"/>
          </a:xfrm>
          <a:prstGeom prst="flowChartManualInput">
            <a:avLst/>
          </a:prstGeom>
          <a:solidFill>
            <a:srgbClr val="E3E1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8"/>
          <p:cNvSpPr/>
          <p:nvPr/>
        </p:nvSpPr>
        <p:spPr>
          <a:xfrm>
            <a:off x="2842748" y="4118879"/>
            <a:ext cx="150998" cy="150998"/>
          </a:xfrm>
          <a:prstGeom prst="rect">
            <a:avLst/>
          </a:prstGeom>
          <a:solidFill>
            <a:srgbClr val="E3E1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8"/>
          <p:cNvSpPr/>
          <p:nvPr/>
        </p:nvSpPr>
        <p:spPr>
          <a:xfrm>
            <a:off x="2842748" y="3411109"/>
            <a:ext cx="150998" cy="150998"/>
          </a:xfrm>
          <a:prstGeom prst="rect">
            <a:avLst/>
          </a:prstGeom>
          <a:solidFill>
            <a:srgbClr val="E3E1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8"/>
          <p:cNvSpPr txBox="1"/>
          <p:nvPr/>
        </p:nvSpPr>
        <p:spPr>
          <a:xfrm>
            <a:off x="6340733" y="2405263"/>
            <a:ext cx="11119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cabinet</a:t>
            </a:r>
            <a:endParaRPr/>
          </a:p>
        </p:txBody>
      </p:sp>
      <p:sp>
        <p:nvSpPr>
          <p:cNvPr id="89" name="Google Shape;89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A313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A313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5" name="Google Shape;95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A313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9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Find the Length of the Hypotenuse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102" name="Google Shape;102;p10"/>
          <p:cNvSpPr txBox="1"/>
          <p:nvPr>
            <p:ph idx="1" type="body"/>
          </p:nvPr>
        </p:nvSpPr>
        <p:spPr>
          <a:xfrm>
            <a:off x="458975" y="924806"/>
            <a:ext cx="3891600" cy="311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Find the missing length of each right-angled triangle.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Round  your answer to 3 significant figures where necessary.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		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		d)  </a:t>
            </a:r>
            <a:endParaRPr/>
          </a:p>
        </p:txBody>
      </p:sp>
      <p:sp>
        <p:nvSpPr>
          <p:cNvPr id="103" name="Google Shape;103;p10"/>
          <p:cNvSpPr txBox="1"/>
          <p:nvPr/>
        </p:nvSpPr>
        <p:spPr>
          <a:xfrm>
            <a:off x="4830450" y="924806"/>
            <a:ext cx="3891600" cy="39900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Dani walks 2.5 km east and 5.4 km north.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he had taken a direct route, how far would he have walked?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5.95 km</a:t>
            </a:r>
            <a:endParaRPr b="0" i="0" sz="1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Teddy is working out the length of the hypotenuse.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 is wrong.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= 81, 12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= 144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made?</a:t>
            </a:r>
            <a:endParaRPr/>
          </a:p>
        </p:txBody>
      </p:sp>
      <p:grpSp>
        <p:nvGrpSpPr>
          <p:cNvPr id="104" name="Google Shape;104;p10"/>
          <p:cNvGrpSpPr/>
          <p:nvPr/>
        </p:nvGrpSpPr>
        <p:grpSpPr>
          <a:xfrm>
            <a:off x="3058104" y="3279544"/>
            <a:ext cx="719821" cy="1088574"/>
            <a:chOff x="3754063" y="4526646"/>
            <a:chExt cx="683156" cy="1251556"/>
          </a:xfrm>
        </p:grpSpPr>
        <p:sp>
          <p:nvSpPr>
            <p:cNvPr id="105" name="Google Shape;105;p10"/>
            <p:cNvSpPr/>
            <p:nvPr/>
          </p:nvSpPr>
          <p:spPr>
            <a:xfrm>
              <a:off x="3756474" y="4526646"/>
              <a:ext cx="680745" cy="1246019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" name="Google Shape;106;p10"/>
            <p:cNvSpPr/>
            <p:nvPr/>
          </p:nvSpPr>
          <p:spPr>
            <a:xfrm rot="10800000">
              <a:off x="3754063" y="5645570"/>
              <a:ext cx="131401" cy="132632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07" name="Google Shape;107;p10"/>
          <p:cNvSpPr txBox="1"/>
          <p:nvPr/>
        </p:nvSpPr>
        <p:spPr>
          <a:xfrm>
            <a:off x="3060644" y="4363302"/>
            <a:ext cx="106268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20 mm</a:t>
            </a:r>
            <a:endParaRPr/>
          </a:p>
        </p:txBody>
      </p:sp>
      <p:sp>
        <p:nvSpPr>
          <p:cNvPr id="108" name="Google Shape;108;p10"/>
          <p:cNvSpPr txBox="1"/>
          <p:nvPr/>
        </p:nvSpPr>
        <p:spPr>
          <a:xfrm>
            <a:off x="2366385" y="3744641"/>
            <a:ext cx="94567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99 mm</a:t>
            </a:r>
            <a:endParaRPr/>
          </a:p>
        </p:txBody>
      </p:sp>
      <p:sp>
        <p:nvSpPr>
          <p:cNvPr id="109" name="Google Shape;109;p10"/>
          <p:cNvSpPr txBox="1"/>
          <p:nvPr/>
        </p:nvSpPr>
        <p:spPr>
          <a:xfrm>
            <a:off x="3387473" y="2406881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10m</a:t>
            </a:r>
            <a:endParaRPr/>
          </a:p>
        </p:txBody>
      </p:sp>
      <p:grpSp>
        <p:nvGrpSpPr>
          <p:cNvPr id="110" name="Google Shape;110;p10"/>
          <p:cNvGrpSpPr/>
          <p:nvPr/>
        </p:nvGrpSpPr>
        <p:grpSpPr>
          <a:xfrm>
            <a:off x="2337412" y="2204605"/>
            <a:ext cx="1696646" cy="1716025"/>
            <a:chOff x="1187923" y="3766273"/>
            <a:chExt cx="1910231" cy="1803314"/>
          </a:xfrm>
        </p:grpSpPr>
        <p:sp>
          <p:nvSpPr>
            <p:cNvPr id="111" name="Google Shape;111;p10"/>
            <p:cNvSpPr/>
            <p:nvPr/>
          </p:nvSpPr>
          <p:spPr>
            <a:xfrm rot="7593090">
              <a:off x="1608012" y="3875616"/>
              <a:ext cx="1070053" cy="1584628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2" name="Google Shape;112;p10"/>
            <p:cNvSpPr/>
            <p:nvPr/>
          </p:nvSpPr>
          <p:spPr>
            <a:xfrm rot="-8700781">
              <a:off x="1789168" y="3820947"/>
              <a:ext cx="131401" cy="132632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13" name="Google Shape;113;p10"/>
          <p:cNvSpPr txBox="1"/>
          <p:nvPr/>
        </p:nvSpPr>
        <p:spPr>
          <a:xfrm>
            <a:off x="2197404" y="2404901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 m</a:t>
            </a:r>
            <a:endParaRPr/>
          </a:p>
        </p:txBody>
      </p:sp>
      <p:grpSp>
        <p:nvGrpSpPr>
          <p:cNvPr id="114" name="Google Shape;114;p10"/>
          <p:cNvGrpSpPr/>
          <p:nvPr/>
        </p:nvGrpSpPr>
        <p:grpSpPr>
          <a:xfrm>
            <a:off x="957823" y="2225815"/>
            <a:ext cx="855806" cy="979044"/>
            <a:chOff x="4824975" y="1276358"/>
            <a:chExt cx="780423" cy="1001639"/>
          </a:xfrm>
        </p:grpSpPr>
        <p:sp>
          <p:nvSpPr>
            <p:cNvPr id="115" name="Google Shape;115;p10"/>
            <p:cNvSpPr/>
            <p:nvPr/>
          </p:nvSpPr>
          <p:spPr>
            <a:xfrm>
              <a:off x="4824975" y="1276358"/>
              <a:ext cx="780423" cy="1001639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4824976" y="2166175"/>
              <a:ext cx="107809" cy="111819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17" name="Google Shape;117;p10"/>
          <p:cNvSpPr txBox="1"/>
          <p:nvPr/>
        </p:nvSpPr>
        <p:spPr>
          <a:xfrm>
            <a:off x="466306" y="2572210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/>
          </a:p>
        </p:txBody>
      </p:sp>
      <p:sp>
        <p:nvSpPr>
          <p:cNvPr id="118" name="Google Shape;118;p10"/>
          <p:cNvSpPr txBox="1"/>
          <p:nvPr/>
        </p:nvSpPr>
        <p:spPr>
          <a:xfrm>
            <a:off x="1105980" y="3172353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grpSp>
        <p:nvGrpSpPr>
          <p:cNvPr id="119" name="Google Shape;119;p10"/>
          <p:cNvGrpSpPr/>
          <p:nvPr/>
        </p:nvGrpSpPr>
        <p:grpSpPr>
          <a:xfrm>
            <a:off x="996454" y="3776983"/>
            <a:ext cx="953808" cy="755811"/>
            <a:chOff x="1211654" y="5419415"/>
            <a:chExt cx="1440000" cy="1441796"/>
          </a:xfrm>
        </p:grpSpPr>
        <p:sp>
          <p:nvSpPr>
            <p:cNvPr id="120" name="Google Shape;120;p10"/>
            <p:cNvSpPr/>
            <p:nvPr/>
          </p:nvSpPr>
          <p:spPr>
            <a:xfrm rot="5400000">
              <a:off x="1211654" y="5421211"/>
              <a:ext cx="1440000" cy="1440000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1" name="Google Shape;121;p10"/>
            <p:cNvSpPr/>
            <p:nvPr/>
          </p:nvSpPr>
          <p:spPr>
            <a:xfrm rot="10800000">
              <a:off x="1214199" y="5419415"/>
              <a:ext cx="131401" cy="132632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22" name="Google Shape;122;p10"/>
          <p:cNvSpPr txBox="1"/>
          <p:nvPr/>
        </p:nvSpPr>
        <p:spPr>
          <a:xfrm>
            <a:off x="1192125" y="3543500"/>
            <a:ext cx="7508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/>
          </a:p>
        </p:txBody>
      </p:sp>
      <p:sp>
        <p:nvSpPr>
          <p:cNvPr id="123" name="Google Shape;123;p10"/>
          <p:cNvSpPr txBox="1"/>
          <p:nvPr/>
        </p:nvSpPr>
        <p:spPr>
          <a:xfrm>
            <a:off x="535611" y="4053448"/>
            <a:ext cx="7508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/>
          </a:p>
        </p:txBody>
      </p:sp>
      <p:grpSp>
        <p:nvGrpSpPr>
          <p:cNvPr id="124" name="Google Shape;124;p10"/>
          <p:cNvGrpSpPr/>
          <p:nvPr/>
        </p:nvGrpSpPr>
        <p:grpSpPr>
          <a:xfrm>
            <a:off x="5587317" y="2782756"/>
            <a:ext cx="680745" cy="984943"/>
            <a:chOff x="4824975" y="1276358"/>
            <a:chExt cx="780423" cy="1001639"/>
          </a:xfrm>
        </p:grpSpPr>
        <p:sp>
          <p:nvSpPr>
            <p:cNvPr id="125" name="Google Shape;125;p10"/>
            <p:cNvSpPr/>
            <p:nvPr/>
          </p:nvSpPr>
          <p:spPr>
            <a:xfrm>
              <a:off x="4824975" y="1276358"/>
              <a:ext cx="780423" cy="1001639"/>
            </a:xfrm>
            <a:prstGeom prst="rtTriangl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6" name="Google Shape;126;p10"/>
            <p:cNvSpPr/>
            <p:nvPr/>
          </p:nvSpPr>
          <p:spPr>
            <a:xfrm>
              <a:off x="4824976" y="2166175"/>
              <a:ext cx="107809" cy="111819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27" name="Google Shape;127;p10"/>
          <p:cNvSpPr txBox="1"/>
          <p:nvPr/>
        </p:nvSpPr>
        <p:spPr>
          <a:xfrm>
            <a:off x="5035573" y="3136727"/>
            <a:ext cx="9684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12 cm</a:t>
            </a:r>
            <a:endParaRPr/>
          </a:p>
        </p:txBody>
      </p:sp>
      <p:sp>
        <p:nvSpPr>
          <p:cNvPr id="128" name="Google Shape;128;p10"/>
          <p:cNvSpPr txBox="1"/>
          <p:nvPr/>
        </p:nvSpPr>
        <p:spPr>
          <a:xfrm>
            <a:off x="5634337" y="3752804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9 cm</a:t>
            </a:r>
            <a:endParaRPr/>
          </a:p>
        </p:txBody>
      </p:sp>
      <p:sp>
        <p:nvSpPr>
          <p:cNvPr id="129" name="Google Shape;129;p10"/>
          <p:cNvSpPr txBox="1"/>
          <p:nvPr/>
        </p:nvSpPr>
        <p:spPr>
          <a:xfrm>
            <a:off x="6760850" y="2683986"/>
            <a:ext cx="1678930" cy="1077218"/>
          </a:xfrm>
          <a:prstGeom prst="rect">
            <a:avLst/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9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+ 12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= h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endParaRPr b="0" i="0" sz="1600" u="none" cap="none" strike="noStrike">
              <a:solidFill>
                <a:srgbClr val="434343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18 + 24 = h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endParaRPr b="0" i="0" sz="1600" u="none" cap="none" strike="noStrike">
              <a:solidFill>
                <a:srgbClr val="434343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42 = h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 = 6.48 cm</a:t>
            </a:r>
            <a:endParaRPr/>
          </a:p>
        </p:txBody>
      </p:sp>
      <p:sp>
        <p:nvSpPr>
          <p:cNvPr id="130" name="Google Shape;130;p10"/>
          <p:cNvSpPr/>
          <p:nvPr/>
        </p:nvSpPr>
        <p:spPr>
          <a:xfrm>
            <a:off x="5875854" y="3047870"/>
            <a:ext cx="2888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0" i="0" sz="12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0"/>
          <p:cNvSpPr txBox="1"/>
          <p:nvPr/>
        </p:nvSpPr>
        <p:spPr>
          <a:xfrm>
            <a:off x="1313245" y="2516163"/>
            <a:ext cx="855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/>
          </a:p>
        </p:txBody>
      </p:sp>
      <p:sp>
        <p:nvSpPr>
          <p:cNvPr id="132" name="Google Shape;132;p10"/>
          <p:cNvSpPr txBox="1"/>
          <p:nvPr/>
        </p:nvSpPr>
        <p:spPr>
          <a:xfrm>
            <a:off x="2849499" y="3017252"/>
            <a:ext cx="11649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11.2 m</a:t>
            </a:r>
            <a:endParaRPr/>
          </a:p>
        </p:txBody>
      </p:sp>
      <p:sp>
        <p:nvSpPr>
          <p:cNvPr id="133" name="Google Shape;133;p10"/>
          <p:cNvSpPr txBox="1"/>
          <p:nvPr/>
        </p:nvSpPr>
        <p:spPr>
          <a:xfrm>
            <a:off x="1322112" y="4169423"/>
            <a:ext cx="11649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1.41 cm</a:t>
            </a:r>
            <a:endParaRPr/>
          </a:p>
        </p:txBody>
      </p:sp>
      <p:sp>
        <p:nvSpPr>
          <p:cNvPr id="134" name="Google Shape;134;p10"/>
          <p:cNvSpPr txBox="1"/>
          <p:nvPr/>
        </p:nvSpPr>
        <p:spPr>
          <a:xfrm>
            <a:off x="3389598" y="3697220"/>
            <a:ext cx="11649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101 mm</a:t>
            </a:r>
            <a:endParaRPr/>
          </a:p>
        </p:txBody>
      </p:sp>
      <p:sp>
        <p:nvSpPr>
          <p:cNvPr id="135" name="Google Shape;13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Find the Length of the Hypotenuse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141" name="Google Shape;141;p11"/>
          <p:cNvSpPr txBox="1"/>
          <p:nvPr>
            <p:ph idx="1" type="body"/>
          </p:nvPr>
        </p:nvSpPr>
        <p:spPr>
          <a:xfrm>
            <a:off x="340242" y="924806"/>
            <a:ext cx="4010333" cy="311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Sofia says you cannot draw a 10 cm line inside this rectangle.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Is she correct?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5. Find the perimeter of the trapezium.   </a:t>
            </a:r>
            <a:endParaRPr/>
          </a:p>
        </p:txBody>
      </p:sp>
      <p:sp>
        <p:nvSpPr>
          <p:cNvPr id="142" name="Google Shape;142;p11"/>
          <p:cNvSpPr txBox="1"/>
          <p:nvPr/>
        </p:nvSpPr>
        <p:spPr>
          <a:xfrm>
            <a:off x="4830450" y="924806"/>
            <a:ext cx="4060650" cy="35325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Ollie wants to buy a new TV but it has to fit in his TV cabinet. He measures the space inside the cabinet.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TV’s are available in 35”, 45”, 55” or 65”.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 inch = 2.5 cm, what is the maximum TV screen size Ollie can fit in the cabinet?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45”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1"/>
          <p:cNvSpPr/>
          <p:nvPr/>
        </p:nvSpPr>
        <p:spPr>
          <a:xfrm>
            <a:off x="5838693" y="2072865"/>
            <a:ext cx="1903568" cy="93645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1"/>
          <p:cNvSpPr txBox="1"/>
          <p:nvPr/>
        </p:nvSpPr>
        <p:spPr>
          <a:xfrm>
            <a:off x="7685265" y="2402594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50 cm</a:t>
            </a:r>
            <a:endParaRPr/>
          </a:p>
        </p:txBody>
      </p:sp>
      <p:sp>
        <p:nvSpPr>
          <p:cNvPr id="145" name="Google Shape;145;p11"/>
          <p:cNvSpPr txBox="1"/>
          <p:nvPr/>
        </p:nvSpPr>
        <p:spPr>
          <a:xfrm>
            <a:off x="6406212" y="1832389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 cm</a:t>
            </a:r>
            <a:endParaRPr/>
          </a:p>
        </p:txBody>
      </p:sp>
      <p:sp>
        <p:nvSpPr>
          <p:cNvPr id="146" name="Google Shape;146;p11"/>
          <p:cNvSpPr/>
          <p:nvPr/>
        </p:nvSpPr>
        <p:spPr>
          <a:xfrm>
            <a:off x="1296108" y="1909963"/>
            <a:ext cx="1825724" cy="801108"/>
          </a:xfrm>
          <a:prstGeom prst="rect">
            <a:avLst/>
          </a:prstGeom>
          <a:solidFill>
            <a:srgbClr val="E0F1D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1"/>
          <p:cNvSpPr txBox="1"/>
          <p:nvPr/>
        </p:nvSpPr>
        <p:spPr>
          <a:xfrm>
            <a:off x="614544" y="2248324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/>
          </a:p>
        </p:txBody>
      </p:sp>
      <p:sp>
        <p:nvSpPr>
          <p:cNvPr id="148" name="Google Shape;148;p11"/>
          <p:cNvSpPr txBox="1"/>
          <p:nvPr/>
        </p:nvSpPr>
        <p:spPr>
          <a:xfrm>
            <a:off x="1828360" y="2685218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/>
          </a:p>
        </p:txBody>
      </p:sp>
      <p:sp>
        <p:nvSpPr>
          <p:cNvPr id="149" name="Google Shape;149;p11"/>
          <p:cNvSpPr txBox="1"/>
          <p:nvPr/>
        </p:nvSpPr>
        <p:spPr>
          <a:xfrm>
            <a:off x="1591494" y="4180405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/>
          </a:p>
        </p:txBody>
      </p:sp>
      <p:sp>
        <p:nvSpPr>
          <p:cNvPr id="150" name="Google Shape;150;p11"/>
          <p:cNvSpPr txBox="1"/>
          <p:nvPr/>
        </p:nvSpPr>
        <p:spPr>
          <a:xfrm>
            <a:off x="2842748" y="3645663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151" name="Google Shape;151;p11"/>
          <p:cNvSpPr txBox="1"/>
          <p:nvPr/>
        </p:nvSpPr>
        <p:spPr>
          <a:xfrm>
            <a:off x="1783668" y="3110078"/>
            <a:ext cx="85060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152" name="Google Shape;152;p11"/>
          <p:cNvSpPr/>
          <p:nvPr/>
        </p:nvSpPr>
        <p:spPr>
          <a:xfrm flipH="1" rot="-5400000">
            <a:off x="1585108" y="2814932"/>
            <a:ext cx="863380" cy="1953900"/>
          </a:xfrm>
          <a:prstGeom prst="flowChartManualInput">
            <a:avLst/>
          </a:prstGeom>
          <a:solidFill>
            <a:srgbClr val="E3E1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1"/>
          <p:cNvSpPr/>
          <p:nvPr/>
        </p:nvSpPr>
        <p:spPr>
          <a:xfrm>
            <a:off x="2842748" y="4069891"/>
            <a:ext cx="150998" cy="150998"/>
          </a:xfrm>
          <a:prstGeom prst="rect">
            <a:avLst/>
          </a:prstGeom>
          <a:solidFill>
            <a:srgbClr val="E3E1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1"/>
          <p:cNvSpPr/>
          <p:nvPr/>
        </p:nvSpPr>
        <p:spPr>
          <a:xfrm>
            <a:off x="2842748" y="3362121"/>
            <a:ext cx="150998" cy="150998"/>
          </a:xfrm>
          <a:prstGeom prst="rect">
            <a:avLst/>
          </a:prstGeom>
          <a:solidFill>
            <a:srgbClr val="E3E1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1"/>
          <p:cNvSpPr txBox="1"/>
          <p:nvPr/>
        </p:nvSpPr>
        <p:spPr>
          <a:xfrm>
            <a:off x="6340733" y="2372607"/>
            <a:ext cx="11119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cabinet</a:t>
            </a:r>
            <a:endParaRPr/>
          </a:p>
        </p:txBody>
      </p:sp>
      <p:sp>
        <p:nvSpPr>
          <p:cNvPr id="156" name="Google Shape;156;p11"/>
          <p:cNvSpPr/>
          <p:nvPr/>
        </p:nvSpPr>
        <p:spPr>
          <a:xfrm>
            <a:off x="3156110" y="1989389"/>
            <a:ext cx="134273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No, the diagonal is 10.6 cm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1"/>
          <p:cNvSpPr/>
          <p:nvPr/>
        </p:nvSpPr>
        <p:spPr>
          <a:xfrm>
            <a:off x="2352501" y="4220150"/>
            <a:ext cx="2057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Perimeter = 22 cm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1"/>
          <p:cNvSpPr txBox="1"/>
          <p:nvPr/>
        </p:nvSpPr>
        <p:spPr>
          <a:xfrm>
            <a:off x="541483" y="3582856"/>
            <a:ext cx="85060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/>
          </a:p>
        </p:txBody>
      </p:sp>
      <p:sp>
        <p:nvSpPr>
          <p:cNvPr id="159" name="Google Shape;159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