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CFE63C-5529-44B9-B056-894B11F4958B}">
  <a:tblStyle styleId="{EDCFE63C-5529-44B9-B056-894B11F495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b5b8eb9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b5b8eb9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668c62db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668c62db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66b9a5fc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66b9a5fc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66b9a5fcb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66b9a5fcb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b5b8eb9ef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b5b8eb9ef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668c62db2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668c62db2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62440130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62440130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c62440130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c62440130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c3142dc5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c3142dc5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Relationship Id="rId8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8054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Say what you do with others</a:t>
            </a:r>
            <a:r>
              <a:rPr lang="en-GB">
                <a:solidFill>
                  <a:srgbClr val="4B3241"/>
                </a:solidFill>
              </a:rPr>
              <a:t> </a:t>
            </a:r>
            <a:r>
              <a:rPr lang="en-GB" sz="3000">
                <a:solidFill>
                  <a:srgbClr val="4B3241"/>
                </a:solidFill>
              </a:rPr>
              <a:t>[2/ 2]</a:t>
            </a:r>
            <a:endParaRPr sz="3000">
              <a:solidFill>
                <a:srgbClr val="4B3241"/>
              </a:solidFill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Present tense with -er verbs</a:t>
            </a:r>
            <a:endParaRPr>
              <a:solidFill>
                <a:srgbClr val="4B3241"/>
              </a:solidFill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3rd person plural</a:t>
            </a:r>
            <a:endParaRPr>
              <a:solidFill>
                <a:srgbClr val="4B324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Sooden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5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7515121" y="59369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et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4706550" y="710850"/>
            <a:ext cx="87123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é / er / et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4">
            <a:alphaModFix/>
          </a:blip>
          <a:srcRect b="28381" l="13472" r="72499" t="45445"/>
          <a:stretch/>
        </p:blipFill>
        <p:spPr>
          <a:xfrm>
            <a:off x="2141150" y="3532176"/>
            <a:ext cx="2565398" cy="26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5">
            <a:alphaModFix/>
          </a:blip>
          <a:srcRect b="46624" l="11707" r="79444" t="28683"/>
          <a:stretch/>
        </p:blipFill>
        <p:spPr>
          <a:xfrm>
            <a:off x="13152025" y="3532176"/>
            <a:ext cx="1618099" cy="25400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/>
          <p:nvPr/>
        </p:nvSpPr>
        <p:spPr>
          <a:xfrm>
            <a:off x="8044425" y="69762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[and]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98" name="Google Shape;98;p16"/>
          <p:cNvSpPr/>
          <p:nvPr/>
        </p:nvSpPr>
        <p:spPr>
          <a:xfrm>
            <a:off x="4525150" y="3276900"/>
            <a:ext cx="86391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1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4666593" y="4544321"/>
            <a:ext cx="84975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 r  f  l</a:t>
            </a:r>
            <a:endParaRPr>
              <a:solidFill>
                <a:schemeClr val="accent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Be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b="1"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with these!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6712050" y="7620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SFC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07" name="Google Shape;107;p17"/>
          <p:cNvSpPr/>
          <p:nvPr/>
        </p:nvSpPr>
        <p:spPr>
          <a:xfrm>
            <a:off x="5359825" y="3751626"/>
            <a:ext cx="6293400" cy="46884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2651925" y="149125"/>
            <a:ext cx="122322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SFE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Silent Final E</a:t>
            </a:r>
            <a:endParaRPr b="1" sz="8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5854849" y="6501250"/>
            <a:ext cx="6363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timid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oy holding a sign that says 'shy'" id="111" name="Google Shape;11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5553" y="3855388"/>
            <a:ext cx="2034010" cy="271956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/>
          <p:nvPr/>
        </p:nvSpPr>
        <p:spPr>
          <a:xfrm>
            <a:off x="7097838" y="4666416"/>
            <a:ext cx="1449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[shy]</a:t>
            </a:r>
            <a:endParaRPr/>
          </a:p>
        </p:txBody>
      </p:sp>
      <p:pic>
        <p:nvPicPr>
          <p:cNvPr descr="Quiet Sign Clip Art" id="113" name="Google Shape;11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6784" y="5254326"/>
            <a:ext cx="666750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descr="orange x" id="114" name="Google Shape;114;p17"/>
          <p:cNvSpPr/>
          <p:nvPr/>
        </p:nvSpPr>
        <p:spPr>
          <a:xfrm>
            <a:off x="9689198" y="6376075"/>
            <a:ext cx="1723200" cy="2367300"/>
          </a:xfrm>
          <a:prstGeom prst="mathMultiply">
            <a:avLst>
              <a:gd fmla="val 23520" name="adj1"/>
            </a:avLst>
          </a:prstGeom>
          <a:solidFill>
            <a:srgbClr val="E65D00"/>
          </a:solidFill>
          <a:ln cap="flat" cmpd="sng" w="12700">
            <a:solidFill>
              <a:srgbClr val="E65D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7050" y="1"/>
            <a:ext cx="2360950" cy="23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16883720" y="561178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16883720" y="638611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6937341" y="7122134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16883720" y="4028250"/>
            <a:ext cx="863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16830099" y="4783426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265750" y="291700"/>
            <a:ext cx="127722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Vocabulary list for this lesson:</a:t>
            </a:r>
            <a:endParaRPr b="1" sz="4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6" name="Google Shape;126;p18"/>
          <p:cNvGraphicFramePr/>
          <p:nvPr/>
        </p:nvGraphicFramePr>
        <p:xfrm>
          <a:off x="1155725" y="18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{EDCFE63C-5529-44B9-B056-894B11F4958B}</a:tableStyleId>
              </a:tblPr>
              <a:tblGrid>
                <a:gridCol w="7020850"/>
                <a:gridCol w="6823150"/>
              </a:tblGrid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fruit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fruit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radio</a:t>
                      </a:r>
                      <a:endParaRPr sz="27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radio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tudi</a:t>
                      </a:r>
                      <a:r>
                        <a:rPr lang="en-GB" sz="27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27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study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cout</a:t>
                      </a:r>
                      <a:r>
                        <a:rPr lang="en-GB" sz="27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27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listen, listening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chant</a:t>
                      </a:r>
                      <a:r>
                        <a:rPr lang="en-GB" sz="27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27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sing, singing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mang</a:t>
                      </a:r>
                      <a:r>
                        <a:rPr lang="en-GB" sz="27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27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eat, eating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</a:t>
                      </a:r>
                      <a:r>
                        <a:rPr b="1" lang="en-GB" sz="27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lève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pupil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86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 mère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mother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avec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with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27" name="Google Shape;127;p18"/>
          <p:cNvGrpSpPr/>
          <p:nvPr/>
        </p:nvGrpSpPr>
        <p:grpSpPr>
          <a:xfrm>
            <a:off x="16973433" y="3044261"/>
            <a:ext cx="684000" cy="1055839"/>
            <a:chOff x="1222738" y="5053324"/>
            <a:chExt cx="1440001" cy="2154774"/>
          </a:xfrm>
        </p:grpSpPr>
        <p:pic>
          <p:nvPicPr>
            <p:cNvPr id="128" name="Google Shape;128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2738" y="5053324"/>
              <a:ext cx="1440001" cy="1602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29" name="Google Shape;129;p18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1352600" y="6565561"/>
              <a:ext cx="1180300" cy="6425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18"/>
          <p:cNvSpPr/>
          <p:nvPr/>
        </p:nvSpPr>
        <p:spPr>
          <a:xfrm>
            <a:off x="4345250" y="1960550"/>
            <a:ext cx="2925000" cy="612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03C78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3039550" y="1223850"/>
            <a:ext cx="30759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En français</a:t>
            </a:r>
            <a:endParaRPr sz="36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10218600" y="1223850"/>
            <a:ext cx="30759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En anglais</a:t>
            </a:r>
            <a:endParaRPr sz="36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4345250" y="2798750"/>
            <a:ext cx="2925000" cy="612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03C78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1119154" y="2886650"/>
            <a:ext cx="3742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000">
                <a:solidFill>
                  <a:schemeClr val="accent1"/>
                </a:solidFill>
              </a:rPr>
              <a:t>Ils </a:t>
            </a:r>
            <a:r>
              <a:rPr lang="en-GB" sz="4000"/>
              <a:t>rigol</a:t>
            </a:r>
            <a:r>
              <a:rPr b="1" lang="en-GB" sz="4000">
                <a:solidFill>
                  <a:schemeClr val="accent5"/>
                </a:solidFill>
              </a:rPr>
              <a:t>ent</a:t>
            </a:r>
            <a:endParaRPr b="1" sz="4000">
              <a:solidFill>
                <a:schemeClr val="accent5"/>
              </a:solidFill>
            </a:endParaRPr>
          </a:p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4142125" y="2886650"/>
            <a:ext cx="4083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= They laugh</a:t>
            </a:r>
            <a:endParaRPr b="1" sz="4000"/>
          </a:p>
        </p:txBody>
      </p:sp>
      <p:cxnSp>
        <p:nvCxnSpPr>
          <p:cNvPr id="140" name="Google Shape;140;p19"/>
          <p:cNvCxnSpPr/>
          <p:nvPr/>
        </p:nvCxnSpPr>
        <p:spPr>
          <a:xfrm flipH="1">
            <a:off x="8794925" y="23192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41" name="Google Shape;141;p19"/>
          <p:cNvSpPr txBox="1"/>
          <p:nvPr>
            <p:ph type="title"/>
          </p:nvPr>
        </p:nvSpPr>
        <p:spPr>
          <a:xfrm>
            <a:off x="860600" y="333538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Regular -er verbs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5350" y="56549"/>
            <a:ext cx="1804950" cy="18066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6413700" y="1227300"/>
            <a:ext cx="54606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200"/>
              <a:t>Rigol</a:t>
            </a:r>
            <a:r>
              <a:rPr b="1" lang="en-GB" sz="4200">
                <a:solidFill>
                  <a:schemeClr val="accent5"/>
                </a:solidFill>
              </a:rPr>
              <a:t>er</a:t>
            </a:r>
            <a:r>
              <a:rPr lang="en-GB" sz="4200"/>
              <a:t> - To laugh</a:t>
            </a:r>
            <a:endParaRPr sz="4200"/>
          </a:p>
        </p:txBody>
      </p:sp>
      <p:sp>
        <p:nvSpPr>
          <p:cNvPr id="144" name="Google Shape;144;p19"/>
          <p:cNvSpPr txBox="1"/>
          <p:nvPr/>
        </p:nvSpPr>
        <p:spPr>
          <a:xfrm>
            <a:off x="-342162" y="7833550"/>
            <a:ext cx="9154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3rd person plural                                             (</a:t>
            </a:r>
            <a:r>
              <a:rPr b="1" lang="en-GB" sz="4000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+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ending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5325" y="3821085"/>
            <a:ext cx="4933752" cy="38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1296300" y="3706950"/>
            <a:ext cx="5453400" cy="404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group of children" id="147" name="Google Shape;14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5325" y="3894575"/>
            <a:ext cx="4526521" cy="36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/>
          <p:nvPr/>
        </p:nvSpPr>
        <p:spPr>
          <a:xfrm>
            <a:off x="2605500" y="4839150"/>
            <a:ext cx="1189800" cy="1115400"/>
          </a:xfrm>
          <a:prstGeom prst="mathMultiply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4861350" y="4467350"/>
            <a:ext cx="1189800" cy="1115400"/>
          </a:xfrm>
          <a:prstGeom prst="mathMultiply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10171051" y="2397513"/>
            <a:ext cx="7140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000">
                <a:solidFill>
                  <a:schemeClr val="accent1"/>
                </a:solidFill>
              </a:rPr>
              <a:t>Les garçons </a:t>
            </a:r>
            <a:r>
              <a:rPr lang="en-GB" sz="4000"/>
              <a:t>rigol</a:t>
            </a:r>
            <a:r>
              <a:rPr b="1" lang="en-GB" sz="4000">
                <a:solidFill>
                  <a:schemeClr val="accent5"/>
                </a:solidFill>
              </a:rPr>
              <a:t>ent</a:t>
            </a:r>
            <a:endParaRPr b="1" sz="4000">
              <a:solidFill>
                <a:schemeClr val="accent5"/>
              </a:solidFill>
            </a:endParaRPr>
          </a:p>
        </p:txBody>
      </p:sp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10633125" y="3131625"/>
            <a:ext cx="4700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= The boys laugh</a:t>
            </a:r>
            <a:endParaRPr b="1" sz="4000"/>
          </a:p>
        </p:txBody>
      </p:sp>
      <p:sp>
        <p:nvSpPr>
          <p:cNvPr id="152" name="Google Shape;152;p19"/>
          <p:cNvSpPr txBox="1"/>
          <p:nvPr/>
        </p:nvSpPr>
        <p:spPr>
          <a:xfrm>
            <a:off x="8725638" y="7909750"/>
            <a:ext cx="9154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3rd person plural                                             (</a:t>
            </a:r>
            <a:r>
              <a:rPr b="1" lang="en-GB" sz="4000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+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ending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3125" y="3897285"/>
            <a:ext cx="4933752" cy="38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/>
          <p:nvPr/>
        </p:nvSpPr>
        <p:spPr>
          <a:xfrm>
            <a:off x="10364100" y="3783150"/>
            <a:ext cx="5453400" cy="404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group of children" id="155" name="Google Shape;15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33125" y="3970775"/>
            <a:ext cx="4526521" cy="36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/>
          <p:nvPr/>
        </p:nvSpPr>
        <p:spPr>
          <a:xfrm>
            <a:off x="11673300" y="4915350"/>
            <a:ext cx="1189800" cy="1115400"/>
          </a:xfrm>
          <a:prstGeom prst="mathMultiply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9"/>
          <p:cNvSpPr/>
          <p:nvPr/>
        </p:nvSpPr>
        <p:spPr>
          <a:xfrm>
            <a:off x="13929150" y="4543550"/>
            <a:ext cx="1189800" cy="1115400"/>
          </a:xfrm>
          <a:prstGeom prst="mathMultiply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814354" y="2886650"/>
            <a:ext cx="3742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000">
                <a:solidFill>
                  <a:schemeClr val="accent1"/>
                </a:solidFill>
              </a:rPr>
              <a:t>Elles </a:t>
            </a:r>
            <a:r>
              <a:rPr lang="en-GB" sz="4000"/>
              <a:t>rigol</a:t>
            </a:r>
            <a:r>
              <a:rPr b="1" lang="en-GB" sz="4000">
                <a:solidFill>
                  <a:schemeClr val="accent5"/>
                </a:solidFill>
              </a:rPr>
              <a:t>ent</a:t>
            </a:r>
            <a:endParaRPr b="1" sz="4000">
              <a:solidFill>
                <a:schemeClr val="accent5"/>
              </a:solidFill>
            </a:endParaRPr>
          </a:p>
        </p:txBody>
      </p:sp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4370725" y="2886650"/>
            <a:ext cx="4083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= They laugh</a:t>
            </a:r>
            <a:endParaRPr b="1" sz="4000"/>
          </a:p>
        </p:txBody>
      </p:sp>
      <p:cxnSp>
        <p:nvCxnSpPr>
          <p:cNvPr id="164" name="Google Shape;164;p20"/>
          <p:cNvCxnSpPr/>
          <p:nvPr/>
        </p:nvCxnSpPr>
        <p:spPr>
          <a:xfrm flipH="1">
            <a:off x="8794925" y="23192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65" name="Google Shape;165;p20"/>
          <p:cNvSpPr txBox="1"/>
          <p:nvPr>
            <p:ph type="title"/>
          </p:nvPr>
        </p:nvSpPr>
        <p:spPr>
          <a:xfrm>
            <a:off x="860600" y="333538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Regular -er verbs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5350" y="56549"/>
            <a:ext cx="1804950" cy="180661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>
            <p:ph idx="1" type="body"/>
          </p:nvPr>
        </p:nvSpPr>
        <p:spPr>
          <a:xfrm>
            <a:off x="6413700" y="1227300"/>
            <a:ext cx="54606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200"/>
              <a:t>Rigol</a:t>
            </a:r>
            <a:r>
              <a:rPr b="1" lang="en-GB" sz="4200">
                <a:solidFill>
                  <a:schemeClr val="accent5"/>
                </a:solidFill>
              </a:rPr>
              <a:t>er</a:t>
            </a:r>
            <a:r>
              <a:rPr lang="en-GB" sz="4200"/>
              <a:t> - To laugh</a:t>
            </a:r>
            <a:endParaRPr sz="4200"/>
          </a:p>
        </p:txBody>
      </p:sp>
      <p:sp>
        <p:nvSpPr>
          <p:cNvPr id="168" name="Google Shape;168;p20"/>
          <p:cNvSpPr txBox="1"/>
          <p:nvPr/>
        </p:nvSpPr>
        <p:spPr>
          <a:xfrm>
            <a:off x="-342162" y="7833550"/>
            <a:ext cx="9154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3rd person plural                                             (</a:t>
            </a:r>
            <a:r>
              <a:rPr b="1" lang="en-GB" sz="4000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+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ending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6325" y="3821085"/>
            <a:ext cx="4933752" cy="38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/>
          <p:nvPr/>
        </p:nvSpPr>
        <p:spPr>
          <a:xfrm>
            <a:off x="1677300" y="3706950"/>
            <a:ext cx="5453400" cy="404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group of children" id="171" name="Google Shape;17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6325" y="3894575"/>
            <a:ext cx="4526521" cy="36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/>
          <p:nvPr/>
        </p:nvSpPr>
        <p:spPr>
          <a:xfrm>
            <a:off x="1946325" y="4585800"/>
            <a:ext cx="1189800" cy="1115400"/>
          </a:xfrm>
          <a:prstGeom prst="mathMultiply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0"/>
          <p:cNvSpPr/>
          <p:nvPr/>
        </p:nvSpPr>
        <p:spPr>
          <a:xfrm>
            <a:off x="4021350" y="4690425"/>
            <a:ext cx="1189800" cy="1115400"/>
          </a:xfrm>
          <a:prstGeom prst="mathMultiply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10628251" y="2397513"/>
            <a:ext cx="7140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000">
                <a:solidFill>
                  <a:schemeClr val="accent1"/>
                </a:solidFill>
              </a:rPr>
              <a:t>Les filles </a:t>
            </a:r>
            <a:r>
              <a:rPr lang="en-GB" sz="4000"/>
              <a:t>rigol</a:t>
            </a:r>
            <a:r>
              <a:rPr b="1" lang="en-GB" sz="4000">
                <a:solidFill>
                  <a:schemeClr val="accent5"/>
                </a:solidFill>
              </a:rPr>
              <a:t>ent</a:t>
            </a:r>
            <a:endParaRPr b="1" sz="4000">
              <a:solidFill>
                <a:schemeClr val="accent5"/>
              </a:solidFill>
            </a:endParaRPr>
          </a:p>
        </p:txBody>
      </p:sp>
      <p:sp>
        <p:nvSpPr>
          <p:cNvPr id="175" name="Google Shape;175;p20"/>
          <p:cNvSpPr txBox="1"/>
          <p:nvPr>
            <p:ph idx="1" type="body"/>
          </p:nvPr>
        </p:nvSpPr>
        <p:spPr>
          <a:xfrm>
            <a:off x="10633125" y="3131625"/>
            <a:ext cx="4700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= The girls laugh</a:t>
            </a:r>
            <a:endParaRPr b="1" sz="4000"/>
          </a:p>
        </p:txBody>
      </p:sp>
      <p:sp>
        <p:nvSpPr>
          <p:cNvPr id="176" name="Google Shape;176;p20"/>
          <p:cNvSpPr txBox="1"/>
          <p:nvPr/>
        </p:nvSpPr>
        <p:spPr>
          <a:xfrm>
            <a:off x="8725638" y="7909750"/>
            <a:ext cx="9154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3rd person plural                                             (</a:t>
            </a:r>
            <a:r>
              <a:rPr b="1" lang="en-GB" sz="4000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+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ending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3125" y="3897285"/>
            <a:ext cx="4933752" cy="38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/>
          <p:nvPr/>
        </p:nvSpPr>
        <p:spPr>
          <a:xfrm>
            <a:off x="10364100" y="3783150"/>
            <a:ext cx="5453400" cy="404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group of children" id="179" name="Google Shape;17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33125" y="3970775"/>
            <a:ext cx="4526521" cy="36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/>
          <p:nvPr/>
        </p:nvSpPr>
        <p:spPr>
          <a:xfrm>
            <a:off x="10483475" y="4690425"/>
            <a:ext cx="1189800" cy="1115400"/>
          </a:xfrm>
          <a:prstGeom prst="mathMultiply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"/>
          <p:cNvSpPr/>
          <p:nvPr/>
        </p:nvSpPr>
        <p:spPr>
          <a:xfrm>
            <a:off x="12708150" y="4690425"/>
            <a:ext cx="1189800" cy="1115400"/>
          </a:xfrm>
          <a:prstGeom prst="mathMultiply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7625" y="0"/>
            <a:ext cx="1710375" cy="17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 txBox="1"/>
          <p:nvPr/>
        </p:nvSpPr>
        <p:spPr>
          <a:xfrm>
            <a:off x="382700" y="406900"/>
            <a:ext cx="122517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Reading Practice 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" name="Google Shape;188;p21"/>
          <p:cNvPicPr preferRelativeResize="0"/>
          <p:nvPr/>
        </p:nvPicPr>
        <p:blipFill rotWithShape="1">
          <a:blip r:embed="rId4">
            <a:alphaModFix/>
          </a:blip>
          <a:srcRect b="0" l="0" r="56510" t="0"/>
          <a:stretch/>
        </p:blipFill>
        <p:spPr>
          <a:xfrm>
            <a:off x="917950" y="1430125"/>
            <a:ext cx="1957450" cy="153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2185" y="3176472"/>
            <a:ext cx="4040507" cy="1260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2662" y="4797950"/>
            <a:ext cx="401955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 rotWithShape="1">
          <a:blip r:embed="rId7">
            <a:alphaModFix/>
          </a:blip>
          <a:srcRect b="0" l="56163" r="0" t="0"/>
          <a:stretch/>
        </p:blipFill>
        <p:spPr>
          <a:xfrm>
            <a:off x="3842124" y="6339975"/>
            <a:ext cx="1476900" cy="11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0750" y="7809050"/>
            <a:ext cx="394335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 rotWithShape="1">
          <a:blip r:embed="rId7">
            <a:alphaModFix/>
          </a:blip>
          <a:srcRect b="0" l="0" r="74764" t="0"/>
          <a:stretch/>
        </p:blipFill>
        <p:spPr>
          <a:xfrm>
            <a:off x="1282175" y="6328362"/>
            <a:ext cx="850250" cy="11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 rotWithShape="1">
          <a:blip r:embed="rId4">
            <a:alphaModFix/>
          </a:blip>
          <a:srcRect b="0" l="61998" r="0" t="0"/>
          <a:stretch/>
        </p:blipFill>
        <p:spPr>
          <a:xfrm>
            <a:off x="4009900" y="1278550"/>
            <a:ext cx="1710375" cy="153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1"/>
          <p:cNvSpPr txBox="1"/>
          <p:nvPr/>
        </p:nvSpPr>
        <p:spPr>
          <a:xfrm>
            <a:off x="458900" y="1388125"/>
            <a:ext cx="694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3395025" y="1388125"/>
            <a:ext cx="694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458900" y="2988325"/>
            <a:ext cx="694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3395025" y="2988325"/>
            <a:ext cx="694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458900" y="4588525"/>
            <a:ext cx="694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3395025" y="4588525"/>
            <a:ext cx="694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458900" y="6036325"/>
            <a:ext cx="694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G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3395025" y="6036325"/>
            <a:ext cx="694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458900" y="7560325"/>
            <a:ext cx="694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3395025" y="7560325"/>
            <a:ext cx="694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J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05" name="Google Shape;205;p21"/>
          <p:cNvGraphicFramePr/>
          <p:nvPr/>
        </p:nvGraphicFramePr>
        <p:xfrm>
          <a:off x="6195150" y="143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{EDCFE63C-5529-44B9-B056-894B11F4958B}</a:tableStyleId>
              </a:tblPr>
              <a:tblGrid>
                <a:gridCol w="864475"/>
                <a:gridCol w="1085350"/>
                <a:gridCol w="8097950"/>
              </a:tblGrid>
              <a:tr h="765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garçon</a:t>
                      </a:r>
                      <a:r>
                        <a:rPr lang="en-GB" sz="32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étudie avec un ordinateur.</a:t>
                      </a:r>
                      <a:endParaRPr sz="32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55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765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2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 chiens</a:t>
                      </a:r>
                      <a:r>
                        <a:rPr lang="en-GB" sz="32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marchent dehors.</a:t>
                      </a:r>
                      <a:endParaRPr sz="32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55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4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765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2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 médecins</a:t>
                      </a:r>
                      <a:r>
                        <a:rPr lang="en-GB" sz="32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écoutent la radio.</a:t>
                      </a:r>
                      <a:endParaRPr sz="32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55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4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765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2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 mères</a:t>
                      </a:r>
                      <a:r>
                        <a:rPr lang="en-GB" sz="32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préparent le déjeuner.</a:t>
                      </a:r>
                      <a:endParaRPr sz="32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55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4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765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2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fille </a:t>
                      </a:r>
                      <a:r>
                        <a:rPr lang="en-GB" sz="32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mange à l’école.</a:t>
                      </a:r>
                      <a:endParaRPr sz="32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55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4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206" name="Google Shape;206;p21"/>
          <p:cNvSpPr txBox="1"/>
          <p:nvPr/>
        </p:nvSpPr>
        <p:spPr>
          <a:xfrm>
            <a:off x="7138925" y="1435875"/>
            <a:ext cx="850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7138925" y="3036075"/>
            <a:ext cx="850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7138925" y="4560075"/>
            <a:ext cx="850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1"/>
          <p:cNvSpPr txBox="1"/>
          <p:nvPr/>
        </p:nvSpPr>
        <p:spPr>
          <a:xfrm>
            <a:off x="7138925" y="6084075"/>
            <a:ext cx="850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7138925" y="7608075"/>
            <a:ext cx="850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J</a:t>
            </a:r>
            <a:endParaRPr b="1"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6420075" y="2274075"/>
            <a:ext cx="7585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The boy 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studies with a computer.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6420075" y="3798075"/>
            <a:ext cx="7585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The dogs 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walk outside.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6420075" y="5322075"/>
            <a:ext cx="94194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The doctors 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listen to the radio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6420075" y="6846075"/>
            <a:ext cx="94194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The mothers 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prepare lunch.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6420075" y="8370075"/>
            <a:ext cx="94194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The girl 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eats at school.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Google Shape;220;p22"/>
          <p:cNvGraphicFramePr/>
          <p:nvPr/>
        </p:nvGraphicFramePr>
        <p:xfrm>
          <a:off x="535125" y="217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{EDCFE63C-5529-44B9-B056-894B11F4958B}</a:tableStyleId>
              </a:tblPr>
              <a:tblGrid>
                <a:gridCol w="889200"/>
                <a:gridCol w="11192750"/>
                <a:gridCol w="4893175"/>
              </a:tblGrid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Which pronouns have the ending ‘ent’?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Which is feminine plural?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</a:t>
                      </a:r>
                      <a:r>
                        <a:rPr b="1" i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pupils’ </a:t>
                      </a:r>
                      <a:r>
                        <a:rPr b="1" i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into French.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</a:t>
                      </a:r>
                      <a:r>
                        <a:rPr b="1" i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‘dehors’ 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into English.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 ‘they eat’ in French?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</a:t>
                      </a:r>
                      <a:r>
                        <a:rPr b="1" i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‘les mères chantent’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into English.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1" name="Google Shape;221;p22"/>
          <p:cNvSpPr txBox="1"/>
          <p:nvPr/>
        </p:nvSpPr>
        <p:spPr>
          <a:xfrm>
            <a:off x="12874377" y="2326675"/>
            <a:ext cx="44955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ls / elles</a:t>
            </a:r>
            <a:endParaRPr b="1"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2"/>
          <p:cNvSpPr txBox="1"/>
          <p:nvPr/>
        </p:nvSpPr>
        <p:spPr>
          <a:xfrm>
            <a:off x="12874375" y="3418650"/>
            <a:ext cx="44544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elles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12874375" y="4536475"/>
            <a:ext cx="44544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es élèves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12874516" y="5628450"/>
            <a:ext cx="44544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outside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12874375" y="6720425"/>
            <a:ext cx="44544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ls mangent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2"/>
          <p:cNvSpPr txBox="1"/>
          <p:nvPr/>
        </p:nvSpPr>
        <p:spPr>
          <a:xfrm>
            <a:off x="12840150" y="7812400"/>
            <a:ext cx="44955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 mothers sing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2"/>
          <p:cNvSpPr/>
          <p:nvPr/>
        </p:nvSpPr>
        <p:spPr>
          <a:xfrm>
            <a:off x="1487275" y="470975"/>
            <a:ext cx="15294000" cy="11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Say what others do</a:t>
            </a:r>
            <a:endParaRPr b="1" sz="62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