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731b5c8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731b5c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bcef6df5e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bcef6df5e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bcef6df5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bcef6df5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bcef6df5e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bcef6df5e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d731b5c80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d731b5c8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cef6df5e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cef6df5e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bcef6df5e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bcef6df5e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Read through comprehension questions before pupils are set off on a task.</a:t>
            </a:r>
            <a:endParaRPr/>
          </a:p>
          <a:p>
            <a:pPr indent="0" lvl="0" marL="0" rtl="0" algn="l">
              <a:spcBef>
                <a:spcPts val="0"/>
              </a:spcBef>
              <a:spcAft>
                <a:spcPts val="0"/>
              </a:spcAft>
              <a:buNone/>
            </a:pPr>
            <a:r>
              <a:rPr lang="en-GB"/>
              <a:t>Re-iterate expectations of full meaningful sentences.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Richard, Saladin &amp; The Third Crusade</a:t>
            </a:r>
            <a:endParaRPr>
              <a:solidFill>
                <a:srgbClr val="4B3241"/>
              </a:solidFill>
            </a:endParaRPr>
          </a:p>
          <a:p>
            <a:pPr indent="0" lvl="0" marL="0" marR="0" rtl="0" algn="l">
              <a:lnSpc>
                <a:spcPct val="115000"/>
              </a:lnSpc>
              <a:spcBef>
                <a:spcPts val="0"/>
              </a:spcBef>
              <a:spcAft>
                <a:spcPts val="0"/>
              </a:spcAft>
              <a:buNone/>
            </a:pPr>
            <a:r>
              <a:rPr i="1" lang="en-GB" sz="5000">
                <a:solidFill>
                  <a:srgbClr val="4B3241"/>
                </a:solidFill>
              </a:rPr>
              <a:t>Why did Europeans join the Crusades?</a:t>
            </a:r>
            <a:endParaRPr i="1" sz="50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The Crusades - Lesson 5 of 6</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Wallace</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Richard I of England and Philip II of France might have been partners on the crusade,  but they were also </a:t>
            </a:r>
            <a:r>
              <a:rPr b="1" lang="en-GB" sz="3500"/>
              <a:t>rivals</a:t>
            </a:r>
            <a:r>
              <a:rPr lang="en-GB" sz="3500"/>
              <a:t> and this caused frequent problems. Both wanted to have control over the crusade. They also competed over who was seen as the superior, </a:t>
            </a:r>
            <a:r>
              <a:rPr b="1" lang="en-GB" sz="3500"/>
              <a:t>wealthier</a:t>
            </a:r>
            <a:r>
              <a:rPr lang="en-GB" sz="3500"/>
              <a:t> and the more powerful king. For example, when Philip started to pay his soldiers, Richard made sure his were paid more. Kings were expected to be wealthy and powerful and Richard always tried to shine a bit brighter than Philip. They made a deal to split anything they gained on the crusade, but this was broken before Richard even arrived. On his journey to the Holy Land he conquered the island of Cyprus and sold it to the </a:t>
            </a:r>
            <a:r>
              <a:rPr b="1" lang="en-GB" sz="3500"/>
              <a:t>Knights Templar</a:t>
            </a:r>
            <a:r>
              <a:rPr lang="en-GB" sz="3500"/>
              <a:t>, keeping all the income to himself. </a:t>
            </a:r>
            <a:endParaRPr sz="3500"/>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type="title"/>
          </p:nvPr>
        </p:nvSpPr>
        <p:spPr>
          <a:xfrm>
            <a:off x="917950" y="890050"/>
            <a:ext cx="13201200" cy="965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Going to the Holy Land</a:t>
            </a:r>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917950" y="2073050"/>
            <a:ext cx="16452000" cy="6461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The remaining Christians in the Holy Land were trying to take control of the city of Acre, on the coast. This would give the Christians a large port city, which would make any future crusades much easier. The </a:t>
            </a:r>
            <a:r>
              <a:rPr b="1" lang="en-GB" sz="3500"/>
              <a:t>siege</a:t>
            </a:r>
            <a:r>
              <a:rPr lang="en-GB" sz="3500"/>
              <a:t> had been going on for over two years when Philip and Richard arrived. The Christians  had experienced real suffering and difficulties, and were constantly attacked by Saladin’s army. Things changed when Richard and Philip arrived. The city was taken, which was a huge boost to the Christians. But problems between the two kings continued over who should have control of the city. Philip decided to leave the crusade and return to France, leaving Richard as the only king left.</a:t>
            </a:r>
            <a:endParaRPr sz="3500"/>
          </a:p>
          <a:p>
            <a:pPr indent="0" lvl="0" marL="0" rtl="0" algn="l">
              <a:spcBef>
                <a:spcPts val="2000"/>
              </a:spcBef>
              <a:spcAft>
                <a:spcPts val="2000"/>
              </a:spcAft>
              <a:buNone/>
            </a:pPr>
            <a:r>
              <a:t/>
            </a:r>
            <a:endParaRPr sz="35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type="title"/>
          </p:nvPr>
        </p:nvSpPr>
        <p:spPr>
          <a:xfrm>
            <a:off x="917950" y="890050"/>
            <a:ext cx="13201200" cy="1182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Acre</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4" name="Google Shape;104;p17"/>
          <p:cNvSpPr txBox="1"/>
          <p:nvPr>
            <p:ph idx="1" type="body"/>
          </p:nvPr>
        </p:nvSpPr>
        <p:spPr>
          <a:xfrm>
            <a:off x="918000" y="1784425"/>
            <a:ext cx="16452000" cy="7636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Earlier a deal had been made between Richard and Saladin</a:t>
            </a:r>
            <a:r>
              <a:rPr lang="en-GB" sz="3500"/>
              <a:t>.</a:t>
            </a:r>
            <a:r>
              <a:rPr lang="en-GB" sz="3500"/>
              <a:t> This deal included a large sum of money as well as the release of Christian prisoners. However, time passed by and the Christian prisoners were not handed over. Richard believed Saladin was deliberately going slowly, to stop Richard’s army from moving towards Jerusalem. Richard also held Muslim prisoners of his own. These prisoners needed guarding and feeding and looking after them slowed Richard’s army down. Convinced that Saladin was not keeping his end of the agreement, Richard marched 2,700 Muslim prisoners out of Acre and had them beheaded in front of Saladin’s army. This massacre horrified people on both sides, Muslim and Christian. </a:t>
            </a:r>
            <a:endParaRPr sz="3500"/>
          </a:p>
        </p:txBody>
      </p:sp>
      <p:sp>
        <p:nvSpPr>
          <p:cNvPr id="105" name="Google Shape;105;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7"/>
          <p:cNvSpPr txBox="1"/>
          <p:nvPr>
            <p:ph type="title"/>
          </p:nvPr>
        </p:nvSpPr>
        <p:spPr>
          <a:xfrm>
            <a:off x="917950" y="890050"/>
            <a:ext cx="13201200" cy="89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Richard and Saladin</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2" name="Google Shape;112;p18"/>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Despite the events that happened at Acre, Richard and Saladin had a lot of respect for each other. Richard was seen as extraordinarily brave, while Saladin was thought to be a generous and honourable leader. They never actually met in person. But the two men came close when Saladin’s army attacked Richard’s during his  march towards Jerusalem. Richard’s leadership and well-trained army meant the crusaders fought off each attack. When Richard was just a day away from Jerusalem, he decided not to attack. This disappointed his soldiers who were desperate to take the city. Richard knew that while he could take the city, he might not be able to hold onto it for long. This would mean all the lives lost in the attack would be for nothing.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13" name="Google Shape;113;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4" name="Google Shape;114;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Jerusalem</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0" name="Google Shape;120;p19"/>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Both Richard and Saladin knew that neither was quite strong enough to defeat the other. In 1192, they agreed to a </a:t>
            </a:r>
            <a:r>
              <a:rPr b="1" lang="en-GB" sz="3500"/>
              <a:t>truce</a:t>
            </a:r>
            <a:r>
              <a:rPr lang="en-GB" sz="3500"/>
              <a:t>, and the Third Crusade came to an end. While the Christians had not taken Jerusalem, they did gain more land on the coast which would be important in future crusades. Richard also won the right for Christians to go on </a:t>
            </a:r>
            <a:r>
              <a:rPr b="1" lang="en-GB" sz="3500"/>
              <a:t>pilgrimage</a:t>
            </a:r>
            <a:r>
              <a:rPr lang="en-GB" sz="3500"/>
              <a:t> to Jerusalem. The Christians who travelled to Jerusalem for religion were welcomed and treated with kindness by the Muslim inhabitants. However, without Jerusalem, the Crusade did fail in its main goal, and this was a bitter disappointment for Richard.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21" name="Google Shape;12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2" name="Google Shape;122;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End of the Third Crusade</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300"/>
              <a:t>Knights</a:t>
            </a:r>
            <a:r>
              <a:rPr lang="en-GB" sz="3300"/>
              <a:t> </a:t>
            </a:r>
            <a:r>
              <a:rPr b="1" lang="en-GB" sz="3300"/>
              <a:t>Templar </a:t>
            </a:r>
            <a:r>
              <a:rPr lang="en-GB" sz="3300"/>
              <a:t>- A group of Christian warrior monks</a:t>
            </a:r>
            <a:endParaRPr sz="3300"/>
          </a:p>
          <a:p>
            <a:pPr indent="0" lvl="0" marL="0" rtl="0" algn="l">
              <a:spcBef>
                <a:spcPts val="2000"/>
              </a:spcBef>
              <a:spcAft>
                <a:spcPts val="0"/>
              </a:spcAft>
              <a:buNone/>
            </a:pPr>
            <a:r>
              <a:rPr b="1" lang="en-GB" sz="3300"/>
              <a:t>Pilgrimage</a:t>
            </a:r>
            <a:r>
              <a:rPr lang="en-GB" sz="3300"/>
              <a:t> - A journey to a sacred place such as Jerusalem for religious reasons</a:t>
            </a:r>
            <a:endParaRPr sz="3300"/>
          </a:p>
          <a:p>
            <a:pPr indent="0" lvl="0" marL="0" rtl="0" algn="l">
              <a:spcBef>
                <a:spcPts val="2000"/>
              </a:spcBef>
              <a:spcAft>
                <a:spcPts val="0"/>
              </a:spcAft>
              <a:buNone/>
            </a:pPr>
            <a:r>
              <a:rPr b="1" lang="en-GB" sz="3300"/>
              <a:t>Rival</a:t>
            </a:r>
            <a:r>
              <a:rPr lang="en-GB" sz="3300"/>
              <a:t> - Someone who is an enemy or who has interests that go against yours</a:t>
            </a:r>
            <a:endParaRPr sz="3300"/>
          </a:p>
          <a:p>
            <a:pPr indent="0" lvl="0" marL="0" rtl="0" algn="l">
              <a:spcBef>
                <a:spcPts val="2000"/>
              </a:spcBef>
              <a:spcAft>
                <a:spcPts val="0"/>
              </a:spcAft>
              <a:buNone/>
            </a:pPr>
            <a:r>
              <a:rPr b="1" lang="en-GB" sz="3300"/>
              <a:t>Siege</a:t>
            </a:r>
            <a:r>
              <a:rPr lang="en-GB" sz="3300"/>
              <a:t> - To surround a city in order to make it run out of supplies and surrender</a:t>
            </a:r>
            <a:endParaRPr sz="3300"/>
          </a:p>
          <a:p>
            <a:pPr indent="0" lvl="0" marL="0" rtl="0" algn="l">
              <a:spcBef>
                <a:spcPts val="2000"/>
              </a:spcBef>
              <a:spcAft>
                <a:spcPts val="0"/>
              </a:spcAft>
              <a:buNone/>
            </a:pPr>
            <a:r>
              <a:rPr b="1" lang="en-GB" sz="3300"/>
              <a:t>Truce</a:t>
            </a:r>
            <a:r>
              <a:rPr lang="en-GB" sz="3300"/>
              <a:t> - An agreement to stop fighting for a period of time</a:t>
            </a:r>
            <a:endParaRPr sz="3300"/>
          </a:p>
          <a:p>
            <a:pPr indent="0" lvl="0" marL="0" rtl="0" algn="l">
              <a:spcBef>
                <a:spcPts val="2000"/>
              </a:spcBef>
              <a:spcAft>
                <a:spcPts val="2000"/>
              </a:spcAft>
              <a:buNone/>
            </a:pPr>
            <a:r>
              <a:rPr b="1" lang="en-GB" sz="3300"/>
              <a:t>Wealthy</a:t>
            </a:r>
            <a:r>
              <a:rPr lang="en-GB" sz="3300"/>
              <a:t> - Rich</a:t>
            </a:r>
            <a:endParaRPr sz="3300"/>
          </a:p>
        </p:txBody>
      </p:sp>
      <p:sp>
        <p:nvSpPr>
          <p:cNvPr id="129" name="Google Shape;129;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0" name="Google Shape;130;p20"/>
          <p:cNvSpPr txBox="1"/>
          <p:nvPr>
            <p:ph type="title"/>
          </p:nvPr>
        </p:nvSpPr>
        <p:spPr>
          <a:xfrm>
            <a:off x="917950" y="890050"/>
            <a:ext cx="13201200" cy="882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b="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6" name="Google Shape;136;p21"/>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solidFill>
                  <a:srgbClr val="434343"/>
                </a:solidFill>
              </a:rPr>
              <a:t>Questions</a:t>
            </a:r>
            <a:endParaRPr sz="5600">
              <a:solidFill>
                <a:srgbClr val="434343"/>
              </a:solidFill>
            </a:endParaRPr>
          </a:p>
        </p:txBody>
      </p:sp>
      <p:sp>
        <p:nvSpPr>
          <p:cNvPr id="137" name="Google Shape;137;p21"/>
          <p:cNvSpPr txBox="1"/>
          <p:nvPr>
            <p:ph idx="1" type="body"/>
          </p:nvPr>
        </p:nvSpPr>
        <p:spPr>
          <a:xfrm>
            <a:off x="917950" y="1961900"/>
            <a:ext cx="16452000" cy="6094200"/>
          </a:xfrm>
          <a:prstGeom prst="rect">
            <a:avLst/>
          </a:prstGeom>
        </p:spPr>
        <p:txBody>
          <a:bodyPr anchorCtr="0" anchor="t" bIns="0" lIns="0" spcFirstLastPara="1" rIns="0" wrap="square" tIns="0">
            <a:noAutofit/>
          </a:bodyPr>
          <a:lstStyle/>
          <a:p>
            <a:pPr indent="-482600" lvl="0" marL="457200" rtl="0" algn="l">
              <a:lnSpc>
                <a:spcPct val="100000"/>
              </a:lnSpc>
              <a:spcBef>
                <a:spcPts val="0"/>
              </a:spcBef>
              <a:spcAft>
                <a:spcPts val="0"/>
              </a:spcAft>
              <a:buClr>
                <a:srgbClr val="434343"/>
              </a:buClr>
              <a:buSzPts val="4000"/>
              <a:buAutoNum type="arabicPeriod"/>
            </a:pPr>
            <a:r>
              <a:rPr lang="en-GB" sz="4000">
                <a:solidFill>
                  <a:srgbClr val="434343"/>
                </a:solidFill>
              </a:rPr>
              <a:t>What </a:t>
            </a:r>
            <a:r>
              <a:rPr lang="en-GB" sz="4000">
                <a:solidFill>
                  <a:srgbClr val="434343"/>
                </a:solidFill>
              </a:rPr>
              <a:t>island did Richard conquer and then sell?</a:t>
            </a:r>
            <a:endParaRPr sz="4000">
              <a:solidFill>
                <a:srgbClr val="434343"/>
              </a:solidFill>
            </a:endParaRPr>
          </a:p>
          <a:p>
            <a:pPr indent="-482600" lvl="0" marL="457200" rtl="0" algn="l">
              <a:lnSpc>
                <a:spcPct val="100000"/>
              </a:lnSpc>
              <a:spcBef>
                <a:spcPts val="0"/>
              </a:spcBef>
              <a:spcAft>
                <a:spcPts val="0"/>
              </a:spcAft>
              <a:buClr>
                <a:srgbClr val="434343"/>
              </a:buClr>
              <a:buSzPts val="4000"/>
              <a:buAutoNum type="arabicPeriod"/>
            </a:pPr>
            <a:r>
              <a:rPr lang="en-GB" sz="4000">
                <a:solidFill>
                  <a:srgbClr val="434343"/>
                </a:solidFill>
              </a:rPr>
              <a:t>Why did the Crusaders want the city of Acre?</a:t>
            </a:r>
            <a:endParaRPr sz="4000">
              <a:solidFill>
                <a:srgbClr val="434343"/>
              </a:solidFill>
            </a:endParaRPr>
          </a:p>
          <a:p>
            <a:pPr indent="-482600" lvl="0" marL="457200" rtl="0" algn="l">
              <a:lnSpc>
                <a:spcPct val="100000"/>
              </a:lnSpc>
              <a:spcBef>
                <a:spcPts val="0"/>
              </a:spcBef>
              <a:spcAft>
                <a:spcPts val="0"/>
              </a:spcAft>
              <a:buClr>
                <a:srgbClr val="434343"/>
              </a:buClr>
              <a:buSzPts val="4000"/>
              <a:buAutoNum type="arabicPeriod"/>
            </a:pPr>
            <a:r>
              <a:rPr lang="en-GB" sz="4000">
                <a:solidFill>
                  <a:srgbClr val="434343"/>
                </a:solidFill>
              </a:rPr>
              <a:t>What did Richard do at Acre that horrified many people at the time?</a:t>
            </a:r>
            <a:endParaRPr sz="4000">
              <a:solidFill>
                <a:srgbClr val="434343"/>
              </a:solidFill>
            </a:endParaRPr>
          </a:p>
          <a:p>
            <a:pPr indent="-482600" lvl="0" marL="457200" rtl="0" algn="l">
              <a:lnSpc>
                <a:spcPct val="100000"/>
              </a:lnSpc>
              <a:spcBef>
                <a:spcPts val="0"/>
              </a:spcBef>
              <a:spcAft>
                <a:spcPts val="0"/>
              </a:spcAft>
              <a:buClr>
                <a:srgbClr val="434343"/>
              </a:buClr>
              <a:buSzPts val="4000"/>
              <a:buAutoNum type="arabicPeriod"/>
            </a:pPr>
            <a:r>
              <a:rPr lang="en-GB" sz="4000">
                <a:solidFill>
                  <a:srgbClr val="434343"/>
                </a:solidFill>
              </a:rPr>
              <a:t>Why did Richard decide not to attack Jerusalem?</a:t>
            </a:r>
            <a:endParaRPr sz="4000">
              <a:solidFill>
                <a:srgbClr val="434343"/>
              </a:solidFill>
            </a:endParaRPr>
          </a:p>
          <a:p>
            <a:pPr indent="-482600" lvl="0" marL="457200" rtl="0" algn="l">
              <a:lnSpc>
                <a:spcPct val="100000"/>
              </a:lnSpc>
              <a:spcBef>
                <a:spcPts val="0"/>
              </a:spcBef>
              <a:spcAft>
                <a:spcPts val="0"/>
              </a:spcAft>
              <a:buClr>
                <a:srgbClr val="434343"/>
              </a:buClr>
              <a:buSzPts val="4000"/>
              <a:buAutoNum type="arabicPeriod"/>
            </a:pPr>
            <a:r>
              <a:rPr lang="en-GB" sz="4000">
                <a:solidFill>
                  <a:srgbClr val="434343"/>
                </a:solidFill>
              </a:rPr>
              <a:t>What were Christians able to do after the Third Crusade?</a:t>
            </a:r>
            <a:endParaRPr sz="4000">
              <a:solidFill>
                <a:srgbClr val="434343"/>
              </a:solidFill>
            </a:endParaRPr>
          </a:p>
        </p:txBody>
      </p:sp>
      <p:sp>
        <p:nvSpPr>
          <p:cNvPr id="138" name="Google Shape;138;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