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12B3B4-312C-4C35-9770-49B3E7FB9CD2}">
  <a:tblStyle styleId="{DD12B3B4-312C-4C35-9770-49B3E7FB9CD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7fe2c690_0_1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8c7fe2c690_0_1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c8cc1f43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c8cc1f43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c8cc1f43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c8cc1f43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8cc1f43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c8cc1f43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c8cc1f43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c8cc1f43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c8cc1f43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c8cc1f43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c8cc1f43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c8cc1f43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c8cc1f43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c8cc1f43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c8cc1f43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c8cc1f43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c8cc1f43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c8cc1f43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a04d4f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a04d4f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a04d4f3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a04d4f3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8cc1f4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8cc1f4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8cc1f4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8cc1f4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8cc1f43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8cc1f43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c8cc1f43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c8cc1f43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8cc1f43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8cc1f43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8cc1f43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8cc1f43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Ecological relationships and classification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Lesson 6 - Estimating Populations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Biology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Lewis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55" name="Google Shape;255;p23"/>
          <p:cNvGraphicFramePr/>
          <p:nvPr/>
        </p:nvGraphicFramePr>
        <p:xfrm>
          <a:off x="337675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11610075"/>
                <a:gridCol w="6002575"/>
              </a:tblGrid>
              <a:tr h="76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Calculate area of your quadrat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Calculate the area of your sampling site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Calculate the number of quadrats that fit the sample area (multiplication factor) by: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of the sampling site ÷ area of the quadrat.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Find the mean of your random samples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Multiply the mean number by the number calculated in step 3 to calculate your estimated population of daisies.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 up your answer to the nearest whole number.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1" name="Google Shape;261;p24"/>
          <p:cNvSpPr txBox="1"/>
          <p:nvPr>
            <p:ph type="title"/>
          </p:nvPr>
        </p:nvSpPr>
        <p:spPr>
          <a:xfrm>
            <a:off x="917950" y="890050"/>
            <a:ext cx="13794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Estimate the population of daisies in the field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2" name="Google Shape;26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11013950" y="4485900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24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15981500" y="6367525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10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891000" y="2199450"/>
            <a:ext cx="17154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0.5 m x 0.5 m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quadrat was placed randomly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10 times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on the site shown and the numbers of daisies recorded were as follows: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6, 1, 4, 12, 7, 0, 8, 3, 0, 10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7486400" y="5100025"/>
            <a:ext cx="8495100" cy="326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2" name="Google Shape;272;p25"/>
          <p:cNvGraphicFramePr/>
          <p:nvPr/>
        </p:nvGraphicFramePr>
        <p:xfrm>
          <a:off x="337675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11610075"/>
                <a:gridCol w="6002575"/>
              </a:tblGrid>
              <a:tr h="76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Calculate area of your quadrat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Calculate the area of your sampling site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Calculate the number of quadrats that fit the sample area (multiplication factor) by: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of the sampling site ÷ area of the quadrat.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Find the mean of your random samples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Multiply the mean number by the number calculated in step 3 to calculate your estimated population of daisies.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 up your answer to the nearest whole number.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8" name="Google Shape;278;p26"/>
          <p:cNvSpPr txBox="1"/>
          <p:nvPr>
            <p:ph type="title"/>
          </p:nvPr>
        </p:nvSpPr>
        <p:spPr>
          <a:xfrm>
            <a:off x="917950" y="890050"/>
            <a:ext cx="13794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Estimate the population of daisies in the field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9" name="Google Shape;27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12614150" y="4485900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9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15981500" y="6367525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4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891000" y="2199450"/>
            <a:ext cx="17154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 0.5 m x 0.5 m quadrat was placed randomly 8 times on the site shown and the numbers of daisies recorded were as follows: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12, 16, 8, 1, 9, 5, 2, 11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6"/>
          <p:cNvSpPr/>
          <p:nvPr/>
        </p:nvSpPr>
        <p:spPr>
          <a:xfrm>
            <a:off x="10337925" y="5100025"/>
            <a:ext cx="5643600" cy="326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89" name="Google Shape;289;p27"/>
          <p:cNvGraphicFramePr/>
          <p:nvPr/>
        </p:nvGraphicFramePr>
        <p:xfrm>
          <a:off x="337675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11610075"/>
                <a:gridCol w="6002575"/>
              </a:tblGrid>
              <a:tr h="76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Calculate area of your quadrat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Calculate the area of your sampling site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Calculate the number of quadrats that fit the sample area (multiplication factor) by: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of the sampling site ÷ area of the quadrat.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Find the mean of your random samples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Multiply the mean number by the number calculated in step 3 to calculate your estimated population of daisies.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 up your answer to the nearest whole number.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/>
        </p:nvSpPr>
        <p:spPr>
          <a:xfrm>
            <a:off x="891000" y="2519050"/>
            <a:ext cx="17154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 0.5 m x 0.5 m quadrat was placed randomly 8 times on the site shown and the numbers of daisies and dandelions recorded were as follows: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Daisies: 0, 12, 3, 3, 9, 12, 8, 11, 0, 15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Dandelions: 1, 4, 2, 6, 6, 2, 3, 6, 4, 7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6" name="Google Shape;296;p28"/>
          <p:cNvSpPr txBox="1"/>
          <p:nvPr>
            <p:ph type="title"/>
          </p:nvPr>
        </p:nvSpPr>
        <p:spPr>
          <a:xfrm>
            <a:off x="917950" y="890050"/>
            <a:ext cx="13794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Estimate the population of daisies and dandelions in the field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7" name="Google Shape;29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8"/>
          <p:cNvSpPr txBox="1"/>
          <p:nvPr/>
        </p:nvSpPr>
        <p:spPr>
          <a:xfrm>
            <a:off x="12614150" y="4485900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15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15981500" y="6367525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6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10312475" y="5100025"/>
            <a:ext cx="5669100" cy="326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06" name="Google Shape;306;p29"/>
          <p:cNvGraphicFramePr/>
          <p:nvPr/>
        </p:nvGraphicFramePr>
        <p:xfrm>
          <a:off x="337675" y="73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11610075"/>
                <a:gridCol w="6002575"/>
              </a:tblGrid>
              <a:tr h="76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Calculate area of your quadrat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Calculate the area of your sampling site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Calculate the number of quadrats that fit the sample area (multiplication factor) by: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of the sampling site ÷ area of the quadrat.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Find the mean of your random samples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Multiply the mean number by the number calculated in step 3 to calculate your estimated population of daisies.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 up your answer to the nearest whole number.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7" name="Google Shape;307;p29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/>
        </p:nvSpPr>
        <p:spPr>
          <a:xfrm>
            <a:off x="891000" y="2138050"/>
            <a:ext cx="17154000" cy="6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green in town measures 160 x 60 metres.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student wanted to estimate the number of daisies are growing on the green. The student found an area where daisies were growing and placed a 1 m x 1 m quadrat in one position in that area. The image shows the daisies in the quadrat.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student said: ‘This result shows that there are 115 200 daisies on the green. How did the student calculate this?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Hint: Think about the table.</a:t>
            </a:r>
            <a:endParaRPr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p30"/>
          <p:cNvSpPr txBox="1"/>
          <p:nvPr>
            <p:ph type="title"/>
          </p:nvPr>
        </p:nvSpPr>
        <p:spPr>
          <a:xfrm>
            <a:off x="917950" y="890050"/>
            <a:ext cx="13794000" cy="10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5" name="Google Shape;31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1956" y="745550"/>
            <a:ext cx="2880118" cy="21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/>
          <p:nvPr/>
        </p:nvSpPr>
        <p:spPr>
          <a:xfrm>
            <a:off x="891000" y="2138050"/>
            <a:ext cx="17154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green in town measures 160 x 60 metres.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student wanted to estimate the number of daisies are growing on the green. The student found an area where daisies were growing and placed a 1 m x 1 m quadrat in one position in that area.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student’s estimate is probably not accurate. How could you improve the student’s method to give more accurate results?</a:t>
            </a:r>
            <a:endParaRPr b="1" i="1" sz="3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3" name="Google Shape;323;p31"/>
          <p:cNvSpPr txBox="1"/>
          <p:nvPr>
            <p:ph type="title"/>
          </p:nvPr>
        </p:nvSpPr>
        <p:spPr>
          <a:xfrm>
            <a:off x="917950" y="890050"/>
            <a:ext cx="13794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4" name="Google Shape;324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7033375" y="2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2746875"/>
                <a:gridCol w="2644050"/>
                <a:gridCol w="2805625"/>
                <a:gridCol w="2746875"/>
              </a:tblGrid>
              <a:tr h="1638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flowers in the quadrat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Number of Flowers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Totals: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90" name="Google Shape;90;p15"/>
          <p:cNvCxnSpPr/>
          <p:nvPr/>
        </p:nvCxnSpPr>
        <p:spPr>
          <a:xfrm>
            <a:off x="10840772" y="33105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>
            <a:off x="10993172" y="33036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>
            <a:off x="11145572" y="33036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>
            <a:off x="11297972" y="33105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 flipH="1">
            <a:off x="10844225" y="5189875"/>
            <a:ext cx="560700" cy="51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108407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10993172" y="2694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>
            <a:off x="11145572" y="2694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>
            <a:off x="112979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5"/>
          <p:cNvCxnSpPr/>
          <p:nvPr/>
        </p:nvCxnSpPr>
        <p:spPr>
          <a:xfrm flipH="1">
            <a:off x="10844225" y="2615400"/>
            <a:ext cx="560700" cy="51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116027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>
            <a:off x="10842497" y="71579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10842497" y="64721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10994897" y="64652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5"/>
          <p:cNvCxnSpPr/>
          <p:nvPr/>
        </p:nvCxnSpPr>
        <p:spPr>
          <a:xfrm>
            <a:off x="10842497" y="59634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5"/>
          <p:cNvCxnSpPr/>
          <p:nvPr/>
        </p:nvCxnSpPr>
        <p:spPr>
          <a:xfrm>
            <a:off x="10994897" y="59565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5"/>
          <p:cNvCxnSpPr/>
          <p:nvPr/>
        </p:nvCxnSpPr>
        <p:spPr>
          <a:xfrm>
            <a:off x="10842497" y="52776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10994897" y="52707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5"/>
          <p:cNvCxnSpPr/>
          <p:nvPr/>
        </p:nvCxnSpPr>
        <p:spPr>
          <a:xfrm>
            <a:off x="11147297" y="52707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5"/>
          <p:cNvCxnSpPr/>
          <p:nvPr/>
        </p:nvCxnSpPr>
        <p:spPr>
          <a:xfrm>
            <a:off x="11299697" y="52776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10842497" y="45918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10994897" y="45849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11147297" y="45849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10842497" y="39822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10994897" y="39753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0842497" y="20772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10994897" y="20703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5"/>
          <p:cNvSpPr txBox="1"/>
          <p:nvPr>
            <p:ph type="title"/>
          </p:nvPr>
        </p:nvSpPr>
        <p:spPr>
          <a:xfrm>
            <a:off x="917950" y="890050"/>
            <a:ext cx="4720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462250" y="2077225"/>
            <a:ext cx="6355800" cy="56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AutoNum type="arabicPeriod"/>
            </a:pPr>
            <a:r>
              <a:rPr b="0" lang="en-GB" sz="3500">
                <a:solidFill>
                  <a:schemeClr val="dk2"/>
                </a:solidFill>
              </a:rPr>
              <a:t>Calculate the </a:t>
            </a:r>
            <a:r>
              <a:rPr b="0" lang="en-GB" sz="3500">
                <a:solidFill>
                  <a:schemeClr val="dk2"/>
                </a:solidFill>
              </a:rPr>
              <a:t>frequency.</a:t>
            </a:r>
            <a:endParaRPr b="0" sz="3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500">
              <a:solidFill>
                <a:schemeClr val="dk2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AutoNum type="arabicPeriod"/>
            </a:pPr>
            <a:r>
              <a:rPr b="0" lang="en-GB" sz="3500">
                <a:solidFill>
                  <a:schemeClr val="dk2"/>
                </a:solidFill>
              </a:rPr>
              <a:t>Calculate the total number of flowers.</a:t>
            </a:r>
            <a:endParaRPr b="0" sz="3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500">
              <a:solidFill>
                <a:schemeClr val="dk2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AutoNum type="arabicPeriod"/>
            </a:pPr>
            <a:r>
              <a:rPr b="0" lang="en-GB" sz="3500">
                <a:solidFill>
                  <a:schemeClr val="dk2"/>
                </a:solidFill>
              </a:rPr>
              <a:t>Calculate the mean.</a:t>
            </a:r>
            <a:endParaRPr b="0" sz="3500">
              <a:solidFill>
                <a:schemeClr val="dk2"/>
              </a:solidFill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17551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5"/>
          <p:cNvCxnSpPr/>
          <p:nvPr/>
        </p:nvCxnSpPr>
        <p:spPr>
          <a:xfrm>
            <a:off x="119075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11147297" y="59565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5"/>
          <p:cNvCxnSpPr/>
          <p:nvPr/>
        </p:nvCxnSpPr>
        <p:spPr>
          <a:xfrm flipH="1">
            <a:off x="10768025" y="3225000"/>
            <a:ext cx="560700" cy="51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5"/>
          <p:cNvCxnSpPr/>
          <p:nvPr/>
        </p:nvCxnSpPr>
        <p:spPr>
          <a:xfrm>
            <a:off x="11299697" y="4586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10842497" y="78437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5"/>
          <p:cNvCxnSpPr/>
          <p:nvPr/>
        </p:nvCxnSpPr>
        <p:spPr>
          <a:xfrm>
            <a:off x="10994897" y="78368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5"/>
          <p:cNvSpPr txBox="1"/>
          <p:nvPr/>
        </p:nvSpPr>
        <p:spPr>
          <a:xfrm>
            <a:off x="106150" y="5963425"/>
            <a:ext cx="725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 = Total number of organisms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Frequency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 flipH="1" rot="10800000">
            <a:off x="1505375" y="6535738"/>
            <a:ext cx="4878600" cy="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4" name="Google Shape;134;p16"/>
          <p:cNvGraphicFramePr/>
          <p:nvPr/>
        </p:nvGraphicFramePr>
        <p:xfrm>
          <a:off x="7033375" y="2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2746875"/>
                <a:gridCol w="2644050"/>
                <a:gridCol w="2805625"/>
                <a:gridCol w="2746875"/>
              </a:tblGrid>
              <a:tr h="1638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flowers in the quadrat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Number of Flowers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Totals:</a:t>
                      </a:r>
                      <a:endParaRPr b="1" sz="2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AE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5" name="Google Shape;135;p16"/>
          <p:cNvCxnSpPr/>
          <p:nvPr/>
        </p:nvCxnSpPr>
        <p:spPr>
          <a:xfrm>
            <a:off x="10840772" y="33105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6"/>
          <p:cNvCxnSpPr/>
          <p:nvPr/>
        </p:nvCxnSpPr>
        <p:spPr>
          <a:xfrm>
            <a:off x="10993172" y="33036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11145572" y="33036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6"/>
          <p:cNvCxnSpPr/>
          <p:nvPr/>
        </p:nvCxnSpPr>
        <p:spPr>
          <a:xfrm flipH="1">
            <a:off x="10844225" y="5189875"/>
            <a:ext cx="560700" cy="51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6"/>
          <p:cNvCxnSpPr/>
          <p:nvPr/>
        </p:nvCxnSpPr>
        <p:spPr>
          <a:xfrm>
            <a:off x="108407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6"/>
          <p:cNvCxnSpPr/>
          <p:nvPr/>
        </p:nvCxnSpPr>
        <p:spPr>
          <a:xfrm>
            <a:off x="10993172" y="2694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6"/>
          <p:cNvCxnSpPr/>
          <p:nvPr/>
        </p:nvCxnSpPr>
        <p:spPr>
          <a:xfrm>
            <a:off x="11145572" y="2694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11297972" y="27009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6"/>
          <p:cNvCxnSpPr/>
          <p:nvPr/>
        </p:nvCxnSpPr>
        <p:spPr>
          <a:xfrm>
            <a:off x="10842497" y="71579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6"/>
          <p:cNvCxnSpPr/>
          <p:nvPr/>
        </p:nvCxnSpPr>
        <p:spPr>
          <a:xfrm>
            <a:off x="10842497" y="64721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6"/>
          <p:cNvCxnSpPr/>
          <p:nvPr/>
        </p:nvCxnSpPr>
        <p:spPr>
          <a:xfrm>
            <a:off x="10994897" y="64652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6"/>
          <p:cNvCxnSpPr/>
          <p:nvPr/>
        </p:nvCxnSpPr>
        <p:spPr>
          <a:xfrm>
            <a:off x="10842497" y="59634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6"/>
          <p:cNvCxnSpPr/>
          <p:nvPr/>
        </p:nvCxnSpPr>
        <p:spPr>
          <a:xfrm>
            <a:off x="10994897" y="59565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6"/>
          <p:cNvCxnSpPr/>
          <p:nvPr/>
        </p:nvCxnSpPr>
        <p:spPr>
          <a:xfrm>
            <a:off x="10842497" y="52776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6"/>
          <p:cNvCxnSpPr/>
          <p:nvPr/>
        </p:nvCxnSpPr>
        <p:spPr>
          <a:xfrm>
            <a:off x="10994897" y="52707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11147297" y="52707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11299697" y="52776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6"/>
          <p:cNvCxnSpPr/>
          <p:nvPr/>
        </p:nvCxnSpPr>
        <p:spPr>
          <a:xfrm>
            <a:off x="10842497" y="45918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10994897" y="45849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6"/>
          <p:cNvCxnSpPr/>
          <p:nvPr/>
        </p:nvCxnSpPr>
        <p:spPr>
          <a:xfrm>
            <a:off x="11147297" y="45849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6"/>
          <p:cNvCxnSpPr/>
          <p:nvPr/>
        </p:nvCxnSpPr>
        <p:spPr>
          <a:xfrm>
            <a:off x="10842497" y="39822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10994897" y="39753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10842497" y="20772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6"/>
          <p:cNvSpPr txBox="1"/>
          <p:nvPr>
            <p:ph type="title"/>
          </p:nvPr>
        </p:nvSpPr>
        <p:spPr>
          <a:xfrm>
            <a:off x="917950" y="890050"/>
            <a:ext cx="4720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462250" y="2077225"/>
            <a:ext cx="6355800" cy="56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500">
                <a:solidFill>
                  <a:schemeClr val="dk2"/>
                </a:solidFill>
              </a:rPr>
              <a:t>Calculate the mean number of flowers from the frequency table.</a:t>
            </a:r>
            <a:endParaRPr b="0" sz="3500">
              <a:solidFill>
                <a:schemeClr val="dk2"/>
              </a:solidFill>
            </a:endParaRPr>
          </a:p>
        </p:txBody>
      </p:sp>
      <p:cxnSp>
        <p:nvCxnSpPr>
          <p:cNvPr id="160" name="Google Shape;160;p16"/>
          <p:cNvCxnSpPr/>
          <p:nvPr/>
        </p:nvCxnSpPr>
        <p:spPr>
          <a:xfrm>
            <a:off x="11299697" y="45860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10842497" y="78437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6"/>
          <p:cNvCxnSpPr/>
          <p:nvPr/>
        </p:nvCxnSpPr>
        <p:spPr>
          <a:xfrm>
            <a:off x="10994897" y="78368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11147297" y="78368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6"/>
          <p:cNvCxnSpPr/>
          <p:nvPr/>
        </p:nvCxnSpPr>
        <p:spPr>
          <a:xfrm>
            <a:off x="11299697" y="78368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6"/>
          <p:cNvCxnSpPr/>
          <p:nvPr/>
        </p:nvCxnSpPr>
        <p:spPr>
          <a:xfrm>
            <a:off x="10994897" y="71510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6"/>
          <p:cNvCxnSpPr/>
          <p:nvPr/>
        </p:nvCxnSpPr>
        <p:spPr>
          <a:xfrm>
            <a:off x="11147297" y="715107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11147297" y="39753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11299697" y="3975325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6"/>
          <p:cNvCxnSpPr/>
          <p:nvPr/>
        </p:nvCxnSpPr>
        <p:spPr>
          <a:xfrm flipH="1">
            <a:off x="10844225" y="3908413"/>
            <a:ext cx="560700" cy="51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6"/>
          <p:cNvCxnSpPr/>
          <p:nvPr/>
        </p:nvCxnSpPr>
        <p:spPr>
          <a:xfrm>
            <a:off x="11528297" y="3976450"/>
            <a:ext cx="3600" cy="35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16"/>
          <p:cNvSpPr/>
          <p:nvPr/>
        </p:nvSpPr>
        <p:spPr>
          <a:xfrm>
            <a:off x="642225" y="4615550"/>
            <a:ext cx="5718900" cy="2874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/>
        </p:nvSpPr>
        <p:spPr>
          <a:xfrm>
            <a:off x="936800" y="9434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917941" y="94342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482963" y="1327925"/>
            <a:ext cx="12176400" cy="6353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17"/>
          <p:cNvCxnSpPr/>
          <p:nvPr/>
        </p:nvCxnSpPr>
        <p:spPr>
          <a:xfrm>
            <a:off x="516638" y="8044675"/>
            <a:ext cx="121830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0" name="Google Shape;180;p17"/>
          <p:cNvCxnSpPr/>
          <p:nvPr/>
        </p:nvCxnSpPr>
        <p:spPr>
          <a:xfrm>
            <a:off x="12928238" y="1327925"/>
            <a:ext cx="0" cy="63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5851163" y="820378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250m</a:t>
            </a:r>
            <a:endParaRPr sz="2800"/>
          </a:p>
        </p:txBody>
      </p:sp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12892325" y="4150625"/>
            <a:ext cx="1998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60m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/>
        </p:nvSpPr>
        <p:spPr>
          <a:xfrm>
            <a:off x="936800" y="9434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917941" y="94342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2357950" y="1288425"/>
            <a:ext cx="5510700" cy="7006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2357950" y="5069027"/>
            <a:ext cx="9481800" cy="322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18"/>
          <p:cNvCxnSpPr/>
          <p:nvPr/>
        </p:nvCxnSpPr>
        <p:spPr>
          <a:xfrm>
            <a:off x="1804325" y="1288800"/>
            <a:ext cx="3600" cy="707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2" name="Google Shape;192;p18"/>
          <p:cNvCxnSpPr/>
          <p:nvPr/>
        </p:nvCxnSpPr>
        <p:spPr>
          <a:xfrm flipH="1">
            <a:off x="2279000" y="8623275"/>
            <a:ext cx="9648300" cy="3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3" name="Google Shape;193;p18"/>
          <p:cNvCxnSpPr/>
          <p:nvPr/>
        </p:nvCxnSpPr>
        <p:spPr>
          <a:xfrm flipH="1" rot="10800000">
            <a:off x="2357950" y="933700"/>
            <a:ext cx="5515500" cy="3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4" name="Google Shape;194;p18"/>
          <p:cNvCxnSpPr/>
          <p:nvPr/>
        </p:nvCxnSpPr>
        <p:spPr>
          <a:xfrm>
            <a:off x="8352075" y="1288425"/>
            <a:ext cx="3600" cy="3778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5" name="Google Shape;195;p18"/>
          <p:cNvCxnSpPr/>
          <p:nvPr/>
        </p:nvCxnSpPr>
        <p:spPr>
          <a:xfrm>
            <a:off x="12372525" y="5061475"/>
            <a:ext cx="3600" cy="3303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6392088" y="8856963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26m</a:t>
            </a:r>
            <a:endParaRPr sz="2800"/>
          </a:p>
        </p:txBody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323813" y="447298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19m</a:t>
            </a:r>
            <a:endParaRPr sz="2800"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4395688" y="22898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15m</a:t>
            </a:r>
            <a:endParaRPr sz="2800"/>
          </a:p>
        </p:txBody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8418663" y="3047763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10m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/>
        </p:nvSpPr>
        <p:spPr>
          <a:xfrm>
            <a:off x="936800" y="9434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5" name="Google Shape;205;p19"/>
          <p:cNvSpPr txBox="1"/>
          <p:nvPr>
            <p:ph idx="12" type="sldNum"/>
          </p:nvPr>
        </p:nvSpPr>
        <p:spPr>
          <a:xfrm>
            <a:off x="917941" y="94342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2053150" y="1512075"/>
            <a:ext cx="3660600" cy="5743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2066400" y="1486850"/>
            <a:ext cx="10261200" cy="322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19"/>
          <p:cNvCxnSpPr/>
          <p:nvPr/>
        </p:nvCxnSpPr>
        <p:spPr>
          <a:xfrm>
            <a:off x="1499525" y="1512450"/>
            <a:ext cx="7500" cy="5835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9" name="Google Shape;209;p19"/>
          <p:cNvCxnSpPr/>
          <p:nvPr/>
        </p:nvCxnSpPr>
        <p:spPr>
          <a:xfrm flipH="1">
            <a:off x="1983275" y="7685575"/>
            <a:ext cx="3792000" cy="22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0" name="Google Shape;210;p19"/>
          <p:cNvCxnSpPr/>
          <p:nvPr/>
        </p:nvCxnSpPr>
        <p:spPr>
          <a:xfrm>
            <a:off x="2053150" y="1160950"/>
            <a:ext cx="10170600" cy="14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1" name="Google Shape;211;p19"/>
          <p:cNvSpPr txBox="1"/>
          <p:nvPr>
            <p:ph idx="1" type="body"/>
          </p:nvPr>
        </p:nvSpPr>
        <p:spPr>
          <a:xfrm>
            <a:off x="3159263" y="79137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10m</a:t>
            </a:r>
            <a:endParaRPr sz="2800"/>
          </a:p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19013" y="42394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16m</a:t>
            </a:r>
            <a:endParaRPr sz="2800"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6418438" y="4673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28m</a:t>
            </a:r>
            <a:endParaRPr sz="2800"/>
          </a:p>
        </p:txBody>
      </p:sp>
      <p:cxnSp>
        <p:nvCxnSpPr>
          <p:cNvPr id="214" name="Google Shape;214;p19"/>
          <p:cNvCxnSpPr/>
          <p:nvPr/>
        </p:nvCxnSpPr>
        <p:spPr>
          <a:xfrm rot="10800000">
            <a:off x="12543025" y="1486875"/>
            <a:ext cx="18600" cy="3334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5" name="Google Shape;215;p19"/>
          <p:cNvSpPr txBox="1"/>
          <p:nvPr>
            <p:ph idx="1" type="body"/>
          </p:nvPr>
        </p:nvSpPr>
        <p:spPr>
          <a:xfrm>
            <a:off x="12396038" y="31879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9m</a:t>
            </a:r>
            <a:endParaRPr sz="2800"/>
          </a:p>
        </p:txBody>
      </p:sp>
      <p:cxnSp>
        <p:nvCxnSpPr>
          <p:cNvPr id="216" name="Google Shape;216;p19"/>
          <p:cNvCxnSpPr/>
          <p:nvPr/>
        </p:nvCxnSpPr>
        <p:spPr>
          <a:xfrm>
            <a:off x="5865125" y="5005325"/>
            <a:ext cx="6358500" cy="33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936800" y="9434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20"/>
          <p:cNvSpPr txBox="1"/>
          <p:nvPr>
            <p:ph idx="12" type="sldNum"/>
          </p:nvPr>
        </p:nvSpPr>
        <p:spPr>
          <a:xfrm>
            <a:off x="917941" y="94342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2053150" y="1131075"/>
            <a:ext cx="6152400" cy="733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2062475" y="5235150"/>
            <a:ext cx="13423500" cy="322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" name="Google Shape;225;p20"/>
          <p:cNvCxnSpPr/>
          <p:nvPr/>
        </p:nvCxnSpPr>
        <p:spPr>
          <a:xfrm flipH="1">
            <a:off x="1654600" y="1136175"/>
            <a:ext cx="3600" cy="7216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6" name="Google Shape;226;p20"/>
          <p:cNvCxnSpPr/>
          <p:nvPr/>
        </p:nvCxnSpPr>
        <p:spPr>
          <a:xfrm rot="10800000">
            <a:off x="2052975" y="8733025"/>
            <a:ext cx="13485000" cy="18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7" name="Google Shape;227;p20"/>
          <p:cNvCxnSpPr/>
          <p:nvPr/>
        </p:nvCxnSpPr>
        <p:spPr>
          <a:xfrm flipH="1" rot="10800000">
            <a:off x="2053150" y="755050"/>
            <a:ext cx="6145800" cy="24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8054213" y="881238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37m</a:t>
            </a:r>
            <a:endParaRPr sz="2800"/>
          </a:p>
        </p:txBody>
      </p:sp>
      <p:sp>
        <p:nvSpPr>
          <p:cNvPr id="229" name="Google Shape;229;p20"/>
          <p:cNvSpPr txBox="1"/>
          <p:nvPr>
            <p:ph idx="1" type="body"/>
          </p:nvPr>
        </p:nvSpPr>
        <p:spPr>
          <a:xfrm>
            <a:off x="19013" y="38584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20m</a:t>
            </a:r>
            <a:endParaRPr sz="2800"/>
          </a:p>
        </p:txBody>
      </p:sp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4616213" y="716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17m</a:t>
            </a:r>
            <a:endParaRPr sz="2800"/>
          </a:p>
        </p:txBody>
      </p:sp>
      <p:cxnSp>
        <p:nvCxnSpPr>
          <p:cNvPr id="231" name="Google Shape;231;p20"/>
          <p:cNvCxnSpPr/>
          <p:nvPr/>
        </p:nvCxnSpPr>
        <p:spPr>
          <a:xfrm rot="10800000">
            <a:off x="15690325" y="5202975"/>
            <a:ext cx="1200" cy="3303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15895863" y="6264838"/>
            <a:ext cx="1440000" cy="7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9m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38" name="Google Shape;238;p21"/>
          <p:cNvGraphicFramePr/>
          <p:nvPr/>
        </p:nvGraphicFramePr>
        <p:xfrm>
          <a:off x="337675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{DD12B3B4-312C-4C35-9770-49B3E7FB9CD2}</a:tableStyleId>
              </a:tblPr>
              <a:tblGrid>
                <a:gridCol w="11610075"/>
                <a:gridCol w="6002575"/>
              </a:tblGrid>
              <a:tr h="76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Calculate area of your quadrat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Calculate the area of your sampling site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Calculate the number of quadrats that fit the sample area (multiplication factor) by: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of the sampling site ÷ area of the quadrat.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Find the mean of your random samples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Multiply the mean number by the number calculated in step 3 to calculate your estimated population of daisies.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 up your answer to the nearest whole number.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b="1" sz="33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" name="Google Shape;244;p22"/>
          <p:cNvSpPr txBox="1"/>
          <p:nvPr>
            <p:ph type="title"/>
          </p:nvPr>
        </p:nvSpPr>
        <p:spPr>
          <a:xfrm>
            <a:off x="917950" y="890050"/>
            <a:ext cx="13794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Estimate the population of daisies in the field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7486400" y="5100025"/>
            <a:ext cx="8495100" cy="326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1013950" y="4485900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35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15981500" y="6367525"/>
            <a:ext cx="1440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12 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891000" y="2199450"/>
            <a:ext cx="17154000" cy="26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0.5 m x 0.5 m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quadrat was placed randomly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10 times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on the site shown and the numbers of daisies recorded were as follows: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5, 0, 2, 6, 9, 1, 7, 2, 0, 13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