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6"/>
    <p:sldMasterId id="214748367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</p:sldIdLst>
  <p:sldSz cy="5143500" cx="9144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Katherine Bigg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CC231BA-E76E-42F1-9002-58FF5FCF7423}">
  <a:tblStyle styleId="{CCC231BA-E76E-42F1-9002-58FF5FCF74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slideMaster" Target="slideMasters/slideMaster2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6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7-09T17:57:17.563">
    <p:pos x="3424" y="509"/>
    <p:text>Does this image have copyright? If so we can't use in DLD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be676b47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be676b4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236ad0864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236ad0864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236ad0864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236ad0864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c01b0eb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c01b0eb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236ad0864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236ad0864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236ad0864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236ad0864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/>
        </p:nvSpPr>
        <p:spPr>
          <a:xfrm>
            <a:off x="555325" y="1588050"/>
            <a:ext cx="71505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Plant Roots</a:t>
            </a:r>
            <a:endParaRPr sz="33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5" name="Google Shape;125;p26"/>
          <p:cNvSpPr txBox="1"/>
          <p:nvPr/>
        </p:nvSpPr>
        <p:spPr>
          <a:xfrm>
            <a:off x="555325" y="307125"/>
            <a:ext cx="81297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Biology- Key Stage 3</a:t>
            </a:r>
            <a:endParaRPr sz="1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Lesson 1 - Plants and Photosynthesis</a:t>
            </a:r>
            <a:endParaRPr sz="1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26"/>
          <p:cNvSpPr txBox="1"/>
          <p:nvPr/>
        </p:nvSpPr>
        <p:spPr>
          <a:xfrm>
            <a:off x="535200" y="2972025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Miss White</a:t>
            </a:r>
            <a:endParaRPr sz="19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2" name="Google Shape;132;p2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Name the parts of the plant cell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3" name="Google Shape;133;p27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34950" lvl="0" marL="2286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GB" sz="1800"/>
              <a:t> __________________________  </a:t>
            </a:r>
            <a:endParaRPr sz="1800"/>
          </a:p>
          <a:p>
            <a:pPr indent="-234950" lvl="0" marL="2286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GB" sz="1800"/>
              <a:t>  __________________________</a:t>
            </a:r>
            <a:endParaRPr sz="1800"/>
          </a:p>
          <a:p>
            <a:pPr indent="-234950" lvl="0" marL="2286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GB" sz="1800"/>
              <a:t>  __________________________</a:t>
            </a:r>
            <a:endParaRPr sz="1800"/>
          </a:p>
          <a:p>
            <a:pPr indent="-234950" lvl="0" marL="2286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GB" sz="1800"/>
              <a:t> __________________________ </a:t>
            </a:r>
            <a:endParaRPr sz="1800"/>
          </a:p>
          <a:p>
            <a:pPr indent="-234950" lvl="0" marL="2286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GB" sz="1800"/>
              <a:t>  __________________________</a:t>
            </a:r>
            <a:endParaRPr sz="1800"/>
          </a:p>
          <a:p>
            <a:pPr indent="-234950" lvl="0" marL="2286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GB" sz="1800"/>
              <a:t>  __________________________</a:t>
            </a:r>
            <a:endParaRPr sz="1800"/>
          </a:p>
          <a:p>
            <a:pPr indent="-234950" lvl="0" marL="2286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GB" sz="1800"/>
              <a:t>  __________________________</a:t>
            </a:r>
            <a:endParaRPr sz="1800"/>
          </a:p>
        </p:txBody>
      </p:sp>
      <p:sp>
        <p:nvSpPr>
          <p:cNvPr id="134" name="Google Shape;134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5" name="Google Shape;13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7088" y="809375"/>
            <a:ext cx="3325112" cy="352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/>
          <p:nvPr>
            <p:ph type="title"/>
          </p:nvPr>
        </p:nvSpPr>
        <p:spPr>
          <a:xfrm>
            <a:off x="458975" y="2852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Match the organelle to its function</a:t>
            </a:r>
            <a:endParaRPr b="0"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42" name="Google Shape;142;p28"/>
          <p:cNvGraphicFramePr/>
          <p:nvPr/>
        </p:nvGraphicFramePr>
        <p:xfrm>
          <a:off x="517425" y="7081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{CCC231BA-E76E-42F1-9002-58FF5FCF7423}</a:tableStyleId>
              </a:tblPr>
              <a:tblGrid>
                <a:gridCol w="3780125"/>
                <a:gridCol w="3780125"/>
              </a:tblGrid>
              <a:tr h="347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 u="sng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Organelle</a:t>
                      </a:r>
                      <a:endParaRPr b="1" sz="1700" u="sng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 u="sng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Function</a:t>
                      </a:r>
                      <a:endParaRPr b="1" sz="1700" u="sng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  <a:tr h="600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Cytoplasm</a:t>
                      </a:r>
                      <a:endParaRPr b="1"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45725" marB="45725" marR="45725" marL="45725"/>
                </a:tc>
              </a:tr>
              <a:tr h="600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Nucleus</a:t>
                      </a:r>
                      <a:endParaRPr b="1"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45725" marB="45725" marR="45725" marL="45725"/>
                </a:tc>
              </a:tr>
              <a:tr h="600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Cell Membrane</a:t>
                      </a:r>
                      <a:endParaRPr b="1"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45725" marB="45725" marR="45725" marL="45725"/>
                </a:tc>
              </a:tr>
              <a:tr h="600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Mitochondria</a:t>
                      </a:r>
                      <a:endParaRPr b="1"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45725" marB="45725" marR="45725" marL="45725"/>
                </a:tc>
              </a:tr>
              <a:tr h="347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Cell Wall</a:t>
                      </a:r>
                      <a:endParaRPr b="1"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45725" marB="45725" marR="45725" marL="45725"/>
                </a:tc>
              </a:tr>
              <a:tr h="347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Vacuole</a:t>
                      </a:r>
                      <a:endParaRPr b="1"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45725" marB="45725" marR="45725" marL="45725"/>
                </a:tc>
              </a:tr>
              <a:tr h="600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Chloroplasts</a:t>
                      </a:r>
                      <a:endParaRPr b="1"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45725" marB="45725" marR="45725" marL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/>
          <p:nvPr>
            <p:ph type="title"/>
          </p:nvPr>
        </p:nvSpPr>
        <p:spPr>
          <a:xfrm>
            <a:off x="229488" y="222513"/>
            <a:ext cx="3300300" cy="40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Self-assess</a:t>
            </a:r>
            <a:endParaRPr/>
          </a:p>
        </p:txBody>
      </p:sp>
      <p:sp>
        <p:nvSpPr>
          <p:cNvPr id="148" name="Google Shape;148;p29"/>
          <p:cNvSpPr txBox="1"/>
          <p:nvPr>
            <p:ph idx="1" type="body"/>
          </p:nvPr>
        </p:nvSpPr>
        <p:spPr>
          <a:xfrm>
            <a:off x="545850" y="991875"/>
            <a:ext cx="83763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AutoNum type="arabicPeriod"/>
            </a:pPr>
            <a:r>
              <a:rPr b="1" lang="en-GB" sz="1800">
                <a:solidFill>
                  <a:srgbClr val="000000"/>
                </a:solidFill>
              </a:rPr>
              <a:t>What is the role of the root hair cell?</a:t>
            </a:r>
            <a:endParaRPr b="1" sz="1800">
              <a:solidFill>
                <a:srgbClr val="000000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AutoNum type="arabicPeriod"/>
            </a:pPr>
            <a:r>
              <a:rPr b="1" lang="en-GB" sz="1800">
                <a:solidFill>
                  <a:srgbClr val="000000"/>
                </a:solidFill>
              </a:rPr>
              <a:t>State two adaptations a root hair cell has</a:t>
            </a:r>
            <a:endParaRPr b="1" sz="1800">
              <a:solidFill>
                <a:srgbClr val="000000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1" lang="en-GB" sz="1800">
                <a:solidFill>
                  <a:srgbClr val="000000"/>
                </a:solidFill>
              </a:rPr>
              <a:t>Explain why </a:t>
            </a:r>
            <a:r>
              <a:rPr b="1" lang="en-GB" sz="1800" u="sng">
                <a:solidFill>
                  <a:srgbClr val="000000"/>
                </a:solidFill>
              </a:rPr>
              <a:t>one</a:t>
            </a:r>
            <a:r>
              <a:rPr b="1" lang="en-GB" sz="1800">
                <a:solidFill>
                  <a:srgbClr val="000000"/>
                </a:solidFill>
              </a:rPr>
              <a:t> of these adaptations is important</a:t>
            </a:r>
            <a:endParaRPr b="1" sz="1800">
              <a:solidFill>
                <a:srgbClr val="000000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/>
          <p:nvPr>
            <p:ph type="title"/>
          </p:nvPr>
        </p:nvSpPr>
        <p:spPr>
          <a:xfrm>
            <a:off x="458975" y="2852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Compare a root hair cell to a typical plant cell</a:t>
            </a:r>
            <a:br>
              <a:rPr lang="en-GB" sz="1800">
                <a:solidFill>
                  <a:schemeClr val="dk2"/>
                </a:solidFill>
              </a:rPr>
            </a:br>
            <a:endParaRPr/>
          </a:p>
        </p:txBody>
      </p:sp>
      <p:sp>
        <p:nvSpPr>
          <p:cNvPr id="154" name="Google Shape;154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5" name="Google Shape;155;p30"/>
          <p:cNvSpPr txBox="1"/>
          <p:nvPr/>
        </p:nvSpPr>
        <p:spPr>
          <a:xfrm>
            <a:off x="403525" y="1158175"/>
            <a:ext cx="4576200" cy="21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A root hair cell is similar to a typical plant cell because…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A root hair cell is different to a typical plant cell because…</a:t>
            </a:r>
            <a:endParaRPr sz="700"/>
          </a:p>
        </p:txBody>
      </p:sp>
      <p:pic>
        <p:nvPicPr>
          <p:cNvPr id="156" name="Google Shape;15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6450" y="81125"/>
            <a:ext cx="2898525" cy="219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0"/>
          <p:cNvPicPr preferRelativeResize="0"/>
          <p:nvPr/>
        </p:nvPicPr>
        <p:blipFill rotWithShape="1">
          <a:blip r:embed="rId4">
            <a:alphaModFix/>
          </a:blip>
          <a:srcRect b="0" l="0" r="11418" t="4479"/>
          <a:stretch/>
        </p:blipFill>
        <p:spPr>
          <a:xfrm rot="5400000">
            <a:off x="5765250" y="1602250"/>
            <a:ext cx="2340625" cy="356787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0"/>
          <p:cNvSpPr txBox="1"/>
          <p:nvPr/>
        </p:nvSpPr>
        <p:spPr>
          <a:xfrm>
            <a:off x="6701325" y="4592900"/>
            <a:ext cx="1812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Montserrat"/>
                <a:ea typeface="Montserrat"/>
                <a:cs typeface="Montserrat"/>
                <a:sym typeface="Montserrat"/>
              </a:rPr>
              <a:t>Drawn by R White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Have a go...</a:t>
            </a:r>
            <a:endParaRPr/>
          </a:p>
        </p:txBody>
      </p:sp>
      <p:sp>
        <p:nvSpPr>
          <p:cNvPr id="164" name="Google Shape;164;p31"/>
          <p:cNvSpPr txBox="1"/>
          <p:nvPr>
            <p:ph idx="1" type="body"/>
          </p:nvPr>
        </p:nvSpPr>
        <p:spPr>
          <a:xfrm>
            <a:off x="545850" y="991875"/>
            <a:ext cx="83763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AutoNum type="arabicPeriod"/>
            </a:pPr>
            <a:r>
              <a:rPr b="1" lang="en-GB" sz="1800">
                <a:solidFill>
                  <a:srgbClr val="000000"/>
                </a:solidFill>
              </a:rPr>
              <a:t>What is the role of the roots? </a:t>
            </a:r>
            <a:r>
              <a:rPr lang="en-GB" sz="1800">
                <a:solidFill>
                  <a:srgbClr val="000000"/>
                </a:solidFill>
              </a:rPr>
              <a:t>The role of the roots is to absorb ______ and ______ from the ______.</a:t>
            </a:r>
            <a:endParaRPr sz="1800">
              <a:solidFill>
                <a:srgbClr val="000000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AutoNum type="arabicPeriod"/>
            </a:pPr>
            <a:r>
              <a:rPr b="1" lang="en-GB" sz="1800">
                <a:solidFill>
                  <a:srgbClr val="000000"/>
                </a:solidFill>
              </a:rPr>
              <a:t>By which process does water enter the roots? </a:t>
            </a:r>
            <a:r>
              <a:rPr lang="en-GB" sz="1800">
                <a:solidFill>
                  <a:srgbClr val="000000"/>
                </a:solidFill>
              </a:rPr>
              <a:t>Water enters the plant by _____________.</a:t>
            </a:r>
            <a:endParaRPr sz="1800">
              <a:solidFill>
                <a:srgbClr val="000000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AutoNum type="arabicPeriod"/>
            </a:pPr>
            <a:r>
              <a:rPr b="1" lang="en-GB" sz="1800">
                <a:solidFill>
                  <a:srgbClr val="000000"/>
                </a:solidFill>
              </a:rPr>
              <a:t>Why does having a long membrane help the root hair cells to take in more water? </a:t>
            </a:r>
            <a:r>
              <a:rPr lang="en-GB" sz="1800">
                <a:solidFill>
                  <a:srgbClr val="000000"/>
                </a:solidFill>
              </a:rPr>
              <a:t>Roots have a long membrane because...</a:t>
            </a:r>
            <a:endParaRPr b="1" sz="1800" u="sng">
              <a:solidFill>
                <a:srgbClr val="000000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AutoNum type="arabicPeriod"/>
            </a:pPr>
            <a:r>
              <a:rPr b="1" lang="en-GB" sz="1800">
                <a:solidFill>
                  <a:srgbClr val="000000"/>
                </a:solidFill>
              </a:rPr>
              <a:t>Why do root hair cells have lots of mitochondria? </a:t>
            </a:r>
            <a:r>
              <a:rPr lang="en-GB" sz="1800">
                <a:solidFill>
                  <a:srgbClr val="000000"/>
                </a:solidFill>
              </a:rPr>
              <a:t>Root hair cells have lots of mitochondria because... </a:t>
            </a:r>
            <a:endParaRPr b="1" sz="1800" u="sng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