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10.png"/><Relationship Id="rId8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Finding the Volume of Triangular Prisms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Miss Davies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Finding the Volume of Triangular Prisms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8975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Calculate the volume of the triangular prisms.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a) 				b)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c)				d) </a:t>
            </a:r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4830450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Tom and Lisa                                      are finding the                               volume of the                            triangular prism.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Their working out is shown.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Who is correct? </a:t>
            </a:r>
            <a:endParaRPr/>
          </a:p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103" y="1626094"/>
            <a:ext cx="1239587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 rotWithShape="1">
          <a:blip r:embed="rId4">
            <a:alphaModFix/>
          </a:blip>
          <a:srcRect b="0" l="0" r="1277" t="2264"/>
          <a:stretch/>
        </p:blipFill>
        <p:spPr>
          <a:xfrm>
            <a:off x="2638861" y="1572918"/>
            <a:ext cx="138562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"/>
          <p:cNvPicPr preferRelativeResize="0"/>
          <p:nvPr/>
        </p:nvPicPr>
        <p:blipFill rotWithShape="1">
          <a:blip r:embed="rId5">
            <a:alphaModFix/>
          </a:blip>
          <a:srcRect b="3812" l="0" r="2159" t="0"/>
          <a:stretch/>
        </p:blipFill>
        <p:spPr>
          <a:xfrm>
            <a:off x="842002" y="3005047"/>
            <a:ext cx="1399737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 rotWithShape="1">
          <a:blip r:embed="rId6">
            <a:alphaModFix/>
          </a:blip>
          <a:srcRect b="0" l="0" r="0" t="13869"/>
          <a:stretch/>
        </p:blipFill>
        <p:spPr>
          <a:xfrm>
            <a:off x="2581707" y="3144036"/>
            <a:ext cx="1908774" cy="111794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/>
          <p:nvPr/>
        </p:nvSpPr>
        <p:spPr>
          <a:xfrm>
            <a:off x="4845723" y="2827242"/>
            <a:ext cx="1908774" cy="1117941"/>
          </a:xfrm>
          <a:prstGeom prst="rect">
            <a:avLst/>
          </a:prstGeom>
          <a:solidFill>
            <a:srgbClr val="FEEAD1"/>
          </a:solidFill>
          <a:ln cap="flat" cmpd="sng" w="9525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7"/>
          <p:cNvSpPr/>
          <p:nvPr/>
        </p:nvSpPr>
        <p:spPr>
          <a:xfrm>
            <a:off x="6867723" y="2827242"/>
            <a:ext cx="1908774" cy="1117941"/>
          </a:xfrm>
          <a:prstGeom prst="rect">
            <a:avLst/>
          </a:prstGeom>
          <a:solidFill>
            <a:srgbClr val="FEEAD1"/>
          </a:solidFill>
          <a:ln cap="flat" cmpd="sng" w="9525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67723" y="860624"/>
            <a:ext cx="1708774" cy="127515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 txBox="1"/>
          <p:nvPr/>
        </p:nvSpPr>
        <p:spPr>
          <a:xfrm>
            <a:off x="4845723" y="2827242"/>
            <a:ext cx="1886348" cy="102829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594" l="-1941" r="0" t="-17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0" name="Google Shape;50;p7"/>
          <p:cNvSpPr txBox="1"/>
          <p:nvPr/>
        </p:nvSpPr>
        <p:spPr>
          <a:xfrm>
            <a:off x="6867723" y="2832218"/>
            <a:ext cx="1886348" cy="102829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594" l="-1941" r="0" t="-17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724938" y="2030819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7"/>
          <p:cNvSpPr txBox="1"/>
          <p:nvPr/>
        </p:nvSpPr>
        <p:spPr>
          <a:xfrm>
            <a:off x="578847" y="1980881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 cm</a:t>
            </a:r>
            <a:endParaRPr/>
          </a:p>
        </p:txBody>
      </p:sp>
      <p:sp>
        <p:nvSpPr>
          <p:cNvPr id="53" name="Google Shape;53;p7"/>
          <p:cNvSpPr/>
          <p:nvPr/>
        </p:nvSpPr>
        <p:spPr>
          <a:xfrm rot="650393">
            <a:off x="966408" y="2541596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 txBox="1"/>
          <p:nvPr/>
        </p:nvSpPr>
        <p:spPr>
          <a:xfrm>
            <a:off x="799051" y="2448255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7 cm</a:t>
            </a:r>
            <a:endParaRPr/>
          </a:p>
        </p:txBody>
      </p:sp>
      <p:sp>
        <p:nvSpPr>
          <p:cNvPr id="55" name="Google Shape;55;p7"/>
          <p:cNvSpPr/>
          <p:nvPr/>
        </p:nvSpPr>
        <p:spPr>
          <a:xfrm rot="-977567">
            <a:off x="1688056" y="2557951"/>
            <a:ext cx="401004" cy="19129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 txBox="1"/>
          <p:nvPr/>
        </p:nvSpPr>
        <p:spPr>
          <a:xfrm>
            <a:off x="1655337" y="2462474"/>
            <a:ext cx="1019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 cm</a:t>
            </a:r>
            <a:endParaRPr/>
          </a:p>
        </p:txBody>
      </p:sp>
      <p:sp>
        <p:nvSpPr>
          <p:cNvPr id="57" name="Google Shape;57;p7"/>
          <p:cNvSpPr/>
          <p:nvPr/>
        </p:nvSpPr>
        <p:spPr>
          <a:xfrm rot="1159331">
            <a:off x="2616179" y="2409915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 txBox="1"/>
          <p:nvPr/>
        </p:nvSpPr>
        <p:spPr>
          <a:xfrm>
            <a:off x="2464532" y="2348985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12 cm</a:t>
            </a: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3651102" y="2470845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7"/>
          <p:cNvSpPr txBox="1"/>
          <p:nvPr/>
        </p:nvSpPr>
        <p:spPr>
          <a:xfrm>
            <a:off x="3505011" y="2420907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9 cm</a:t>
            </a:r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879368" y="3005047"/>
            <a:ext cx="400800" cy="1914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7"/>
          <p:cNvSpPr txBox="1"/>
          <p:nvPr/>
        </p:nvSpPr>
        <p:spPr>
          <a:xfrm>
            <a:off x="733277" y="2955109"/>
            <a:ext cx="1019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 m</a:t>
            </a:r>
            <a:endParaRPr/>
          </a:p>
        </p:txBody>
      </p:sp>
      <p:sp>
        <p:nvSpPr>
          <p:cNvPr id="63" name="Google Shape;63;p7"/>
          <p:cNvSpPr/>
          <p:nvPr/>
        </p:nvSpPr>
        <p:spPr>
          <a:xfrm>
            <a:off x="1964625" y="3982459"/>
            <a:ext cx="400800" cy="1914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7"/>
          <p:cNvSpPr txBox="1"/>
          <p:nvPr/>
        </p:nvSpPr>
        <p:spPr>
          <a:xfrm>
            <a:off x="339468" y="3840984"/>
            <a:ext cx="1019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15 m</a:t>
            </a:r>
            <a:endParaRPr/>
          </a:p>
        </p:txBody>
      </p:sp>
      <p:sp>
        <p:nvSpPr>
          <p:cNvPr id="65" name="Google Shape;65;p7"/>
          <p:cNvSpPr/>
          <p:nvPr/>
        </p:nvSpPr>
        <p:spPr>
          <a:xfrm rot="368483">
            <a:off x="1053245" y="4530708"/>
            <a:ext cx="401001" cy="19129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7"/>
          <p:cNvSpPr txBox="1"/>
          <p:nvPr/>
        </p:nvSpPr>
        <p:spPr>
          <a:xfrm>
            <a:off x="965059" y="4460359"/>
            <a:ext cx="1019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12 m</a:t>
            </a:r>
            <a:endParaRPr/>
          </a:p>
        </p:txBody>
      </p:sp>
      <p:sp>
        <p:nvSpPr>
          <p:cNvPr id="67" name="Google Shape;67;p7"/>
          <p:cNvSpPr/>
          <p:nvPr/>
        </p:nvSpPr>
        <p:spPr>
          <a:xfrm>
            <a:off x="2845368" y="4173845"/>
            <a:ext cx="499108" cy="21826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7"/>
          <p:cNvSpPr txBox="1"/>
          <p:nvPr/>
        </p:nvSpPr>
        <p:spPr>
          <a:xfrm>
            <a:off x="2446791" y="3997436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8.5 mm</a:t>
            </a:r>
            <a:endParaRPr/>
          </a:p>
        </p:txBody>
      </p:sp>
      <p:sp>
        <p:nvSpPr>
          <p:cNvPr id="69" name="Google Shape;69;p7"/>
          <p:cNvSpPr/>
          <p:nvPr/>
        </p:nvSpPr>
        <p:spPr>
          <a:xfrm>
            <a:off x="2584277" y="3672290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7"/>
          <p:cNvSpPr txBox="1"/>
          <p:nvPr/>
        </p:nvSpPr>
        <p:spPr>
          <a:xfrm>
            <a:off x="2395654" y="3622352"/>
            <a:ext cx="1019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9 mm</a:t>
            </a:r>
            <a:endParaRPr/>
          </a:p>
        </p:txBody>
      </p:sp>
      <p:sp>
        <p:nvSpPr>
          <p:cNvPr id="71" name="Google Shape;71;p7"/>
          <p:cNvSpPr/>
          <p:nvPr/>
        </p:nvSpPr>
        <p:spPr>
          <a:xfrm>
            <a:off x="3747351" y="4069894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7"/>
          <p:cNvSpPr txBox="1"/>
          <p:nvPr/>
        </p:nvSpPr>
        <p:spPr>
          <a:xfrm>
            <a:off x="3601260" y="4019956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15 mm</a:t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3930978" y="3300913"/>
            <a:ext cx="605650" cy="19999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7"/>
          <p:cNvSpPr txBox="1"/>
          <p:nvPr/>
        </p:nvSpPr>
        <p:spPr>
          <a:xfrm>
            <a:off x="3792697" y="3242210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12.5 mm</a:t>
            </a:r>
            <a:endParaRPr/>
          </a:p>
        </p:txBody>
      </p:sp>
      <p:sp>
        <p:nvSpPr>
          <p:cNvPr id="75" name="Google Shape;75;p7"/>
          <p:cNvSpPr/>
          <p:nvPr/>
        </p:nvSpPr>
        <p:spPr>
          <a:xfrm>
            <a:off x="8025571" y="1943383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7"/>
          <p:cNvSpPr txBox="1"/>
          <p:nvPr/>
        </p:nvSpPr>
        <p:spPr>
          <a:xfrm>
            <a:off x="8008523" y="1826654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10 cm</a:t>
            </a:r>
            <a:endParaRPr/>
          </a:p>
        </p:txBody>
      </p:sp>
      <p:sp>
        <p:nvSpPr>
          <p:cNvPr id="77" name="Google Shape;77;p7"/>
          <p:cNvSpPr/>
          <p:nvPr/>
        </p:nvSpPr>
        <p:spPr>
          <a:xfrm rot="674497">
            <a:off x="6873814" y="1893725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7"/>
          <p:cNvSpPr txBox="1"/>
          <p:nvPr/>
        </p:nvSpPr>
        <p:spPr>
          <a:xfrm>
            <a:off x="6561767" y="1767971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3.2 cm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7861" y="2963181"/>
            <a:ext cx="1388233" cy="12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8"/>
          <p:cNvPicPr preferRelativeResize="0"/>
          <p:nvPr/>
        </p:nvPicPr>
        <p:blipFill rotWithShape="1">
          <a:blip r:embed="rId4">
            <a:alphaModFix/>
          </a:blip>
          <a:srcRect b="2669" l="474" r="567" t="0"/>
          <a:stretch/>
        </p:blipFill>
        <p:spPr>
          <a:xfrm>
            <a:off x="5282051" y="1525637"/>
            <a:ext cx="3075341" cy="12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8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Finding the Volume of Triangular Prisms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6" name="Google Shape;86;p8"/>
          <p:cNvSpPr txBox="1"/>
          <p:nvPr>
            <p:ph idx="1" type="body"/>
          </p:nvPr>
        </p:nvSpPr>
        <p:spPr>
          <a:xfrm>
            <a:off x="458975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3. The triangular prism and cuboid have the same volume.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Find the length x.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87" name="Google Shape;87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88" name="Google Shape;88;p8"/>
          <p:cNvPicPr preferRelativeResize="0"/>
          <p:nvPr/>
        </p:nvPicPr>
        <p:blipFill rotWithShape="1">
          <a:blip r:embed="rId5">
            <a:alphaModFix/>
          </a:blip>
          <a:srcRect b="0" l="0" r="49285" t="0"/>
          <a:stretch/>
        </p:blipFill>
        <p:spPr>
          <a:xfrm>
            <a:off x="539180" y="1921967"/>
            <a:ext cx="1645342" cy="1396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8"/>
          <p:cNvPicPr preferRelativeResize="0"/>
          <p:nvPr/>
        </p:nvPicPr>
        <p:blipFill rotWithShape="1">
          <a:blip r:embed="rId5">
            <a:alphaModFix/>
          </a:blip>
          <a:srcRect b="0" l="50492" r="0" t="0"/>
          <a:stretch/>
        </p:blipFill>
        <p:spPr>
          <a:xfrm>
            <a:off x="2389034" y="1921967"/>
            <a:ext cx="1569932" cy="136519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8"/>
          <p:cNvSpPr/>
          <p:nvPr/>
        </p:nvSpPr>
        <p:spPr>
          <a:xfrm>
            <a:off x="533924" y="2601226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8"/>
          <p:cNvSpPr txBox="1"/>
          <p:nvPr/>
        </p:nvSpPr>
        <p:spPr>
          <a:xfrm>
            <a:off x="428844" y="2543030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9 cm</a:t>
            </a:r>
            <a:endParaRPr/>
          </a:p>
        </p:txBody>
      </p:sp>
      <p:sp>
        <p:nvSpPr>
          <p:cNvPr id="92" name="Google Shape;92;p8"/>
          <p:cNvSpPr/>
          <p:nvPr/>
        </p:nvSpPr>
        <p:spPr>
          <a:xfrm>
            <a:off x="765963" y="3119096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8"/>
          <p:cNvSpPr txBox="1"/>
          <p:nvPr/>
        </p:nvSpPr>
        <p:spPr>
          <a:xfrm>
            <a:off x="619872" y="2984094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8 cm</a:t>
            </a:r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3272346" y="2094614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8"/>
          <p:cNvSpPr txBox="1"/>
          <p:nvPr/>
        </p:nvSpPr>
        <p:spPr>
          <a:xfrm>
            <a:off x="3211319" y="2094614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9 cm</a:t>
            </a:r>
            <a:endParaRPr/>
          </a:p>
        </p:txBody>
      </p:sp>
      <p:sp>
        <p:nvSpPr>
          <p:cNvPr id="96" name="Google Shape;96;p8"/>
          <p:cNvSpPr/>
          <p:nvPr/>
        </p:nvSpPr>
        <p:spPr>
          <a:xfrm>
            <a:off x="3579439" y="2534773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8"/>
          <p:cNvSpPr txBox="1"/>
          <p:nvPr/>
        </p:nvSpPr>
        <p:spPr>
          <a:xfrm>
            <a:off x="3467010" y="2456629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4 cm</a:t>
            </a:r>
            <a:endParaRPr/>
          </a:p>
        </p:txBody>
      </p:sp>
      <p:sp>
        <p:nvSpPr>
          <p:cNvPr id="98" name="Google Shape;98;p8"/>
          <p:cNvSpPr/>
          <p:nvPr/>
        </p:nvSpPr>
        <p:spPr>
          <a:xfrm>
            <a:off x="3215788" y="3028321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8"/>
          <p:cNvSpPr txBox="1"/>
          <p:nvPr/>
        </p:nvSpPr>
        <p:spPr>
          <a:xfrm>
            <a:off x="3069697" y="2978383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5 cm</a:t>
            </a:r>
            <a:endParaRPr/>
          </a:p>
        </p:txBody>
      </p:sp>
      <p:sp>
        <p:nvSpPr>
          <p:cNvPr id="100" name="Google Shape;100;p8"/>
          <p:cNvSpPr/>
          <p:nvPr/>
        </p:nvSpPr>
        <p:spPr>
          <a:xfrm rot="504656">
            <a:off x="6718690" y="1724390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8"/>
          <p:cNvSpPr/>
          <p:nvPr/>
        </p:nvSpPr>
        <p:spPr>
          <a:xfrm rot="3588295">
            <a:off x="6524541" y="1724389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8"/>
          <p:cNvSpPr txBox="1"/>
          <p:nvPr/>
        </p:nvSpPr>
        <p:spPr>
          <a:xfrm>
            <a:off x="6621658" y="1743060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7.5 cm</a:t>
            </a:r>
            <a:endParaRPr/>
          </a:p>
        </p:txBody>
      </p:sp>
      <p:sp>
        <p:nvSpPr>
          <p:cNvPr id="103" name="Google Shape;103;p8"/>
          <p:cNvSpPr/>
          <p:nvPr/>
        </p:nvSpPr>
        <p:spPr>
          <a:xfrm>
            <a:off x="5163601" y="2543030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8"/>
          <p:cNvSpPr/>
          <p:nvPr/>
        </p:nvSpPr>
        <p:spPr>
          <a:xfrm rot="1510121">
            <a:off x="5370835" y="2514824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8"/>
          <p:cNvSpPr txBox="1"/>
          <p:nvPr/>
        </p:nvSpPr>
        <p:spPr>
          <a:xfrm>
            <a:off x="5036942" y="2414048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9 cm</a:t>
            </a:r>
            <a:endParaRPr/>
          </a:p>
        </p:txBody>
      </p:sp>
      <p:sp>
        <p:nvSpPr>
          <p:cNvPr id="106" name="Google Shape;106;p8"/>
          <p:cNvSpPr/>
          <p:nvPr/>
        </p:nvSpPr>
        <p:spPr>
          <a:xfrm>
            <a:off x="6445610" y="2553663"/>
            <a:ext cx="462881" cy="17879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8"/>
          <p:cNvSpPr txBox="1"/>
          <p:nvPr/>
        </p:nvSpPr>
        <p:spPr>
          <a:xfrm>
            <a:off x="6432494" y="2424681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27 cm</a:t>
            </a:r>
            <a:endParaRPr/>
          </a:p>
        </p:txBody>
      </p:sp>
      <p:sp>
        <p:nvSpPr>
          <p:cNvPr id="108" name="Google Shape;108;p8"/>
          <p:cNvSpPr/>
          <p:nvPr/>
        </p:nvSpPr>
        <p:spPr>
          <a:xfrm rot="764584">
            <a:off x="6669969" y="3996391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7639808" y="3905151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8"/>
          <p:cNvSpPr txBox="1"/>
          <p:nvPr/>
        </p:nvSpPr>
        <p:spPr>
          <a:xfrm>
            <a:off x="6507627" y="3879404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5 cm</a:t>
            </a:r>
            <a:endParaRPr/>
          </a:p>
        </p:txBody>
      </p:sp>
      <p:sp>
        <p:nvSpPr>
          <p:cNvPr id="111" name="Google Shape;111;p8"/>
          <p:cNvSpPr txBox="1"/>
          <p:nvPr/>
        </p:nvSpPr>
        <p:spPr>
          <a:xfrm>
            <a:off x="7636352" y="3792680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30 cm</a:t>
            </a:r>
            <a:endParaRPr/>
          </a:p>
        </p:txBody>
      </p:sp>
      <p:sp>
        <p:nvSpPr>
          <p:cNvPr id="112" name="Google Shape;112;p8"/>
          <p:cNvSpPr txBox="1"/>
          <p:nvPr/>
        </p:nvSpPr>
        <p:spPr>
          <a:xfrm>
            <a:off x="4830450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The triangular prism and cube have the same volume. Find the length x.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 The dimensions of a chocolate bar are shown below.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Chocolate has the density 1.3g/cm</a:t>
            </a:r>
            <a:r>
              <a:rPr b="0" baseline="3000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mass of the bar?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8" name="Google Shape;118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9" name="Google Shape;119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Finding the Volume of Triangular Prisms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5" name="Google Shape;125;p10"/>
          <p:cNvSpPr txBox="1"/>
          <p:nvPr>
            <p:ph idx="1" type="body"/>
          </p:nvPr>
        </p:nvSpPr>
        <p:spPr>
          <a:xfrm>
            <a:off x="458975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Calculate the volume of the triangular prisms.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a) 				b)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c)				d) </a:t>
            </a:r>
            <a:endParaRPr/>
          </a:p>
        </p:txBody>
      </p:sp>
      <p:sp>
        <p:nvSpPr>
          <p:cNvPr id="126" name="Google Shape;126;p10"/>
          <p:cNvSpPr txBox="1"/>
          <p:nvPr/>
        </p:nvSpPr>
        <p:spPr>
          <a:xfrm>
            <a:off x="4830450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Tom and Lisa                                      are finding the                               volume of the                            triangular prism.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Their working out is shown.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Who is correct? </a:t>
            </a:r>
            <a:endParaRPr/>
          </a:p>
        </p:txBody>
      </p:sp>
      <p:sp>
        <p:nvSpPr>
          <p:cNvPr id="127" name="Google Shape;12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28" name="Google Shape;128;p10"/>
          <p:cNvSpPr/>
          <p:nvPr/>
        </p:nvSpPr>
        <p:spPr>
          <a:xfrm>
            <a:off x="4845723" y="2827242"/>
            <a:ext cx="1908774" cy="1117941"/>
          </a:xfrm>
          <a:prstGeom prst="rect">
            <a:avLst/>
          </a:prstGeom>
          <a:solidFill>
            <a:srgbClr val="FEEAD1"/>
          </a:solidFill>
          <a:ln cap="flat" cmpd="sng" w="9525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0"/>
          <p:cNvSpPr/>
          <p:nvPr/>
        </p:nvSpPr>
        <p:spPr>
          <a:xfrm>
            <a:off x="6867723" y="2827242"/>
            <a:ext cx="1908774" cy="1117941"/>
          </a:xfrm>
          <a:prstGeom prst="rect">
            <a:avLst/>
          </a:prstGeom>
          <a:solidFill>
            <a:srgbClr val="FEEAD1"/>
          </a:solidFill>
          <a:ln cap="flat" cmpd="sng" w="9525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0"/>
          <p:cNvSpPr txBox="1"/>
          <p:nvPr/>
        </p:nvSpPr>
        <p:spPr>
          <a:xfrm>
            <a:off x="4845723" y="2827242"/>
            <a:ext cx="1886348" cy="102829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594" l="-1941" r="0" t="-17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1" name="Google Shape;131;p10"/>
          <p:cNvSpPr txBox="1"/>
          <p:nvPr/>
        </p:nvSpPr>
        <p:spPr>
          <a:xfrm>
            <a:off x="6867723" y="2832218"/>
            <a:ext cx="1886348" cy="102829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94" l="-1941" r="0" t="-17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2" name="Google Shape;132;p10"/>
          <p:cNvSpPr txBox="1"/>
          <p:nvPr/>
        </p:nvSpPr>
        <p:spPr>
          <a:xfrm>
            <a:off x="4784303" y="4229526"/>
            <a:ext cx="357471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They are both correct – both calculations give 24 cm</a:t>
            </a:r>
            <a:r>
              <a:rPr b="0" baseline="3000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 </a:t>
            </a: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as an answer.</a:t>
            </a:r>
            <a:endParaRPr/>
          </a:p>
        </p:txBody>
      </p:sp>
      <p:pic>
        <p:nvPicPr>
          <p:cNvPr id="133" name="Google Shape;133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103" y="1626094"/>
            <a:ext cx="1239587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0"/>
          <p:cNvPicPr preferRelativeResize="0"/>
          <p:nvPr/>
        </p:nvPicPr>
        <p:blipFill rotWithShape="1">
          <a:blip r:embed="rId6">
            <a:alphaModFix/>
          </a:blip>
          <a:srcRect b="0" l="0" r="1277" t="2264"/>
          <a:stretch/>
        </p:blipFill>
        <p:spPr>
          <a:xfrm>
            <a:off x="2638861" y="1572918"/>
            <a:ext cx="138562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0"/>
          <p:cNvPicPr preferRelativeResize="0"/>
          <p:nvPr/>
        </p:nvPicPr>
        <p:blipFill rotWithShape="1">
          <a:blip r:embed="rId7">
            <a:alphaModFix/>
          </a:blip>
          <a:srcRect b="3812" l="0" r="2159" t="0"/>
          <a:stretch/>
        </p:blipFill>
        <p:spPr>
          <a:xfrm>
            <a:off x="842002" y="3005047"/>
            <a:ext cx="1399737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0"/>
          <p:cNvPicPr preferRelativeResize="0"/>
          <p:nvPr/>
        </p:nvPicPr>
        <p:blipFill rotWithShape="1">
          <a:blip r:embed="rId8">
            <a:alphaModFix/>
          </a:blip>
          <a:srcRect b="0" l="0" r="0" t="13869"/>
          <a:stretch/>
        </p:blipFill>
        <p:spPr>
          <a:xfrm>
            <a:off x="2581707" y="3144036"/>
            <a:ext cx="1908774" cy="111794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0"/>
          <p:cNvSpPr/>
          <p:nvPr/>
        </p:nvSpPr>
        <p:spPr>
          <a:xfrm>
            <a:off x="724938" y="2030819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0"/>
          <p:cNvSpPr txBox="1"/>
          <p:nvPr/>
        </p:nvSpPr>
        <p:spPr>
          <a:xfrm>
            <a:off x="578847" y="1980881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 cm</a:t>
            </a:r>
            <a:endParaRPr/>
          </a:p>
        </p:txBody>
      </p:sp>
      <p:sp>
        <p:nvSpPr>
          <p:cNvPr id="139" name="Google Shape;139;p10"/>
          <p:cNvSpPr/>
          <p:nvPr/>
        </p:nvSpPr>
        <p:spPr>
          <a:xfrm rot="650393">
            <a:off x="966408" y="2541596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0"/>
          <p:cNvSpPr txBox="1"/>
          <p:nvPr/>
        </p:nvSpPr>
        <p:spPr>
          <a:xfrm>
            <a:off x="799051" y="2448255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7 cm</a:t>
            </a:r>
            <a:endParaRPr/>
          </a:p>
        </p:txBody>
      </p:sp>
      <p:sp>
        <p:nvSpPr>
          <p:cNvPr id="141" name="Google Shape;141;p10"/>
          <p:cNvSpPr/>
          <p:nvPr/>
        </p:nvSpPr>
        <p:spPr>
          <a:xfrm rot="-977355">
            <a:off x="1688053" y="2557987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0"/>
          <p:cNvSpPr txBox="1"/>
          <p:nvPr/>
        </p:nvSpPr>
        <p:spPr>
          <a:xfrm>
            <a:off x="1597974" y="2493974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 cm</a:t>
            </a:r>
            <a:endParaRPr/>
          </a:p>
        </p:txBody>
      </p:sp>
      <p:sp>
        <p:nvSpPr>
          <p:cNvPr id="143" name="Google Shape;143;p10"/>
          <p:cNvSpPr/>
          <p:nvPr/>
        </p:nvSpPr>
        <p:spPr>
          <a:xfrm rot="1159331">
            <a:off x="2616179" y="2409915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0"/>
          <p:cNvSpPr txBox="1"/>
          <p:nvPr/>
        </p:nvSpPr>
        <p:spPr>
          <a:xfrm>
            <a:off x="2464532" y="2348985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12 cm</a:t>
            </a:r>
            <a:endParaRPr/>
          </a:p>
        </p:txBody>
      </p:sp>
      <p:sp>
        <p:nvSpPr>
          <p:cNvPr id="145" name="Google Shape;145;p10"/>
          <p:cNvSpPr/>
          <p:nvPr/>
        </p:nvSpPr>
        <p:spPr>
          <a:xfrm>
            <a:off x="3651102" y="2470845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0"/>
          <p:cNvSpPr txBox="1"/>
          <p:nvPr/>
        </p:nvSpPr>
        <p:spPr>
          <a:xfrm>
            <a:off x="3505011" y="2420907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9 cm</a:t>
            </a:r>
            <a:endParaRPr/>
          </a:p>
        </p:txBody>
      </p:sp>
      <p:sp>
        <p:nvSpPr>
          <p:cNvPr id="147" name="Google Shape;147;p10"/>
          <p:cNvSpPr/>
          <p:nvPr/>
        </p:nvSpPr>
        <p:spPr>
          <a:xfrm>
            <a:off x="879368" y="3005047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0"/>
          <p:cNvSpPr txBox="1"/>
          <p:nvPr/>
        </p:nvSpPr>
        <p:spPr>
          <a:xfrm>
            <a:off x="733277" y="2955109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 m</a:t>
            </a:r>
            <a:endParaRPr/>
          </a:p>
        </p:txBody>
      </p:sp>
      <p:sp>
        <p:nvSpPr>
          <p:cNvPr id="149" name="Google Shape;149;p10"/>
          <p:cNvSpPr/>
          <p:nvPr/>
        </p:nvSpPr>
        <p:spPr>
          <a:xfrm>
            <a:off x="1964625" y="3982459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0"/>
          <p:cNvSpPr txBox="1"/>
          <p:nvPr/>
        </p:nvSpPr>
        <p:spPr>
          <a:xfrm>
            <a:off x="309268" y="3808646"/>
            <a:ext cx="1019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15 m</a:t>
            </a:r>
            <a:endParaRPr/>
          </a:p>
        </p:txBody>
      </p:sp>
      <p:sp>
        <p:nvSpPr>
          <p:cNvPr id="151" name="Google Shape;151;p10"/>
          <p:cNvSpPr/>
          <p:nvPr/>
        </p:nvSpPr>
        <p:spPr>
          <a:xfrm rot="368213">
            <a:off x="1053217" y="4530682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0"/>
          <p:cNvSpPr txBox="1"/>
          <p:nvPr/>
        </p:nvSpPr>
        <p:spPr>
          <a:xfrm>
            <a:off x="965059" y="4460359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12 m</a:t>
            </a:r>
            <a:endParaRPr/>
          </a:p>
        </p:txBody>
      </p:sp>
      <p:sp>
        <p:nvSpPr>
          <p:cNvPr id="153" name="Google Shape;153;p10"/>
          <p:cNvSpPr/>
          <p:nvPr/>
        </p:nvSpPr>
        <p:spPr>
          <a:xfrm>
            <a:off x="2845368" y="4173845"/>
            <a:ext cx="499108" cy="21826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0"/>
          <p:cNvSpPr txBox="1"/>
          <p:nvPr/>
        </p:nvSpPr>
        <p:spPr>
          <a:xfrm>
            <a:off x="2446791" y="3997436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8.5 mm</a:t>
            </a:r>
            <a:endParaRPr/>
          </a:p>
        </p:txBody>
      </p:sp>
      <p:sp>
        <p:nvSpPr>
          <p:cNvPr id="155" name="Google Shape;155;p10"/>
          <p:cNvSpPr/>
          <p:nvPr/>
        </p:nvSpPr>
        <p:spPr>
          <a:xfrm>
            <a:off x="2584277" y="3672290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0"/>
          <p:cNvSpPr txBox="1"/>
          <p:nvPr/>
        </p:nvSpPr>
        <p:spPr>
          <a:xfrm>
            <a:off x="2395654" y="3622352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9 mm</a:t>
            </a:r>
            <a:endParaRPr/>
          </a:p>
        </p:txBody>
      </p:sp>
      <p:sp>
        <p:nvSpPr>
          <p:cNvPr id="157" name="Google Shape;157;p10"/>
          <p:cNvSpPr/>
          <p:nvPr/>
        </p:nvSpPr>
        <p:spPr>
          <a:xfrm>
            <a:off x="3747351" y="4069894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0"/>
          <p:cNvSpPr txBox="1"/>
          <p:nvPr/>
        </p:nvSpPr>
        <p:spPr>
          <a:xfrm>
            <a:off x="3601260" y="4019956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15 mm</a:t>
            </a:r>
            <a:endParaRPr/>
          </a:p>
        </p:txBody>
      </p:sp>
      <p:sp>
        <p:nvSpPr>
          <p:cNvPr id="159" name="Google Shape;159;p10"/>
          <p:cNvSpPr/>
          <p:nvPr/>
        </p:nvSpPr>
        <p:spPr>
          <a:xfrm>
            <a:off x="3930978" y="3300913"/>
            <a:ext cx="605650" cy="19999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0"/>
          <p:cNvSpPr txBox="1"/>
          <p:nvPr/>
        </p:nvSpPr>
        <p:spPr>
          <a:xfrm>
            <a:off x="220937" y="2244840"/>
            <a:ext cx="102454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140 cm</a:t>
            </a:r>
            <a:r>
              <a:rPr b="0" baseline="3000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0" i="0" sz="1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10"/>
          <p:cNvSpPr txBox="1"/>
          <p:nvPr/>
        </p:nvSpPr>
        <p:spPr>
          <a:xfrm>
            <a:off x="2497055" y="1483001"/>
            <a:ext cx="1285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270 cm</a:t>
            </a:r>
            <a:r>
              <a:rPr b="0" baseline="3000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0" i="0" sz="1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10"/>
          <p:cNvSpPr txBox="1"/>
          <p:nvPr/>
        </p:nvSpPr>
        <p:spPr>
          <a:xfrm>
            <a:off x="171619" y="3449025"/>
            <a:ext cx="102454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050 m</a:t>
            </a:r>
            <a:r>
              <a:rPr b="0" baseline="3000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0" i="0" sz="1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10"/>
          <p:cNvSpPr txBox="1"/>
          <p:nvPr/>
        </p:nvSpPr>
        <p:spPr>
          <a:xfrm>
            <a:off x="2390990" y="2966027"/>
            <a:ext cx="14977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573.75 mm</a:t>
            </a:r>
            <a:r>
              <a:rPr b="0" baseline="3000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0" i="0" sz="1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4" name="Google Shape;164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67723" y="860624"/>
            <a:ext cx="1708774" cy="127515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0"/>
          <p:cNvSpPr/>
          <p:nvPr/>
        </p:nvSpPr>
        <p:spPr>
          <a:xfrm>
            <a:off x="8025571" y="1943383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0"/>
          <p:cNvSpPr txBox="1"/>
          <p:nvPr/>
        </p:nvSpPr>
        <p:spPr>
          <a:xfrm>
            <a:off x="8008523" y="1826654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10 cm</a:t>
            </a:r>
            <a:endParaRPr/>
          </a:p>
        </p:txBody>
      </p:sp>
      <p:sp>
        <p:nvSpPr>
          <p:cNvPr id="167" name="Google Shape;167;p10"/>
          <p:cNvSpPr/>
          <p:nvPr/>
        </p:nvSpPr>
        <p:spPr>
          <a:xfrm rot="674497">
            <a:off x="6873814" y="1893725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0"/>
          <p:cNvSpPr txBox="1"/>
          <p:nvPr/>
        </p:nvSpPr>
        <p:spPr>
          <a:xfrm>
            <a:off x="6561767" y="1767971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3.2 cm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Finding the Volume of Triangular Prisms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4" name="Google Shape;174;p11"/>
          <p:cNvSpPr txBox="1"/>
          <p:nvPr>
            <p:ph idx="1" type="body"/>
          </p:nvPr>
        </p:nvSpPr>
        <p:spPr>
          <a:xfrm>
            <a:off x="458975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3. The triangular prism and cuboid have the same volume.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Find the length x.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75" name="Google Shape;175;p11"/>
          <p:cNvSpPr txBox="1"/>
          <p:nvPr/>
        </p:nvSpPr>
        <p:spPr>
          <a:xfrm>
            <a:off x="4830450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The triangular prism and cube have the same volume. Find the length x.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 The dimensions of a chocolate bar are shown below.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Chocolate has the density 1.3g/cm</a:t>
            </a:r>
            <a:r>
              <a:rPr b="0" baseline="3000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mass of the bar?</a:t>
            </a:r>
            <a:endParaRPr/>
          </a:p>
        </p:txBody>
      </p:sp>
      <p:sp>
        <p:nvSpPr>
          <p:cNvPr id="176" name="Google Shape;176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77" name="Google Shape;177;p11"/>
          <p:cNvSpPr txBox="1"/>
          <p:nvPr/>
        </p:nvSpPr>
        <p:spPr>
          <a:xfrm>
            <a:off x="1847951" y="3298850"/>
            <a:ext cx="161902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x = 5 cm</a:t>
            </a:r>
            <a:endParaRPr/>
          </a:p>
        </p:txBody>
      </p:sp>
      <p:sp>
        <p:nvSpPr>
          <p:cNvPr id="178" name="Google Shape;178;p11"/>
          <p:cNvSpPr txBox="1"/>
          <p:nvPr/>
        </p:nvSpPr>
        <p:spPr>
          <a:xfrm>
            <a:off x="5515240" y="3743427"/>
            <a:ext cx="8928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585 g</a:t>
            </a:r>
            <a:endParaRPr/>
          </a:p>
        </p:txBody>
      </p:sp>
      <p:pic>
        <p:nvPicPr>
          <p:cNvPr id="179" name="Google Shape;179;p11"/>
          <p:cNvPicPr preferRelativeResize="0"/>
          <p:nvPr/>
        </p:nvPicPr>
        <p:blipFill rotWithShape="1">
          <a:blip r:embed="rId3">
            <a:alphaModFix/>
          </a:blip>
          <a:srcRect b="0" l="0" r="49285" t="0"/>
          <a:stretch/>
        </p:blipFill>
        <p:spPr>
          <a:xfrm>
            <a:off x="539180" y="1921967"/>
            <a:ext cx="1645342" cy="1396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1"/>
          <p:cNvPicPr preferRelativeResize="0"/>
          <p:nvPr/>
        </p:nvPicPr>
        <p:blipFill rotWithShape="1">
          <a:blip r:embed="rId3">
            <a:alphaModFix/>
          </a:blip>
          <a:srcRect b="0" l="50492" r="0" t="0"/>
          <a:stretch/>
        </p:blipFill>
        <p:spPr>
          <a:xfrm>
            <a:off x="2389034" y="1921967"/>
            <a:ext cx="1569932" cy="136519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1"/>
          <p:cNvSpPr/>
          <p:nvPr/>
        </p:nvSpPr>
        <p:spPr>
          <a:xfrm>
            <a:off x="533924" y="2601226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1"/>
          <p:cNvSpPr txBox="1"/>
          <p:nvPr/>
        </p:nvSpPr>
        <p:spPr>
          <a:xfrm>
            <a:off x="428844" y="2543030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9 cm</a:t>
            </a: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765963" y="3119096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1"/>
          <p:cNvSpPr txBox="1"/>
          <p:nvPr/>
        </p:nvSpPr>
        <p:spPr>
          <a:xfrm>
            <a:off x="619872" y="2984094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8 cm</a:t>
            </a: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3272346" y="2094614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1"/>
          <p:cNvSpPr txBox="1"/>
          <p:nvPr/>
        </p:nvSpPr>
        <p:spPr>
          <a:xfrm>
            <a:off x="3211319" y="2094614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9 cm</a:t>
            </a:r>
            <a:endParaRPr/>
          </a:p>
        </p:txBody>
      </p:sp>
      <p:sp>
        <p:nvSpPr>
          <p:cNvPr id="187" name="Google Shape;187;p11"/>
          <p:cNvSpPr/>
          <p:nvPr/>
        </p:nvSpPr>
        <p:spPr>
          <a:xfrm>
            <a:off x="3579439" y="2534773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1"/>
          <p:cNvSpPr txBox="1"/>
          <p:nvPr/>
        </p:nvSpPr>
        <p:spPr>
          <a:xfrm>
            <a:off x="3467010" y="2456629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4 cm</a:t>
            </a:r>
            <a:endParaRPr/>
          </a:p>
        </p:txBody>
      </p:sp>
      <p:sp>
        <p:nvSpPr>
          <p:cNvPr id="189" name="Google Shape;189;p11"/>
          <p:cNvSpPr/>
          <p:nvPr/>
        </p:nvSpPr>
        <p:spPr>
          <a:xfrm>
            <a:off x="3215788" y="3028321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1"/>
          <p:cNvSpPr txBox="1"/>
          <p:nvPr/>
        </p:nvSpPr>
        <p:spPr>
          <a:xfrm>
            <a:off x="3069697" y="2978383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5 cm</a:t>
            </a:r>
            <a:endParaRPr/>
          </a:p>
        </p:txBody>
      </p:sp>
      <p:pic>
        <p:nvPicPr>
          <p:cNvPr id="191" name="Google Shape;19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57861" y="2886981"/>
            <a:ext cx="1388233" cy="12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1"/>
          <p:cNvPicPr preferRelativeResize="0"/>
          <p:nvPr/>
        </p:nvPicPr>
        <p:blipFill rotWithShape="1">
          <a:blip r:embed="rId5">
            <a:alphaModFix/>
          </a:blip>
          <a:srcRect b="2669" l="474" r="567" t="0"/>
          <a:stretch/>
        </p:blipFill>
        <p:spPr>
          <a:xfrm>
            <a:off x="5282051" y="1525637"/>
            <a:ext cx="3075341" cy="12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1"/>
          <p:cNvSpPr/>
          <p:nvPr/>
        </p:nvSpPr>
        <p:spPr>
          <a:xfrm rot="504656">
            <a:off x="6718690" y="1724390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1"/>
          <p:cNvSpPr/>
          <p:nvPr/>
        </p:nvSpPr>
        <p:spPr>
          <a:xfrm rot="3588295">
            <a:off x="6524541" y="1724389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1"/>
          <p:cNvSpPr txBox="1"/>
          <p:nvPr/>
        </p:nvSpPr>
        <p:spPr>
          <a:xfrm>
            <a:off x="6621658" y="1743060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7.5 cm</a:t>
            </a:r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5163601" y="2543030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1"/>
          <p:cNvSpPr/>
          <p:nvPr/>
        </p:nvSpPr>
        <p:spPr>
          <a:xfrm rot="1510121">
            <a:off x="5370835" y="2514824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1"/>
          <p:cNvSpPr txBox="1"/>
          <p:nvPr/>
        </p:nvSpPr>
        <p:spPr>
          <a:xfrm>
            <a:off x="5036942" y="2414048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9 cm</a:t>
            </a:r>
            <a:endParaRPr/>
          </a:p>
        </p:txBody>
      </p:sp>
      <p:sp>
        <p:nvSpPr>
          <p:cNvPr id="199" name="Google Shape;199;p11"/>
          <p:cNvSpPr/>
          <p:nvPr/>
        </p:nvSpPr>
        <p:spPr>
          <a:xfrm>
            <a:off x="6445610" y="2553663"/>
            <a:ext cx="462881" cy="17879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1"/>
          <p:cNvSpPr txBox="1"/>
          <p:nvPr/>
        </p:nvSpPr>
        <p:spPr>
          <a:xfrm>
            <a:off x="6432494" y="2424681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27 cm</a:t>
            </a:r>
            <a:endParaRPr/>
          </a:p>
        </p:txBody>
      </p:sp>
      <p:sp>
        <p:nvSpPr>
          <p:cNvPr id="201" name="Google Shape;201;p11"/>
          <p:cNvSpPr/>
          <p:nvPr/>
        </p:nvSpPr>
        <p:spPr>
          <a:xfrm rot="765405">
            <a:off x="6669918" y="3920219"/>
            <a:ext cx="400793" cy="19133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1"/>
          <p:cNvSpPr/>
          <p:nvPr/>
        </p:nvSpPr>
        <p:spPr>
          <a:xfrm>
            <a:off x="7639808" y="3828951"/>
            <a:ext cx="400800" cy="1914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1"/>
          <p:cNvSpPr txBox="1"/>
          <p:nvPr/>
        </p:nvSpPr>
        <p:spPr>
          <a:xfrm>
            <a:off x="6507627" y="3803204"/>
            <a:ext cx="1019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5 cm</a:t>
            </a:r>
            <a:endParaRPr/>
          </a:p>
        </p:txBody>
      </p:sp>
      <p:sp>
        <p:nvSpPr>
          <p:cNvPr id="204" name="Google Shape;204;p11"/>
          <p:cNvSpPr txBox="1"/>
          <p:nvPr/>
        </p:nvSpPr>
        <p:spPr>
          <a:xfrm>
            <a:off x="7636352" y="3716480"/>
            <a:ext cx="1019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30 cm</a:t>
            </a:r>
            <a:endParaRPr/>
          </a:p>
        </p:txBody>
      </p:sp>
      <p:sp>
        <p:nvSpPr>
          <p:cNvPr id="205" name="Google Shape;205;p11"/>
          <p:cNvSpPr txBox="1"/>
          <p:nvPr/>
        </p:nvSpPr>
        <p:spPr>
          <a:xfrm>
            <a:off x="8074084" y="2466464"/>
            <a:ext cx="112784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x = 9 cm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