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c1c4a9c5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c1c4a9c5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251cb110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8251cb1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251cb110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251cb110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251cb110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8251cb1103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251cb110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8251cb1103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a32010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a32010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229500" y="1156175"/>
            <a:ext cx="41130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TAWHID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297075" y="407950"/>
            <a:ext cx="82260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RELIGIOUS EDUCATION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4" name="Google Shape;74;p16"/>
          <p:cNvSpPr txBox="1"/>
          <p:nvPr>
            <p:ph idx="2" type="subTitle"/>
          </p:nvPr>
        </p:nvSpPr>
        <p:spPr>
          <a:xfrm>
            <a:off x="229488" y="4587438"/>
            <a:ext cx="19755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MR LATIF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29500" y="1882475"/>
            <a:ext cx="16677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Worksheet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357213" y="96775"/>
            <a:ext cx="8226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Resource Sheet - What is Tawhid? </a:t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280200" y="886588"/>
            <a:ext cx="2907300" cy="19812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Surah Ikhlas (Sincerity)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“Say: He is Allah, the </a:t>
            </a: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One; 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Allah, the </a:t>
            </a: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Eternal, 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Absolute; 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He </a:t>
            </a: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begets none, 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nor is He </a:t>
            </a: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begotten. 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And there is </a:t>
            </a: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none like unto Him.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[Qur’an Surah 112]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0" y="629038"/>
            <a:ext cx="274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He is without beginning or end.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0" y="2711181"/>
            <a:ext cx="2907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He is not limited by time or place.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0" y="1746563"/>
            <a:ext cx="2907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This is to reject the Christian idea of the Trinity that God is the ‘Father’, Jesus as ‘the Son’ and the Holy Spirit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0" y="1099350"/>
            <a:ext cx="2907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This tells Muslims not to think of Allah in human terms.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66525" y="3326913"/>
            <a:ext cx="48195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Muslims believe in Tawhid which means……... Muslims believe that Allah has …………………. which can be found in the holy book known as the……….. A good example of this is found in the ……………… prayer which tells Muslims that Allah is the Most Merciful and the Most……..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355375" y="1378363"/>
            <a:ext cx="27423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Begotten: cause, bring about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Begot: past of Beget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Beget: a man whose existence was caused by process of reproduction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8" name="Google Shape;88;p17"/>
          <p:cNvSpPr txBox="1"/>
          <p:nvPr/>
        </p:nvSpPr>
        <p:spPr>
          <a:xfrm>
            <a:off x="6355375" y="886588"/>
            <a:ext cx="27423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Need some help with some of the terms?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12725" y="195250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 Sheet 2 - Tawhid in Art </a:t>
            </a:r>
            <a:endParaRPr/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934337"/>
            <a:ext cx="2948450" cy="22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800" y="862101"/>
            <a:ext cx="3315407" cy="22113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369800" y="3240013"/>
            <a:ext cx="3056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Credit:  [Flickr - Hans Splinter] - [Longing for the Mecca by Ahmed Materi] (Attribution-NoDerivs 2.0 Generic (CC BY-ND 2.0))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598600" y="934338"/>
            <a:ext cx="1687500" cy="25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ontserrat"/>
                <a:ea typeface="Montserrat"/>
                <a:cs typeface="Montserrat"/>
                <a:sym typeface="Montserrat"/>
              </a:rPr>
              <a:t>How does the artist in the image of the right show the concept of Tawhid?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ontserrat"/>
                <a:ea typeface="Montserrat"/>
                <a:cs typeface="Montserrat"/>
                <a:sym typeface="Montserrat"/>
              </a:rPr>
              <a:t>What do you notice in terms of the similarity with the live photo of the Kaaba on the left hand side?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ontserrat"/>
                <a:ea typeface="Montserrat"/>
                <a:cs typeface="Montserrat"/>
                <a:sym typeface="Montserrat"/>
              </a:rPr>
              <a:t>What do you think the artist is trying to portray? 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58975" y="3240025"/>
            <a:ext cx="29484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Najamuddin Shahwani / CC BY (Attribution 3.0 Unported (CC BY 3.0))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295269" y="669681"/>
            <a:ext cx="4114800" cy="85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900" lIns="83825" spcFirstLastPara="1" rIns="83825" wrap="square" tIns="4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mbria"/>
              <a:buNone/>
            </a:pPr>
            <a:r>
              <a:rPr lang="en-GB" sz="1400">
                <a:solidFill>
                  <a:srgbClr val="000000"/>
                </a:solidFill>
              </a:rPr>
              <a:t>Immanent means - close at hand, present in the universe, within the world, part of human life.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6594250" y="1766774"/>
            <a:ext cx="2088300" cy="40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1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Allah is closer to us than our jugular vein.</a:t>
            </a:r>
            <a:endParaRPr sz="1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68300" lvl="0" marL="4699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177688" y="1681156"/>
            <a:ext cx="2051100" cy="40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I feel the presence of Allah 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close to me as I live my life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59088" y="2182175"/>
            <a:ext cx="2088300" cy="38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He is Allah, the One and Only.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920618" y="3461339"/>
            <a:ext cx="2051100" cy="48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Rules and regulates 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all affairs 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079124" y="3565138"/>
            <a:ext cx="1950300" cy="27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the Eternal,  the Absolute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5031585" y="4075180"/>
            <a:ext cx="2884800" cy="48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Allah is beyond comparison 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with all other living things.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60788" y="3502963"/>
            <a:ext cx="1609500" cy="40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The power behind the universe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348395" y="3461335"/>
            <a:ext cx="2732400" cy="48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Outside and beyond everything that He created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570896" y="2319132"/>
            <a:ext cx="1422300" cy="27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Outside time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3379350" y="2333700"/>
            <a:ext cx="2836200" cy="85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“No vision can grasp Him, But his grasp is over all Vision, He is above all comprehension, yet is acquainted with all things” [Qur’an Surah 6:103 Sahih International Translation]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078838" y="4116794"/>
            <a:ext cx="2836200" cy="40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Allah is closer to each human than their heartbeat.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566488" y="1792844"/>
            <a:ext cx="2348400" cy="27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Allah knows all humankind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60787" y="2640331"/>
            <a:ext cx="3058500" cy="72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“When my servants ask you [O Muhammad] about me I am close. I listen to every prayer of every suppliant”  [Qur’an Surah 2:186 Sahih International Translation].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283600" y="2747147"/>
            <a:ext cx="2709600" cy="58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“We are closer to him than his jugular vein.” [Qur’an Surah 50:16 Sahih International Translation]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196563" y="32888"/>
            <a:ext cx="6600600" cy="4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Resource Sheet 3 ‘Allah’s Transcendent and Immanent Nature Part 1” </a:t>
            </a:r>
            <a:endParaRPr sz="1900"/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4965994" y="756469"/>
            <a:ext cx="4114800" cy="85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900" lIns="83825" spcFirstLastPara="1" rIns="83825" wrap="square" tIns="4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mbria"/>
              <a:buNone/>
            </a:pPr>
            <a:r>
              <a:rPr lang="en-GB" sz="1400">
                <a:solidFill>
                  <a:srgbClr val="000000"/>
                </a:solidFill>
              </a:rPr>
              <a:t>Transcendent means - beyond the universe, separate and outside of the world.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60789" y="4043238"/>
            <a:ext cx="1801500" cy="48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 SemiBold"/>
                <a:ea typeface="Montserrat SemiBold"/>
                <a:cs typeface="Montserrat SemiBold"/>
                <a:sym typeface="Montserrat SemiBold"/>
              </a:rPr>
              <a:t>Beyond human reasoning and understanding 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196563" y="32888"/>
            <a:ext cx="6600600" cy="4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Resource Sheet 4 ‘Allah’s Transcendent and Immanent Nature Part 2’ </a:t>
            </a:r>
            <a:endParaRPr sz="1900"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196563" y="75247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25" spcFirstLastPara="1" rIns="83825" wrap="square" tIns="4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GB" sz="1600">
                <a:solidFill>
                  <a:srgbClr val="000000"/>
                </a:solidFill>
              </a:rPr>
              <a:t>Task: Fill in the gaps with the words down below. Afterwards write down your own opinion to this question, “Do you think you can ever know God?” 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128" name="Google Shape;128;p20"/>
          <p:cNvSpPr/>
          <p:nvPr/>
        </p:nvSpPr>
        <p:spPr>
          <a:xfrm>
            <a:off x="196563" y="1438275"/>
            <a:ext cx="8623800" cy="265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900" lIns="83825" spcFirstLastPara="1" rIns="83825" wrap="square" tIns="4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Muslims believe that Allah is 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Immanent and transcendent.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Allah is </a:t>
            </a:r>
            <a:r>
              <a:rPr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outside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limits of this world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rules of nature or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For example, the Qur’an states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Surah 112, ‘He is Allah,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and Only; Allah, the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Eternal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Absolute.’  This passage explains how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Allah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neither born nor is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father to any other creation.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Allah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beyond comparison with any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living thing.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same, Muslims believe Allah is immanent, which is to say Allah is close to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and active in human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affairs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 Qur’an also states ‘We are closer to him than his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jugular</a:t>
            </a:r>
            <a:r>
              <a:rPr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vein. (Surah 50.16)  Allah knows everything  that is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said.  Nothing is hidden </a:t>
            </a:r>
            <a:r>
              <a:rPr b="1"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him.</a:t>
            </a:r>
            <a:endParaRPr sz="1300"/>
          </a:p>
        </p:txBody>
      </p:sp>
      <p:sp>
        <p:nvSpPr>
          <p:cNvPr id="129" name="Google Shape;129;p20"/>
          <p:cNvSpPr/>
          <p:nvPr/>
        </p:nvSpPr>
        <p:spPr>
          <a:xfrm>
            <a:off x="161624" y="4212142"/>
            <a:ext cx="8496900" cy="648000"/>
          </a:xfrm>
          <a:prstGeom prst="rect">
            <a:avLst/>
          </a:prstGeom>
          <a:noFill/>
          <a:ln cap="flat" cmpd="sng" w="25400">
            <a:solidFill>
              <a:srgbClr val="7B78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900" lIns="83825" spcFirstLastPara="1" rIns="83825" wrap="square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rom / human / time / including / both / outside / the / Eternal / Allah / jugular / affairs / Allah / in / other / done 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1852850" y="1497100"/>
            <a:ext cx="47283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All quotations are taken from The Quranic Arabic Corpus.</a:t>
            </a:r>
            <a:endParaRPr sz="1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