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BC81F5E-1BE0-4E4B-A5E6-50D61F996215}">
  <a:tblStyle styleId="{0BC81F5E-1BE0-4E4B-A5E6-50D61F9962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da67c40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da67c40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b850cff9a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b850cff9a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b9dbb7727_9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b9dbb7727_9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b9dbb7727_4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8b9dbb7727_4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b850cff9a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b850cff9a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661d1f9b7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661d1f9b7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8"/>
            <a:ext cx="4719200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3" name="Google Shape;113;p21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5" name="Google Shape;115;p21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/>
          <p:cNvSpPr/>
          <p:nvPr/>
        </p:nvSpPr>
        <p:spPr>
          <a:xfrm>
            <a:off x="14084050" y="0"/>
            <a:ext cx="7001700" cy="880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 txBox="1"/>
          <p:nvPr>
            <p:ph idx="4294967295" type="ctrTitle"/>
          </p:nvPr>
        </p:nvSpPr>
        <p:spPr>
          <a:xfrm>
            <a:off x="917950" y="2876300"/>
            <a:ext cx="155898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work experience [3 / 3]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Using imperfect and preterite together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3" name="Google Shape;153;p2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54" name="Google Shape;154;p2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Señora Stanley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/>
        </p:nvSpPr>
        <p:spPr>
          <a:xfrm>
            <a:off x="-3057450" y="375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2800650" y="727100"/>
            <a:ext cx="13787700" cy="23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Ante-penultimate syllable stress (palabras esdrújulas)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When a word is stressed on the ante-penultimate syllable, there will 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always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be an accent. 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12037425" y="4052825"/>
            <a:ext cx="3231600" cy="13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Saturday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4416400" y="4120175"/>
            <a:ext cx="71364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sa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-ba-do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8820000" y="4120175"/>
            <a:ext cx="30000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sá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bado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3330050" y="5116500"/>
            <a:ext cx="71364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ro-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man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-ti-co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7971050" y="5116500"/>
            <a:ext cx="33930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ro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mán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tico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11875850" y="5049150"/>
            <a:ext cx="4048500" cy="13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 romantic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3330050" y="6139700"/>
            <a:ext cx="71364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fan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-ti-co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7971050" y="6139700"/>
            <a:ext cx="37431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fan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tás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tico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11875850" y="6072350"/>
            <a:ext cx="4048500" cy="13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 fantastic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/>
          <p:nvPr/>
        </p:nvSpPr>
        <p:spPr>
          <a:xfrm>
            <a:off x="6385499" y="3454600"/>
            <a:ext cx="5517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8000"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r>
              <a:rPr b="1" lang="en-GB" sz="8000">
                <a:latin typeface="Century Gothic"/>
                <a:ea typeface="Century Gothic"/>
                <a:cs typeface="Century Gothic"/>
                <a:sym typeface="Century Gothic"/>
              </a:rPr>
              <a:t>mán</a:t>
            </a:r>
            <a:r>
              <a:rPr lang="en-GB" sz="8000">
                <a:latin typeface="Century Gothic"/>
                <a:ea typeface="Century Gothic"/>
                <a:cs typeface="Century Gothic"/>
                <a:sym typeface="Century Gothic"/>
              </a:rPr>
              <a:t>tico</a:t>
            </a:r>
            <a:br>
              <a:rPr lang="en-GB" sz="8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43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43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5" name="Google Shape;175;p29"/>
          <p:cNvSpPr txBox="1"/>
          <p:nvPr/>
        </p:nvSpPr>
        <p:spPr>
          <a:xfrm>
            <a:off x="423000" y="4535525"/>
            <a:ext cx="5962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Century Gothic"/>
                <a:ea typeface="Century Gothic"/>
                <a:cs typeface="Century Gothic"/>
                <a:sym typeface="Century Gothic"/>
              </a:rPr>
              <a:t>fan</a:t>
            </a:r>
            <a:r>
              <a:rPr b="1" lang="en-GB" sz="8000">
                <a:latin typeface="Century Gothic"/>
                <a:ea typeface="Century Gothic"/>
                <a:cs typeface="Century Gothic"/>
                <a:sym typeface="Century Gothic"/>
              </a:rPr>
              <a:t>tás</a:t>
            </a:r>
            <a:r>
              <a:rPr lang="en-GB" sz="8000">
                <a:latin typeface="Century Gothic"/>
                <a:ea typeface="Century Gothic"/>
                <a:cs typeface="Century Gothic"/>
                <a:sym typeface="Century Gothic"/>
              </a:rPr>
              <a:t>tico</a:t>
            </a:r>
            <a:br>
              <a:rPr lang="en-GB" sz="8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5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514000" y="216800"/>
            <a:ext cx="4602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latin typeface="Century Gothic"/>
                <a:ea typeface="Century Gothic"/>
                <a:cs typeface="Century Gothic"/>
                <a:sym typeface="Century Gothic"/>
              </a:rPr>
              <a:t>sá</a:t>
            </a:r>
            <a:r>
              <a:rPr lang="en-GB" sz="8000">
                <a:latin typeface="Century Gothic"/>
                <a:ea typeface="Century Gothic"/>
                <a:cs typeface="Century Gothic"/>
                <a:sym typeface="Century Gothic"/>
              </a:rPr>
              <a:t>bado</a:t>
            </a:r>
            <a:endParaRPr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11323825" y="703050"/>
            <a:ext cx="5517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Century Gothic"/>
                <a:ea typeface="Century Gothic"/>
                <a:cs typeface="Century Gothic"/>
                <a:sym typeface="Century Gothic"/>
              </a:rPr>
              <a:t>sim</a:t>
            </a:r>
            <a:r>
              <a:rPr b="1" lang="en-GB" sz="8000">
                <a:latin typeface="Century Gothic"/>
                <a:ea typeface="Century Gothic"/>
                <a:cs typeface="Century Gothic"/>
                <a:sym typeface="Century Gothic"/>
              </a:rPr>
              <a:t>pá</a:t>
            </a:r>
            <a:r>
              <a:rPr lang="en-GB" sz="8000">
                <a:latin typeface="Century Gothic"/>
                <a:ea typeface="Century Gothic"/>
                <a:cs typeface="Century Gothic"/>
                <a:sym typeface="Century Gothic"/>
              </a:rPr>
              <a:t>tico</a:t>
            </a:r>
            <a:endParaRPr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12500425" y="4696725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8000"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r>
              <a:rPr b="1" lang="en-GB" sz="8000">
                <a:latin typeface="Century Gothic"/>
                <a:ea typeface="Century Gothic"/>
                <a:cs typeface="Century Gothic"/>
                <a:sym typeface="Century Gothic"/>
              </a:rPr>
              <a:t>rán</a:t>
            </a:r>
            <a:r>
              <a:rPr lang="en-GB" sz="8000">
                <a:latin typeface="Century Gothic"/>
                <a:ea typeface="Century Gothic"/>
                <a:cs typeface="Century Gothic"/>
                <a:sym typeface="Century Gothic"/>
              </a:rPr>
              <a:t>tula</a:t>
            </a:r>
            <a:endParaRPr b="0" i="0" sz="80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13151425" y="2876300"/>
            <a:ext cx="3689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[nice]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/>
        </p:nvSpPr>
        <p:spPr>
          <a:xfrm>
            <a:off x="4039400" y="530675"/>
            <a:ext cx="11202600" cy="18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If the stress is on the ante-penultimate syllable, there will always be an accent.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30"/>
          <p:cNvSpPr txBox="1"/>
          <p:nvPr/>
        </p:nvSpPr>
        <p:spPr>
          <a:xfrm>
            <a:off x="1186350" y="2315400"/>
            <a:ext cx="159153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Escucha cada palabra y escribe la/s letra/s que no está/n. ¿Tiene acento o no?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1534975" y="3393100"/>
            <a:ext cx="14703300" cy="56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1  s___bado							6 p___j___ro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2 c___rren								7 ___m___rica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3 p___gina								8 v___nde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4 ___xamen						  9 r___p___do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5 ___m___ga					10 m___rtes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0"/>
          <p:cNvSpPr txBox="1"/>
          <p:nvPr/>
        </p:nvSpPr>
        <p:spPr>
          <a:xfrm>
            <a:off x="2827575" y="3339225"/>
            <a:ext cx="834900" cy="78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á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2827575" y="4363050"/>
            <a:ext cx="834900" cy="78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2970800" y="5502150"/>
            <a:ext cx="834900" cy="78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á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2503825" y="6410700"/>
            <a:ext cx="834900" cy="78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2503825" y="7540700"/>
            <a:ext cx="834900" cy="78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a 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4289725" y="7540700"/>
            <a:ext cx="834900" cy="78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10231925" y="3393100"/>
            <a:ext cx="834900" cy="78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á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11650000" y="3393100"/>
            <a:ext cx="834900" cy="78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9701925" y="4363050"/>
            <a:ext cx="834900" cy="78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11784650" y="4363050"/>
            <a:ext cx="834900" cy="78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10231925" y="5466900"/>
            <a:ext cx="834900" cy="78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10078325" y="6410700"/>
            <a:ext cx="834900" cy="78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á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11784650" y="6541400"/>
            <a:ext cx="834900" cy="78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10383150" y="7540700"/>
            <a:ext cx="834900" cy="78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6" name="Google Shape;206;p31"/>
          <p:cNvGraphicFramePr/>
          <p:nvPr/>
        </p:nvGraphicFramePr>
        <p:xfrm>
          <a:off x="917950" y="45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{0BC81F5E-1BE0-4E4B-A5E6-50D61F996215}</a:tableStyleId>
              </a:tblPr>
              <a:tblGrid>
                <a:gridCol w="7020850"/>
                <a:gridCol w="6823150"/>
              </a:tblGrid>
              <a:tr h="77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habilidad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skill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descanso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break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llevarse bien / mal con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get on well / badly with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 prácticas laborales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ork experience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conocer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meet (for the first time)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 compañeros / el jefe / la jefa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olleagues / boss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mpezar / terminar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start / to finish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equipo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a team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archivar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file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valer la pena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worth it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maleducado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rude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7" name="Google Shape;207;p31"/>
          <p:cNvSpPr/>
          <p:nvPr/>
        </p:nvSpPr>
        <p:spPr>
          <a:xfrm>
            <a:off x="14084050" y="0"/>
            <a:ext cx="7001700" cy="880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3" name="Google Shape;213;p32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When talking or writing about events in the past you will often need to use the imperfect and preterite together.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4" name="Google Shape;214;p32"/>
          <p:cNvSpPr txBox="1"/>
          <p:nvPr>
            <p:ph idx="1" type="body"/>
          </p:nvPr>
        </p:nvSpPr>
        <p:spPr>
          <a:xfrm>
            <a:off x="804850" y="3492250"/>
            <a:ext cx="7105200" cy="298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__________  for repeated actions in the past, with no clear beginning or end and to describe things in the past. </a:t>
            </a:r>
            <a:endParaRPr b="1" sz="2800"/>
          </a:p>
        </p:txBody>
      </p:sp>
      <p:sp>
        <p:nvSpPr>
          <p:cNvPr id="215" name="Google Shape;215;p32"/>
          <p:cNvSpPr txBox="1"/>
          <p:nvPr>
            <p:ph idx="1" type="body"/>
          </p:nvPr>
        </p:nvSpPr>
        <p:spPr>
          <a:xfrm>
            <a:off x="1630675" y="3416050"/>
            <a:ext cx="266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Imperfect  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216" name="Google Shape;216;p32"/>
          <p:cNvSpPr txBox="1"/>
          <p:nvPr>
            <p:ph idx="1" type="body"/>
          </p:nvPr>
        </p:nvSpPr>
        <p:spPr>
          <a:xfrm>
            <a:off x="8820000" y="3561675"/>
            <a:ext cx="77700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_________   for completed actions in the past.</a:t>
            </a:r>
            <a:endParaRPr b="1" sz="2800"/>
          </a:p>
        </p:txBody>
      </p:sp>
      <p:sp>
        <p:nvSpPr>
          <p:cNvPr id="217" name="Google Shape;217;p32"/>
          <p:cNvSpPr txBox="1"/>
          <p:nvPr>
            <p:ph idx="1" type="body"/>
          </p:nvPr>
        </p:nvSpPr>
        <p:spPr>
          <a:xfrm>
            <a:off x="9794775" y="3418350"/>
            <a:ext cx="229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preterite</a:t>
            </a:r>
            <a:endParaRPr b="1" sz="2800">
              <a:solidFill>
                <a:srgbClr val="000000"/>
              </a:solidFill>
            </a:endParaRPr>
          </a:p>
        </p:txBody>
      </p:sp>
      <p:cxnSp>
        <p:nvCxnSpPr>
          <p:cNvPr id="218" name="Google Shape;218;p32"/>
          <p:cNvCxnSpPr/>
          <p:nvPr/>
        </p:nvCxnSpPr>
        <p:spPr>
          <a:xfrm>
            <a:off x="8062325" y="3334588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32"/>
          <p:cNvCxnSpPr/>
          <p:nvPr/>
        </p:nvCxnSpPr>
        <p:spPr>
          <a:xfrm>
            <a:off x="8062325" y="6821938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20" name="Google Shape;220;p32"/>
          <p:cNvSpPr txBox="1"/>
          <p:nvPr/>
        </p:nvSpPr>
        <p:spPr>
          <a:xfrm>
            <a:off x="673225" y="6475150"/>
            <a:ext cx="7236900" cy="17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Cada día 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ayudaba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a los niños.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9018725" y="6475150"/>
            <a:ext cx="6355200" cy="17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Un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día 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ayudé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a los niños.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1023550" y="7297850"/>
            <a:ext cx="6355200" cy="162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We do not know when exactly the “helping” began or ended. It happened repeatedly.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9018725" y="7297850"/>
            <a:ext cx="7770000" cy="162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We know that the “helping” began and ended on a particular day. It is a completed action.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/>
        </p:nvSpPr>
        <p:spPr>
          <a:xfrm>
            <a:off x="493400" y="446975"/>
            <a:ext cx="172482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800">
                <a:latin typeface="Montserrat"/>
                <a:ea typeface="Montserrat"/>
                <a:cs typeface="Montserrat"/>
                <a:sym typeface="Montserrat"/>
              </a:rPr>
              <a:t>¿Pretérito o imperfecto? </a:t>
            </a:r>
            <a:endParaRPr b="1" sz="5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33"/>
          <p:cNvSpPr txBox="1"/>
          <p:nvPr/>
        </p:nvSpPr>
        <p:spPr>
          <a:xfrm>
            <a:off x="803325" y="1765100"/>
            <a:ext cx="8953200" cy="111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AutoNum type="arabicPeriod"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ace un mes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33"/>
          <p:cNvSpPr txBox="1"/>
          <p:nvPr/>
        </p:nvSpPr>
        <p:spPr>
          <a:xfrm>
            <a:off x="803325" y="3256225"/>
            <a:ext cx="8953200" cy="111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odos los días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33"/>
          <p:cNvSpPr txBox="1"/>
          <p:nvPr/>
        </p:nvSpPr>
        <p:spPr>
          <a:xfrm>
            <a:off x="803325" y="4747350"/>
            <a:ext cx="8953200" cy="111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b="1" lang="en-GB" sz="4000"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lang="en-GB" sz="4000"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uando tenía once años</a:t>
            </a:r>
            <a:endParaRPr b="1" sz="4000">
              <a:highlight>
                <a:schemeClr val="lt2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803325" y="6238475"/>
            <a:ext cx="8953200" cy="111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4. 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a semana pasada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3"/>
          <p:cNvSpPr txBox="1"/>
          <p:nvPr/>
        </p:nvSpPr>
        <p:spPr>
          <a:xfrm>
            <a:off x="803325" y="7611825"/>
            <a:ext cx="8953200" cy="111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5. 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n día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10116375" y="1759950"/>
            <a:ext cx="1170900" cy="1294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P</a:t>
            </a:r>
            <a:endParaRPr sz="8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10116375" y="3256225"/>
            <a:ext cx="1170900" cy="1294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sz="8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10116375" y="6110850"/>
            <a:ext cx="1170900" cy="1294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P</a:t>
            </a:r>
            <a:endParaRPr sz="8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10116375" y="7520175"/>
            <a:ext cx="1170900" cy="1294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P</a:t>
            </a:r>
            <a:endParaRPr sz="8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10116375" y="4701525"/>
            <a:ext cx="1170900" cy="1294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sz="8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/>
        </p:nvSpPr>
        <p:spPr>
          <a:xfrm>
            <a:off x="1063125" y="2804238"/>
            <a:ext cx="3904800" cy="1642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		break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4"/>
          <p:cNvSpPr txBox="1"/>
          <p:nvPr/>
        </p:nvSpPr>
        <p:spPr>
          <a:xfrm>
            <a:off x="1063150" y="890050"/>
            <a:ext cx="3904800" cy="1642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skill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34"/>
          <p:cNvSpPr txBox="1"/>
          <p:nvPr/>
        </p:nvSpPr>
        <p:spPr>
          <a:xfrm>
            <a:off x="1063125" y="4862550"/>
            <a:ext cx="3904800" cy="1642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to get on well with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34"/>
          <p:cNvSpPr txBox="1"/>
          <p:nvPr/>
        </p:nvSpPr>
        <p:spPr>
          <a:xfrm>
            <a:off x="5349800" y="890050"/>
            <a:ext cx="3904800" cy="1642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work experience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34"/>
          <p:cNvSpPr txBox="1"/>
          <p:nvPr/>
        </p:nvSpPr>
        <p:spPr>
          <a:xfrm>
            <a:off x="5349800" y="2876300"/>
            <a:ext cx="3904800" cy="1642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to know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34"/>
          <p:cNvSpPr txBox="1"/>
          <p:nvPr/>
        </p:nvSpPr>
        <p:spPr>
          <a:xfrm>
            <a:off x="5349800" y="4862550"/>
            <a:ext cx="3904800" cy="1642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colleagues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34"/>
          <p:cNvSpPr txBox="1"/>
          <p:nvPr/>
        </p:nvSpPr>
        <p:spPr>
          <a:xfrm>
            <a:off x="9636450" y="890050"/>
            <a:ext cx="3904800" cy="1642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boss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34"/>
          <p:cNvSpPr txBox="1"/>
          <p:nvPr/>
        </p:nvSpPr>
        <p:spPr>
          <a:xfrm>
            <a:off x="9636463" y="2876300"/>
            <a:ext cx="3904800" cy="1642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o start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>
            <a:off x="9636475" y="4862550"/>
            <a:ext cx="3904800" cy="1642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o finish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34"/>
          <p:cNvSpPr txBox="1"/>
          <p:nvPr/>
        </p:nvSpPr>
        <p:spPr>
          <a:xfrm>
            <a:off x="5349800" y="6848800"/>
            <a:ext cx="3904800" cy="1642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n a team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34"/>
          <p:cNvSpPr txBox="1"/>
          <p:nvPr/>
        </p:nvSpPr>
        <p:spPr>
          <a:xfrm>
            <a:off x="9636450" y="6848800"/>
            <a:ext cx="3904800" cy="1642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o file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34"/>
          <p:cNvSpPr txBox="1"/>
          <p:nvPr/>
        </p:nvSpPr>
        <p:spPr>
          <a:xfrm>
            <a:off x="13923150" y="4862550"/>
            <a:ext cx="3904800" cy="1642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o be 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worth it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34"/>
          <p:cNvSpPr txBox="1"/>
          <p:nvPr/>
        </p:nvSpPr>
        <p:spPr>
          <a:xfrm>
            <a:off x="13923125" y="890050"/>
            <a:ext cx="3904800" cy="1642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rude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13923125" y="2876300"/>
            <a:ext cx="3904800" cy="1642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o get on badly with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