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10287000" cx="18288000"/>
  <p:notesSz cx="6858000" cy="9144000"/>
  <p:embeddedFontLst>
    <p:embeddedFont>
      <p:font typeface="Montserrat SemiBold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9DC12F1-E326-4B85-8F7A-A4AE64964111}">
  <a:tblStyle styleId="{99DC12F1-E326-4B85-8F7A-A4AE649641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SemiBold-italic.fntdata"/><Relationship Id="rId16" Type="http://schemas.openxmlformats.org/officeDocument/2006/relationships/font" Target="fonts/MontserratSemiBold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Montserra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41025bd4_0_1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41025bd4_0_1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7d5d6ed7_0_5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8c7d5d6ed7_0_5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8c7d5d6ed7_0_5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c7d5d6ed7_0_3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g8c7d5d6ed7_0_3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8c7d5d6ed7_0_3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c41025bd4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c41025bd4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c41025bd4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8c41025bd4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c41025bd4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c41025bd4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c7d5d6ed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c7d5d6ed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d783d71f3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d783d71f3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4628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School rules</a:t>
            </a:r>
            <a:r>
              <a:rPr lang="en-GB">
                <a:solidFill>
                  <a:srgbClr val="4B3241"/>
                </a:solidFill>
              </a:rPr>
              <a:t> [2 / 3]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>
                <a:solidFill>
                  <a:srgbClr val="4B3241"/>
                </a:solidFill>
              </a:rPr>
              <a:t>Using the verbs </a:t>
            </a:r>
            <a:r>
              <a:rPr i="1" lang="en-GB">
                <a:solidFill>
                  <a:srgbClr val="4B3241"/>
                </a:solidFill>
              </a:rPr>
              <a:t>dürfen, müssen </a:t>
            </a:r>
            <a:r>
              <a:rPr lang="en-GB">
                <a:solidFill>
                  <a:srgbClr val="4B3241"/>
                </a:solidFill>
              </a:rPr>
              <a:t>and</a:t>
            </a:r>
            <a:r>
              <a:rPr i="1" lang="en-GB">
                <a:solidFill>
                  <a:srgbClr val="4B3241"/>
                </a:solidFill>
              </a:rPr>
              <a:t> können</a:t>
            </a:r>
            <a:r>
              <a:rPr lang="en-GB">
                <a:solidFill>
                  <a:srgbClr val="4B3241"/>
                </a:solidFill>
              </a:rPr>
              <a:t> in the plural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Herr Jones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7791447" y="131016"/>
            <a:ext cx="27048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400"/>
              <a:buFont typeface="Century Gothic"/>
              <a:buNone/>
            </a:pPr>
            <a:r>
              <a:rPr b="1" lang="en-GB" sz="14400"/>
              <a:t>ü</a:t>
            </a:r>
            <a:endParaRPr sz="14400"/>
          </a:p>
        </p:txBody>
      </p:sp>
      <p:sp>
        <p:nvSpPr>
          <p:cNvPr id="88" name="Google Shape;88;p15"/>
          <p:cNvSpPr/>
          <p:nvPr/>
        </p:nvSpPr>
        <p:spPr>
          <a:xfrm>
            <a:off x="6406665" y="2405418"/>
            <a:ext cx="5704200" cy="408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latin typeface="Montserrat"/>
                <a:ea typeface="Montserrat"/>
                <a:cs typeface="Montserrat"/>
                <a:sym typeface="Montserrat"/>
              </a:rPr>
              <a:t>fünf</a:t>
            </a:r>
            <a:endParaRPr sz="9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1501374" y="511475"/>
            <a:ext cx="4664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Rücken</a:t>
            </a:r>
            <a:endParaRPr sz="8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11784951" y="642050"/>
            <a:ext cx="5970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wünschen</a:t>
            </a:r>
            <a:endParaRPr sz="8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13325634" y="4969950"/>
            <a:ext cx="35883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Stück</a:t>
            </a:r>
            <a:endParaRPr i="1" sz="8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649758" y="5884098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Glück</a:t>
            </a:r>
            <a:endParaRPr sz="8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7207474" y="6893175"/>
            <a:ext cx="46644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müssen</a:t>
            </a:r>
            <a:endParaRPr sz="8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7293962" y="7931256"/>
            <a:ext cx="449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[to have to/must]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1436823" y="6954174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[luck/happiness]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12908967" y="1750086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[to wish]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1579860" y="54633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400"/>
              <a:buFont typeface="Century Gothic"/>
              <a:buNone/>
            </a:pPr>
            <a:r>
              <a:rPr lang="en-GB" sz="14400"/>
              <a:t>ö</a:t>
            </a:r>
            <a:endParaRPr sz="14400"/>
          </a:p>
        </p:txBody>
      </p:sp>
      <p:sp>
        <p:nvSpPr>
          <p:cNvPr id="104" name="Google Shape;104;p16"/>
          <p:cNvSpPr/>
          <p:nvPr/>
        </p:nvSpPr>
        <p:spPr>
          <a:xfrm>
            <a:off x="6711465" y="2494688"/>
            <a:ext cx="5704200" cy="4383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b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900">
                <a:latin typeface="Montserrat"/>
                <a:ea typeface="Montserrat"/>
                <a:cs typeface="Montserrat"/>
                <a:sym typeface="Montserrat"/>
              </a:rPr>
              <a:t>schön</a:t>
            </a:r>
            <a:endParaRPr sz="9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249725" y="4326575"/>
            <a:ext cx="61569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französisch</a:t>
            </a:r>
            <a:endParaRPr sz="8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12415676" y="4326575"/>
            <a:ext cx="53661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önnen</a:t>
            </a:r>
            <a:endParaRPr sz="8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7144617" y="7079865"/>
            <a:ext cx="4608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möglich</a:t>
            </a:r>
            <a:endParaRPr i="1" sz="8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460097" y="1171218"/>
            <a:ext cx="5425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Lö</a:t>
            </a: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ung</a:t>
            </a:r>
            <a:endParaRPr sz="8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2630475" y="1189475"/>
            <a:ext cx="4608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100">
                <a:latin typeface="Montserrat"/>
                <a:ea typeface="Montserrat"/>
                <a:cs typeface="Montserrat"/>
                <a:sym typeface="Montserrat"/>
              </a:rPr>
              <a:t>mögen</a:t>
            </a:r>
            <a:endParaRPr sz="8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13344480" y="2324783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[to like]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7524621" y="8286418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[possible]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286101" y="2242726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[solution]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2140679" y="9711615"/>
            <a:ext cx="5173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Rachel Hawkes</a:t>
            </a:r>
            <a:endParaRPr sz="2100"/>
          </a:p>
        </p:txBody>
      </p:sp>
      <p:sp>
        <p:nvSpPr>
          <p:cNvPr id="114" name="Google Shape;114;p16"/>
          <p:cNvSpPr txBox="1"/>
          <p:nvPr/>
        </p:nvSpPr>
        <p:spPr>
          <a:xfrm>
            <a:off x="13463680" y="5637458"/>
            <a:ext cx="385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[to be able to, can]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7550" y="8857047"/>
            <a:ext cx="791589" cy="115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17"/>
          <p:cNvSpPr txBox="1"/>
          <p:nvPr>
            <p:ph type="title"/>
          </p:nvPr>
        </p:nvSpPr>
        <p:spPr>
          <a:xfrm>
            <a:off x="917950" y="890050"/>
            <a:ext cx="13201200" cy="94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Plural conjugations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875100" y="1905000"/>
            <a:ext cx="7820700" cy="28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				we</a:t>
            </a:r>
            <a:endParaRPr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ihr				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(plural)</a:t>
            </a:r>
            <a:endParaRPr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ie / Sie	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/ you (formal)</a:t>
            </a:r>
            <a:endParaRPr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7"/>
          <p:cNvSpPr txBox="1"/>
          <p:nvPr/>
        </p:nvSpPr>
        <p:spPr>
          <a:xfrm>
            <a:off x="304800" y="5513700"/>
            <a:ext cx="87663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Wir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dürfen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in der Kantine essen.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8856625" y="5481750"/>
            <a:ext cx="9105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 are allowed to eat in the canteen.</a:t>
            </a:r>
            <a:endParaRPr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838200" y="7467600"/>
            <a:ext cx="8001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00A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304800" y="6428100"/>
            <a:ext cx="87663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Ihr m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üsst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Mathe lernen.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8856625" y="6396150"/>
            <a:ext cx="9105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have to learn Maths.</a:t>
            </a:r>
            <a:endParaRPr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304800" y="7342500"/>
            <a:ext cx="87663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können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ruhig sein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8856625" y="7310550"/>
            <a:ext cx="9105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They / You are able to be quiet.</a:t>
            </a:r>
            <a:endParaRPr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9270000" y="1334325"/>
            <a:ext cx="5441700" cy="2133000"/>
          </a:xfrm>
          <a:prstGeom prst="wedgeRoundRectCallout">
            <a:avLst>
              <a:gd fmla="val -108447" name="adj1"/>
              <a:gd fmla="val 34582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You won’t come across this often at GCSE.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7" name="Google Shape;137;p18"/>
          <p:cNvSpPr txBox="1"/>
          <p:nvPr>
            <p:ph type="title"/>
          </p:nvPr>
        </p:nvSpPr>
        <p:spPr>
          <a:xfrm>
            <a:off x="917950" y="890050"/>
            <a:ext cx="13201200" cy="857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form plural conjugations</a:t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3967525" y="6803675"/>
            <a:ext cx="7691100" cy="1654500"/>
          </a:xfrm>
          <a:prstGeom prst="wedgeRoundRectCallout">
            <a:avLst>
              <a:gd fmla="val -42203" name="adj1"/>
              <a:gd fmla="val -87513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Notice the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wir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Sie / sie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are the same as the infinitive.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1990025" y="8594650"/>
            <a:ext cx="14671200" cy="171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875100" y="1905000"/>
            <a:ext cx="17184300" cy="9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Take the </a:t>
            </a: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-en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off the infinitive and add the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conjugations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948300" y="3200400"/>
            <a:ext cx="17367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wir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3671100" y="3227700"/>
            <a:ext cx="12882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-en</a:t>
            </a:r>
            <a:endParaRPr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962100" y="4370700"/>
            <a:ext cx="17367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ihr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733800" y="4343400"/>
            <a:ext cx="17367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-t</a:t>
            </a:r>
            <a:endParaRPr b="1" i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990600" y="5513700"/>
            <a:ext cx="24465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sie / Sie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8"/>
          <p:cNvSpPr txBox="1"/>
          <p:nvPr/>
        </p:nvSpPr>
        <p:spPr>
          <a:xfrm>
            <a:off x="3657600" y="5391000"/>
            <a:ext cx="1736700" cy="8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-en</a:t>
            </a:r>
            <a:endParaRPr b="1"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>
            <a:off x="6282300" y="3200400"/>
            <a:ext cx="17367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wir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8"/>
          <p:cNvSpPr txBox="1"/>
          <p:nvPr/>
        </p:nvSpPr>
        <p:spPr>
          <a:xfrm>
            <a:off x="6296100" y="4370700"/>
            <a:ext cx="17367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ihr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6324600" y="5513700"/>
            <a:ext cx="24465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sie / Sie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9025500" y="3200400"/>
            <a:ext cx="29685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dürf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9039300" y="4370700"/>
            <a:ext cx="20553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dürf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9067800" y="5513700"/>
            <a:ext cx="20268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dürf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15045300" y="3200400"/>
            <a:ext cx="29685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könn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15059100" y="4370700"/>
            <a:ext cx="20553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könn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15087600" y="5513700"/>
            <a:ext cx="22269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könn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1997300" y="3200400"/>
            <a:ext cx="29685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m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üss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12011100" y="4370700"/>
            <a:ext cx="20553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müss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12039600" y="5513700"/>
            <a:ext cx="2446500" cy="734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müss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>
            <p:ph type="title"/>
          </p:nvPr>
        </p:nvSpPr>
        <p:spPr>
          <a:xfrm>
            <a:off x="917950" y="356650"/>
            <a:ext cx="13201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</a:rPr>
              <a:t>ich </a:t>
            </a:r>
            <a:r>
              <a:rPr lang="en-GB">
                <a:solidFill>
                  <a:schemeClr val="dk2"/>
                </a:solidFill>
              </a:rPr>
              <a:t>and </a:t>
            </a:r>
            <a:r>
              <a:rPr i="1" lang="en-GB">
                <a:solidFill>
                  <a:schemeClr val="dk2"/>
                </a:solidFill>
              </a:rPr>
              <a:t>wir</a:t>
            </a:r>
            <a:r>
              <a:rPr lang="en-GB">
                <a:solidFill>
                  <a:schemeClr val="dk2"/>
                </a:solidFill>
              </a:rPr>
              <a:t>?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4" name="Google Shape;164;p19"/>
          <p:cNvSpPr txBox="1"/>
          <p:nvPr>
            <p:ph idx="1" type="body"/>
          </p:nvPr>
        </p:nvSpPr>
        <p:spPr>
          <a:xfrm>
            <a:off x="936800" y="1762300"/>
            <a:ext cx="6836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Talking</a:t>
            </a:r>
            <a:r>
              <a:rPr lang="en-GB" sz="3500"/>
              <a:t> about me: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917950" y="5843250"/>
            <a:ext cx="2670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</a:t>
            </a:r>
            <a:r>
              <a:rPr b="1" lang="en-GB" sz="3500"/>
              <a:t>ch  muss</a:t>
            </a:r>
            <a:endParaRPr b="1" sz="2800"/>
          </a:p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3588800" y="5843250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I have to</a:t>
            </a:r>
            <a:endParaRPr b="1" sz="2800"/>
          </a:p>
        </p:txBody>
      </p:sp>
      <p:sp>
        <p:nvSpPr>
          <p:cNvPr id="167" name="Google Shape;167;p19"/>
          <p:cNvSpPr txBox="1"/>
          <p:nvPr>
            <p:ph idx="1" type="body"/>
          </p:nvPr>
        </p:nvSpPr>
        <p:spPr>
          <a:xfrm>
            <a:off x="9525000" y="1752600"/>
            <a:ext cx="8153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Talking</a:t>
            </a:r>
            <a:r>
              <a:rPr lang="en-GB" sz="3500"/>
              <a:t> about us: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68" name="Google Shape;168;p19"/>
          <p:cNvSpPr txBox="1"/>
          <p:nvPr>
            <p:ph idx="1" type="body"/>
          </p:nvPr>
        </p:nvSpPr>
        <p:spPr>
          <a:xfrm>
            <a:off x="8835300" y="5791200"/>
            <a:ext cx="371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wir  müssen</a:t>
            </a:r>
            <a:endParaRPr b="1" sz="3500"/>
          </a:p>
        </p:txBody>
      </p:sp>
      <p:cxnSp>
        <p:nvCxnSpPr>
          <p:cNvPr id="169" name="Google Shape;169;p19"/>
          <p:cNvCxnSpPr/>
          <p:nvPr/>
        </p:nvCxnSpPr>
        <p:spPr>
          <a:xfrm flipH="1">
            <a:off x="8050025" y="1557288"/>
            <a:ext cx="12300" cy="6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70" name="Google Shape;170;p19"/>
          <p:cNvSpPr txBox="1"/>
          <p:nvPr>
            <p:ph idx="1" type="body"/>
          </p:nvPr>
        </p:nvSpPr>
        <p:spPr>
          <a:xfrm>
            <a:off x="917950" y="4928850"/>
            <a:ext cx="2670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ich</a:t>
            </a:r>
            <a:r>
              <a:rPr b="1" lang="en-GB" sz="3500"/>
              <a:t>  darf</a:t>
            </a:r>
            <a:endParaRPr b="1" sz="2800"/>
          </a:p>
        </p:txBody>
      </p:sp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3588800" y="4928850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am allowed to</a:t>
            </a:r>
            <a:endParaRPr b="1" sz="2800"/>
          </a:p>
        </p:txBody>
      </p:sp>
      <p:sp>
        <p:nvSpPr>
          <p:cNvPr id="172" name="Google Shape;172;p19"/>
          <p:cNvSpPr txBox="1"/>
          <p:nvPr>
            <p:ph idx="1" type="body"/>
          </p:nvPr>
        </p:nvSpPr>
        <p:spPr>
          <a:xfrm>
            <a:off x="8835300" y="4876800"/>
            <a:ext cx="3268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w</a:t>
            </a:r>
            <a:r>
              <a:rPr b="1" lang="en-GB" sz="3500"/>
              <a:t>ir  dürfen</a:t>
            </a:r>
            <a:endParaRPr b="1" sz="2800"/>
          </a:p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12939800" y="4876800"/>
            <a:ext cx="5074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w</a:t>
            </a:r>
            <a:r>
              <a:rPr lang="en-GB" sz="3500"/>
              <a:t>e are allowed to</a:t>
            </a:r>
            <a:endParaRPr b="1" sz="2800"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917950" y="6757650"/>
            <a:ext cx="2670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i</a:t>
            </a:r>
            <a:r>
              <a:rPr b="1" lang="en-GB" sz="3500"/>
              <a:t>ch </a:t>
            </a:r>
            <a:r>
              <a:rPr b="1" lang="en-GB" sz="3500"/>
              <a:t> kann</a:t>
            </a:r>
            <a:endParaRPr b="1" sz="2800"/>
          </a:p>
        </p:txBody>
      </p:sp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3588800" y="6757650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I am able to</a:t>
            </a:r>
            <a:endParaRPr b="1" sz="2800"/>
          </a:p>
        </p:txBody>
      </p:sp>
      <p:sp>
        <p:nvSpPr>
          <p:cNvPr id="176" name="Google Shape;176;p19"/>
          <p:cNvSpPr txBox="1"/>
          <p:nvPr>
            <p:ph idx="1" type="body"/>
          </p:nvPr>
        </p:nvSpPr>
        <p:spPr>
          <a:xfrm>
            <a:off x="8835300" y="6705600"/>
            <a:ext cx="371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w</a:t>
            </a:r>
            <a:r>
              <a:rPr b="1" lang="en-GB" sz="3500"/>
              <a:t>ir  können</a:t>
            </a:r>
            <a:endParaRPr b="1" sz="2800"/>
          </a:p>
        </p:txBody>
      </p:sp>
      <p:sp>
        <p:nvSpPr>
          <p:cNvPr id="177" name="Google Shape;177;p19"/>
          <p:cNvSpPr txBox="1"/>
          <p:nvPr>
            <p:ph idx="1" type="body"/>
          </p:nvPr>
        </p:nvSpPr>
        <p:spPr>
          <a:xfrm>
            <a:off x="12939800" y="5791200"/>
            <a:ext cx="5074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we have to</a:t>
            </a:r>
            <a:endParaRPr b="1" sz="2800"/>
          </a:p>
        </p:txBody>
      </p:sp>
      <p:sp>
        <p:nvSpPr>
          <p:cNvPr id="178" name="Google Shape;178;p19"/>
          <p:cNvSpPr txBox="1"/>
          <p:nvPr>
            <p:ph idx="1" type="body"/>
          </p:nvPr>
        </p:nvSpPr>
        <p:spPr>
          <a:xfrm>
            <a:off x="12939800" y="6705600"/>
            <a:ext cx="5074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we are able to</a:t>
            </a:r>
            <a:endParaRPr b="1"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6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Google Shape;183;p20"/>
          <p:cNvGraphicFramePr/>
          <p:nvPr/>
        </p:nvGraphicFramePr>
        <p:xfrm>
          <a:off x="835350" y="498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{99DC12F1-E326-4B85-8F7A-A4AE64964111}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ruhig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quiet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pünktlich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punctual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höflich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polite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Sporthalle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sports hall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die Kantine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canteen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das Labor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lab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dürfen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allowed to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müssen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have to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können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able to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1"/>
          <p:cNvSpPr txBox="1"/>
          <p:nvPr>
            <p:ph idx="4294967295" type="title"/>
          </p:nvPr>
        </p:nvSpPr>
        <p:spPr>
          <a:xfrm>
            <a:off x="244400" y="549800"/>
            <a:ext cx="16452000" cy="860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chemeClr val="dk2"/>
                </a:solidFill>
              </a:rPr>
              <a:t>Modal verbs in the plural:</a:t>
            </a:r>
            <a:endParaRPr sz="4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i="1" lang="en-GB" sz="4900">
                <a:solidFill>
                  <a:schemeClr val="dk2"/>
                </a:solidFill>
              </a:rPr>
              <a:t>ich darf </a:t>
            </a:r>
            <a:r>
              <a:rPr lang="en-GB" sz="4900">
                <a:solidFill>
                  <a:schemeClr val="dk2"/>
                </a:solidFill>
              </a:rPr>
              <a:t>means ………………………………. .</a:t>
            </a:r>
            <a:endParaRPr sz="4900" u="sng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i="1" lang="en-GB" sz="4900">
                <a:solidFill>
                  <a:schemeClr val="dk2"/>
                </a:solidFill>
              </a:rPr>
              <a:t>wir können </a:t>
            </a:r>
            <a:r>
              <a:rPr lang="en-GB" sz="4900">
                <a:solidFill>
                  <a:schemeClr val="dk2"/>
                </a:solidFill>
              </a:rPr>
              <a:t>means ………………………………. .</a:t>
            </a:r>
            <a:endParaRPr sz="4900" u="sng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The </a:t>
            </a:r>
            <a:r>
              <a:rPr i="1" lang="en-GB" sz="4900">
                <a:solidFill>
                  <a:schemeClr val="dk2"/>
                </a:solidFill>
              </a:rPr>
              <a:t>wir</a:t>
            </a:r>
            <a:r>
              <a:rPr lang="en-GB" sz="4900">
                <a:solidFill>
                  <a:schemeClr val="dk2"/>
                </a:solidFill>
              </a:rPr>
              <a:t> and the </a:t>
            </a:r>
            <a:r>
              <a:rPr i="1" lang="en-GB" sz="4900">
                <a:solidFill>
                  <a:schemeClr val="dk2"/>
                </a:solidFill>
              </a:rPr>
              <a:t>sie / Sie</a:t>
            </a:r>
            <a:r>
              <a:rPr lang="en-GB" sz="4900">
                <a:solidFill>
                  <a:schemeClr val="dk2"/>
                </a:solidFill>
              </a:rPr>
              <a:t> conjugations are the same as the</a:t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i="1" lang="en-GB" sz="4900">
                <a:solidFill>
                  <a:schemeClr val="dk2"/>
                </a:solidFill>
              </a:rPr>
              <a:t>Hochdeutsch</a:t>
            </a:r>
            <a:r>
              <a:rPr lang="en-GB" sz="4900">
                <a:solidFill>
                  <a:schemeClr val="dk2"/>
                </a:solidFill>
              </a:rPr>
              <a:t> means ……………………………... .</a:t>
            </a:r>
            <a:endParaRPr sz="4900">
              <a:solidFill>
                <a:schemeClr val="dk2"/>
              </a:solidFill>
            </a:endParaRPr>
          </a:p>
          <a:p>
            <a:pPr indent="-76835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900"/>
              <a:buAutoNum type="arabicPeriod"/>
            </a:pPr>
            <a:r>
              <a:rPr lang="en-GB" sz="4900">
                <a:solidFill>
                  <a:schemeClr val="dk2"/>
                </a:solidFill>
              </a:rPr>
              <a:t>When using a modal verb, you also need an infinitive verb at the ………     of the sentence.</a:t>
            </a:r>
            <a:endParaRPr sz="4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100">
              <a:solidFill>
                <a:schemeClr val="dk2"/>
              </a:solidFill>
            </a:endParaRPr>
          </a:p>
        </p:txBody>
      </p:sp>
      <p:sp>
        <p:nvSpPr>
          <p:cNvPr id="189" name="Google Shape;189;p21"/>
          <p:cNvSpPr/>
          <p:nvPr/>
        </p:nvSpPr>
        <p:spPr>
          <a:xfrm>
            <a:off x="6173775" y="2199450"/>
            <a:ext cx="71823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am allowed to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1"/>
          <p:cNvSpPr/>
          <p:nvPr/>
        </p:nvSpPr>
        <p:spPr>
          <a:xfrm>
            <a:off x="7286475" y="3091125"/>
            <a:ext cx="71823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 are able to, can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1"/>
          <p:cNvSpPr/>
          <p:nvPr/>
        </p:nvSpPr>
        <p:spPr>
          <a:xfrm>
            <a:off x="5723750" y="4812550"/>
            <a:ext cx="48837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infinitive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1"/>
          <p:cNvSpPr/>
          <p:nvPr/>
        </p:nvSpPr>
        <p:spPr>
          <a:xfrm>
            <a:off x="8025750" y="5673275"/>
            <a:ext cx="71823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tandard German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7864275" y="7425650"/>
            <a:ext cx="2284800" cy="738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end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