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AC755FE-FA17-4C78-89F0-59DE043B3EF6}">
  <a:tblStyle styleId="{3AC755FE-FA17-4C78-89F0-59DE043B3EF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66a94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66a94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c966a9489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c966a9489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c4817dc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c4817dc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c4817dc0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c4817dc0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c974138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c974138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c4817dc0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cc4817dc0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c4817dc0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c4817dc0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1st and 2nd Person Pronouns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</a:t>
            </a:r>
            <a:r>
              <a:rPr lang="en-GB">
                <a:solidFill>
                  <a:srgbClr val="4B3241"/>
                </a:solidFill>
              </a:rPr>
              <a:t>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7" name="Google Shape;87;p15"/>
          <p:cNvGraphicFramePr/>
          <p:nvPr/>
        </p:nvGraphicFramePr>
        <p:xfrm>
          <a:off x="1080425" y="177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{3AC755FE-FA17-4C78-89F0-59DE043B3EF6}</a:tableStyleId>
              </a:tblPr>
              <a:tblGrid>
                <a:gridCol w="3373200"/>
                <a:gridCol w="3109300"/>
                <a:gridCol w="2923300"/>
                <a:gridCol w="3146500"/>
                <a:gridCol w="3555725"/>
              </a:tblGrid>
              <a:tr h="6506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me(cum)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(with) me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te(cum)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with) you (s)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Nominative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Accusative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Ablative</a:t>
                      </a:r>
                      <a:endParaRPr b="1"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nobis(cum)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(with) us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vobis(cum)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with) you (pl)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11600" marB="18285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1st and 2nd Person Pronouns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95" name="Google Shape;95;p16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English.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{3AC755FE-FA17-4C78-89F0-59DE043B3EF6}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quis es tu?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 ambulabam.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 me salutavisti.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exspectamus.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non exspectatis.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 laborare potestis.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ambula nobiscum in villam!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3" name="Google Shape;103;p17"/>
          <p:cNvSpPr txBox="1"/>
          <p:nvPr>
            <p:ph idx="1" type="subTitle"/>
          </p:nvPr>
        </p:nvSpPr>
        <p:spPr>
          <a:xfrm>
            <a:off x="917950" y="1635300"/>
            <a:ext cx="15652800" cy="1716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i) Pluralise the following Latin sentences. ii) Translate the new sentence into English.</a:t>
            </a:r>
            <a:endParaRPr sz="4200">
              <a:solidFill>
                <a:schemeClr val="dk2"/>
              </a:solidFill>
            </a:endParaRPr>
          </a:p>
        </p:txBody>
      </p:sp>
      <p:graphicFrame>
        <p:nvGraphicFramePr>
          <p:cNvPr id="104" name="Google Shape;104;p17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{3AC755FE-FA17-4C78-89F0-59DE043B3EF6}</a:tableStyleId>
              </a:tblPr>
              <a:tblGrid>
                <a:gridCol w="15652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 exspectas.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 te amavi.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 a me curris.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rgbClr val="65BE4B"/>
                </a:solidFill>
              </a:rPr>
              <a:t>Main Task </a:t>
            </a:r>
            <a:endParaRPr sz="7200">
              <a:solidFill>
                <a:srgbClr val="65BE4B"/>
              </a:solidFill>
            </a:endParaRPr>
          </a:p>
        </p:txBody>
      </p:sp>
      <p:sp>
        <p:nvSpPr>
          <p:cNvPr id="119" name="Google Shape;119;p19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20" name="Google Shape;120;p19"/>
          <p:cNvSpPr txBox="1"/>
          <p:nvPr>
            <p:ph idx="1" type="subTitle"/>
          </p:nvPr>
        </p:nvSpPr>
        <p:spPr>
          <a:xfrm>
            <a:off x="917950" y="1787700"/>
            <a:ext cx="153678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21" name="Google Shape;121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2" name="Google Shape;122;p19"/>
          <p:cNvGraphicFramePr/>
          <p:nvPr/>
        </p:nvGraphicFramePr>
        <p:xfrm>
          <a:off x="917925" y="276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{3AC755FE-FA17-4C78-89F0-59DE043B3EF6}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quis es tu?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Who are you (s)?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 ambulabam.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was walking.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 me salutavisti.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greeted me.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exspectamus. 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wait.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non exspectatis.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do not wait for us.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 laborare potestis.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are able to work.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ambula nobiscum in villam!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Walk with us into the house!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9" name="Google Shape;129;p20"/>
          <p:cNvSpPr txBox="1"/>
          <p:nvPr>
            <p:ph idx="1" type="subTitle"/>
          </p:nvPr>
        </p:nvSpPr>
        <p:spPr>
          <a:xfrm>
            <a:off x="917950" y="1787700"/>
            <a:ext cx="156528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30" name="Google Shape;130;p20"/>
          <p:cNvGraphicFramePr/>
          <p:nvPr/>
        </p:nvGraphicFramePr>
        <p:xfrm>
          <a:off x="917950" y="276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{3AC755FE-FA17-4C78-89F0-59DE043B3EF6}</a:tableStyleId>
              </a:tblPr>
              <a:tblGrid>
                <a:gridCol w="15652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 exspectatis.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wait.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nos vos amavimus.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loved you (pl).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vos a nobis curritis.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run from us.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