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1B0607-4763-48C6-B422-75BBDEDB7FB1}">
  <a:tblStyle styleId="{411B0607-4763-48C6-B422-75BBDEDB7F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Hola y bienvenidos. Me llamo Señor Malhi. ¿Qué tal? </a:t>
            </a:r>
            <a:r>
              <a:rPr lang="en-GB"/>
              <a:t>In this lesson we are going to work on Module 6 of the GCSE Specification - Special Events. This is the first lesson on how to order in a restaurant and our focus will be on using the past preterite with reflexive verbs.  </a:t>
            </a:r>
            <a:r>
              <a:rPr i="1" lang="en-GB"/>
              <a:t>I  hope you are in a quiet space without distractions, and have a pen and paper or your exercise book to hand.</a:t>
            </a:r>
            <a:br>
              <a:rPr lang="en-GB"/>
            </a:br>
            <a:r>
              <a:rPr lang="en-GB"/>
              <a:t>E.g.</a:t>
            </a:r>
            <a:br>
              <a:rPr lang="en-GB"/>
            </a:br>
            <a:r>
              <a:rPr i="1" lang="en-GB"/>
              <a:t>Hola. Soy [</a:t>
            </a:r>
            <a:r>
              <a:rPr b="1" i="1" lang="en-GB"/>
              <a:t>Doctora Hawkes</a:t>
            </a:r>
            <a:r>
              <a:rPr i="1" lang="en-GB"/>
              <a:t>] ¿Cómo estás? In this lesson we [</a:t>
            </a:r>
            <a:r>
              <a:rPr b="1" i="1" lang="en-GB"/>
              <a:t>practise the present tense with some regular verbs so we can talk about what people do</a:t>
            </a:r>
            <a:r>
              <a:rPr i="1" lang="en-GB"/>
              <a:t>].  I hope you are in a quiet space without distractions, and have a pen and paper to hand.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1760d1362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1760d1362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Y la respuesta.</a:t>
            </a:r>
            <a:r>
              <a:rPr lang="en-GB"/>
              <a:t>  Highlight in a different colour the aspect of the sentence you want to focus on and / or a tricky element.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Tell the student to say the English meaning out loud.  Then you confirm the meaning: As a person my brother is very happy and active.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cb2ee58a9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cb2ee58a9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a sentence gap fill to consolidate / check understanding.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“On the screen you can see 5 sentence starters.  I want you to copy down the sentence starter and then complete rest of the sentence.  Pause the video now.”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b850cff9a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b850cff9a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main phonics focus for today is the sound “i”. This is a very important phoneme as it is soft. Do you agree? Let’s practice together. “i”, repite, “infante” repite. Muy bien!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b9dbb7727_9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b9dbb7727_9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Let’s look at some examples together. How would you pronounce this first word, which means “church”? We pronounce this words as “iglesia”. Can you say this word out loud? Escucha y repite. What about this example, the Spanish word for “India”? We pronounce this word as “India”. Escucha y repite. Our next example is the Spanish word for “image” and is pronounced “imagen”. Escucha y repite por favor. Our next word means “shirt”. It is pronounced “camisa”, escucha y repite. Our final example is the Spanish word for “princess” and is pronounced “princesa”, escucha y repite. Fantastico.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Phonics practice slide [Presentation slide to practice cluster words]</a:t>
            </a:r>
            <a:br>
              <a:rPr b="1" lang="en-GB"/>
            </a:br>
            <a:r>
              <a:rPr b="1" lang="en-GB"/>
              <a:t>Nothing below the acorn!  NB: Any ambiguity (in your mind) about the the picture, then add the English word as well - and you can remove the picture, if you want.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/>
            </a:br>
            <a:r>
              <a:rPr lang="en-GB"/>
              <a:t>Phonics template - grapheme in the middle - space for NCELP picture.  These words have been chosen based on their frequency and the fact that there are limited other ‘sounds’ within the word. All pictures are copyright free.</a:t>
            </a:r>
            <a:br>
              <a:rPr lang="en-GB"/>
            </a:br>
            <a:br>
              <a:rPr lang="en-GB"/>
            </a:br>
            <a:r>
              <a:rPr lang="en-GB"/>
              <a:t>Timing: 1 minute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Procedure:</a:t>
            </a:r>
            <a:br>
              <a:rPr lang="en-GB"/>
            </a:br>
            <a:r>
              <a:rPr lang="en-GB"/>
              <a:t>1. Say the SSC sound</a:t>
            </a:r>
            <a:br>
              <a:rPr lang="en-GB"/>
            </a:br>
            <a:r>
              <a:rPr lang="en-GB"/>
              <a:t>2. Ask student to repeat (use TL for ‘repeat’).</a:t>
            </a:r>
            <a:br>
              <a:rPr lang="en-GB"/>
            </a:br>
            <a:r>
              <a:rPr lang="en-GB"/>
              <a:t>3. Bring on five CLUSTER words which have the same sound.  Ask student to repeat.  Then you say each word and leave space for the student to say them after you.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Min font size = 28 for the words on the slide.  Nothing below the acorn.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O</a:t>
            </a:r>
            <a:r>
              <a:rPr lang="en-GB" sz="1200">
                <a:solidFill>
                  <a:schemeClr val="dk1"/>
                </a:solidFill>
              </a:rPr>
              <a:t>n the screen, you can see the new vocabulary together.   </a:t>
            </a:r>
            <a:r>
              <a:rPr lang="en-GB" sz="1200">
                <a:solidFill>
                  <a:schemeClr val="dk1"/>
                </a:solidFill>
              </a:rPr>
              <a:t>Now, I’ll say the Spanish again, but I will say them out of order.  You say the correct translation out loud.  If you want to challenge yourself - close your eyes, focus on what I’m saying and say the correct translation out loud.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</a:t>
            </a: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i="1" sz="2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b="1"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Spanish, when describing food, there are two ways to say “it is”: “esta” and “es”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“esta” to describe food at a specific time or instance. For example, to say the meat is cold, we would say: “la carne esta fria”.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“es” to describe food’s general characteristics. To say the meat is delicious, the correct translation would be “la carne es deliciosa”.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Please now make a note of this rule in your books. Escribe esta regla en el cuaderno. Pausa el video.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ba57f256d_1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ba57f256d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Lets do some practice. Read the sentences.  For each one, decide if they talk about what a food is like in general, or what it is like today.</a:t>
            </a:r>
            <a:br>
              <a:rPr lang="en-GB"/>
            </a:br>
            <a:r>
              <a:rPr lang="en-GB"/>
              <a:t>Let’s do the first one together.</a:t>
            </a:r>
            <a:br>
              <a:rPr lang="en-GB"/>
            </a:br>
            <a:r>
              <a:rPr lang="en-GB"/>
              <a:t>La tortilla esta deliciosa. </a:t>
            </a:r>
            <a:br>
              <a:rPr lang="en-GB"/>
            </a:br>
            <a:r>
              <a:rPr lang="en-GB"/>
              <a:t>The verb is ‘estar’, which is for temporary states.  This means that we are talking about a particular tortilla, the one that we are eating today, it’s delicious.</a:t>
            </a:r>
            <a:br>
              <a:rPr lang="en-GB"/>
            </a:br>
            <a:br>
              <a:rPr lang="en-GB"/>
            </a:br>
            <a:r>
              <a:rPr lang="en-GB"/>
              <a:t>Now you’re going to complete numbers 2-6 and then we’ll check the answers. Pausa el video.</a:t>
            </a:r>
            <a:br>
              <a:rPr lang="en-GB"/>
            </a:br>
            <a:r>
              <a:rPr lang="en-GB"/>
              <a:t>HERE we need there to be a break.  But obviously you only need to leave a couple of seconds as they will actually pause the video at that point.</a:t>
            </a:r>
            <a:br>
              <a:rPr lang="en-GB"/>
            </a:br>
            <a:br>
              <a:rPr lang="en-GB"/>
            </a:br>
            <a:r>
              <a:rPr lang="en-GB"/>
              <a:t>Then you go straight on and reveal / explain the answers.</a:t>
            </a:r>
            <a:br>
              <a:rPr lang="en-GB"/>
            </a:br>
            <a:br>
              <a:rPr lang="en-GB"/>
            </a:br>
            <a:r>
              <a:rPr lang="en-GB"/>
              <a:t>OK.  Let’s look at the answers.</a:t>
            </a:r>
            <a:br>
              <a:rPr lang="en-GB"/>
            </a:br>
            <a:r>
              <a:rPr lang="en-GB"/>
              <a:t>2. Las gambas son sabrosas.  This is SER so we are talking about gambas, prawns, in general. They are tasty.</a:t>
            </a:r>
            <a:br>
              <a:rPr lang="en-GB"/>
            </a:br>
            <a:r>
              <a:rPr lang="en-GB"/>
              <a:t>3. El vino es amargo.  ES is from SER so again, we are talking about vino, wine, in general are being bitter-tasting.</a:t>
            </a:r>
            <a:br>
              <a:rPr lang="en-GB"/>
            </a:br>
            <a:r>
              <a:rPr lang="en-GB"/>
              <a:t>4. El jamon esta soso.  This is ESTAR so we mean this particular ham that we are eating today is bland, not that all ham is generally bland.</a:t>
            </a:r>
            <a:br>
              <a:rPr lang="en-GB"/>
            </a:br>
            <a:r>
              <a:rPr lang="en-GB"/>
              <a:t>5. Los calamares estan frios.  Again, this is ESTAR so the state of the squid rings today is cold.  </a:t>
            </a:r>
            <a:br>
              <a:rPr lang="en-GB"/>
            </a:br>
            <a:r>
              <a:rPr lang="en-GB"/>
              <a:t>6. El chocolate es muy dulce. This is SER so we are talking about all chocolate generally being sweet.</a:t>
            </a:r>
            <a:br>
              <a:rPr lang="en-GB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Muy bien, give yourselves a mark out of 5.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b2ee58a9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cb2ee58a9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 the screen you can see 3 sentences. Using the new knowledge you have learnt this lesson, I would like you to write each of these sentences in English. Pausa el video ahora y vamos.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Teacher says sentence slowly in TL.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presses return.  Timer starts to count down automatically.  When the word ESCRIBE pops up - teacher then tells the class to write in the TL.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Teacher counts to 10 in their head.  Then go through the answer on the next slide.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cb2ee58a9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cb2ee58a9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Y la respuesta.</a:t>
            </a:r>
            <a:r>
              <a:rPr lang="en-GB"/>
              <a:t>  Highlight in a different colour the aspect of the sentence you want to focus on and / or a tricky element.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Tell the student to say the English meaning out loud.  Then you confirm the meaning: As a person my brother is very happy and active.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1760d1362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1760d1362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 the screen you can see 5 sentences. Using the new knowledge you have learnt this lesson, I would like you to write each of these Spanish sentences into your books, and translate them into English. Pausa el video ahora y vamos.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Teacher says sentence slowly in TL.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presses return.  Timer starts to count down automatically.  When the word ESCRIBE pops up - teacher then tells the class to write in the TL.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Teacher counts to 10 in their head.  Then go through the answer on the next slide.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876300"/>
            <a:ext cx="142788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Order in a Restaurant</a:t>
            </a:r>
            <a:r>
              <a:rPr lang="en-GB">
                <a:solidFill>
                  <a:srgbClr val="4B3241"/>
                </a:solidFill>
              </a:rPr>
              <a:t> (Part 1 / 3)</a:t>
            </a:r>
            <a:endParaRPr>
              <a:solidFill>
                <a:srgbClr val="4B3241"/>
              </a:solidFill>
            </a:endParaRPr>
          </a:p>
          <a:p>
            <a:pPr indent="-609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Char char="-"/>
            </a:pPr>
            <a:r>
              <a:rPr lang="en-GB">
                <a:solidFill>
                  <a:srgbClr val="4B3241"/>
                </a:solidFill>
              </a:rPr>
              <a:t>The differences between “Ser and Estar”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 Malhi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125525" y="8884225"/>
            <a:ext cx="1162500" cy="1402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3366150" y="605063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</a:rPr>
              <a:t>Respuestas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 La tortilla está sabrosa hoy.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El café no es muy amargo.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El chile con carne está picante hoy.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Los pasteles son dulces pero muy deliciosos.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Los platos están rotos.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348" y="460999"/>
            <a:ext cx="1909450" cy="19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533400" y="1140200"/>
            <a:ext cx="153948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Respuestas</a:t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Spanish has two verbs meaning ‘ ________’        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Use _______ to describe food at a specific time.    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_______ means ‘</a:t>
            </a:r>
            <a:r>
              <a:rPr i="1" lang="en-GB" sz="4800">
                <a:solidFill>
                  <a:schemeClr val="dk2"/>
                </a:solidFill>
              </a:rPr>
              <a:t>it is</a:t>
            </a:r>
            <a:r>
              <a:rPr lang="en-GB" sz="4800">
                <a:solidFill>
                  <a:schemeClr val="dk2"/>
                </a:solidFill>
              </a:rPr>
              <a:t>’ as a general description.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“La carne está sucia” means:</a:t>
            </a:r>
            <a:br>
              <a:rPr lang="en-GB" sz="4800">
                <a:solidFill>
                  <a:schemeClr val="dk2"/>
                </a:solidFill>
              </a:rPr>
            </a:br>
            <a:r>
              <a:rPr lang="en-GB" sz="4800">
                <a:solidFill>
                  <a:schemeClr val="dk2"/>
                </a:solidFill>
              </a:rPr>
              <a:t>_____________________________________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‘</a:t>
            </a:r>
            <a:r>
              <a:rPr i="1" lang="en-GB" sz="4800">
                <a:solidFill>
                  <a:schemeClr val="dk2"/>
                </a:solidFill>
              </a:rPr>
              <a:t>Los calamares son deliciosos” means</a:t>
            </a:r>
            <a:r>
              <a:rPr lang="en-GB" sz="4800">
                <a:solidFill>
                  <a:schemeClr val="dk2"/>
                </a:solidFill>
              </a:rPr>
              <a:t>:</a:t>
            </a:r>
            <a:br>
              <a:rPr lang="en-GB" sz="4800">
                <a:solidFill>
                  <a:schemeClr val="dk2"/>
                </a:solidFill>
              </a:rPr>
            </a:br>
            <a:r>
              <a:rPr lang="en-GB" sz="4800">
                <a:solidFill>
                  <a:schemeClr val="dk2"/>
                </a:solidFill>
              </a:rPr>
              <a:t>________________________________________</a:t>
            </a:r>
            <a:br>
              <a:rPr lang="en-GB" sz="4800">
                <a:solidFill>
                  <a:schemeClr val="dk2"/>
                </a:solidFill>
              </a:rPr>
            </a:br>
            <a:r>
              <a:rPr lang="en-GB" sz="4800">
                <a:solidFill>
                  <a:schemeClr val="dk2"/>
                </a:solidFill>
              </a:rPr>
              <a:t>  </a:t>
            </a:r>
            <a:endParaRPr i="1" sz="6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0">
              <a:solidFill>
                <a:schemeClr val="dk2"/>
              </a:solidFill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2657375" y="3262175"/>
            <a:ext cx="30000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está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181" name="Google Shape;181;p24"/>
          <p:cNvSpPr txBox="1"/>
          <p:nvPr/>
        </p:nvSpPr>
        <p:spPr>
          <a:xfrm>
            <a:off x="12055400" y="2532575"/>
            <a:ext cx="2670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be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752375" y="4405175"/>
            <a:ext cx="30000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1666775" y="5929175"/>
            <a:ext cx="10702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meat is dirty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1438175" y="7529375"/>
            <a:ext cx="10702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squid rings are delicious</a:t>
            </a:r>
            <a:endParaRPr sz="4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87" name="Google Shape;87;p15"/>
          <p:cNvSpPr/>
          <p:nvPr/>
        </p:nvSpPr>
        <p:spPr>
          <a:xfrm>
            <a:off x="5359826" y="39802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7534800" y="1676475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[i]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5602075" y="7128875"/>
            <a:ext cx="60513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infante</a:t>
            </a:r>
            <a:endParaRPr b="0" i="0" sz="12000" u="none" cap="none" strike="noStrike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4148" y="4185500"/>
            <a:ext cx="2710625" cy="31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6649528" y="1356525"/>
            <a:ext cx="4025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[i]</a:t>
            </a:r>
            <a:endParaRPr b="1" sz="1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6230612" y="6682725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magen</a:t>
            </a:r>
            <a:b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4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[image]</a:t>
            </a:r>
            <a:endParaRPr b="0" i="0" sz="4300" u="none" cap="none" strike="noStrike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284525" y="6198375"/>
            <a:ext cx="3858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ndia</a:t>
            </a:r>
            <a:b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917950" y="1861250"/>
            <a:ext cx="396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gles</a:t>
            </a: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 sz="6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2427950" y="1937450"/>
            <a:ext cx="5082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princesa</a:t>
            </a:r>
            <a:endParaRPr sz="6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12814100" y="7167075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-GB" sz="8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isa</a:t>
            </a:r>
            <a:endParaRPr b="0" i="0" sz="8000" u="none" cap="none" strike="noStrike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837" y="3831387"/>
            <a:ext cx="2285850" cy="318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838" y="396100"/>
            <a:ext cx="1939151" cy="204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69499" y="134050"/>
            <a:ext cx="1451775" cy="28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84088" y="5019525"/>
            <a:ext cx="2379222" cy="204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37853" y="4609838"/>
            <a:ext cx="2441345" cy="163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17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{411B0607-4763-48C6-B422-75BBDEDB7FB1}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marisco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shellfish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camarero, la camarera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waiter, waitress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plato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plate, dish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jamón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carne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tortilla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omelette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 calamares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squid rings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las gambas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prawns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sucio/a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dirty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roto/a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broken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" name="Google Shape;118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SER and ESTAR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918000" y="1708750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In Spanish, there are two ways to say </a:t>
            </a:r>
            <a:r>
              <a:rPr lang="en-GB" sz="3500"/>
              <a:t>‘it is’</a:t>
            </a:r>
            <a:r>
              <a:rPr lang="en-GB" sz="3500"/>
              <a:t>:</a:t>
            </a:r>
            <a:endParaRPr sz="2800"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4663600" y="2600488"/>
            <a:ext cx="7770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____________  and ____________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831775" y="4335125"/>
            <a:ext cx="7105200" cy="11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__________ to </a:t>
            </a:r>
            <a:r>
              <a:rPr lang="en-GB" sz="3500"/>
              <a:t>describe food at a specific time or instance</a:t>
            </a:r>
            <a:r>
              <a:rPr lang="en-GB" sz="3500"/>
              <a:t>.</a:t>
            </a:r>
            <a:endParaRPr b="1" sz="2800"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1657600" y="4258925"/>
            <a:ext cx="266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está</a:t>
            </a:r>
            <a:endParaRPr b="1" sz="2800"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4862700" y="2474650"/>
            <a:ext cx="2297400" cy="9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está</a:t>
            </a:r>
            <a:endParaRPr b="1" sz="2800"/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8990275" y="4373225"/>
            <a:ext cx="6862800" cy="13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Use _________ to </a:t>
            </a:r>
            <a:r>
              <a:rPr lang="en-GB" sz="3500"/>
              <a:t>describe food’s general characteristics.</a:t>
            </a:r>
            <a:endParaRPr b="1" sz="2800"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10395900" y="4335125"/>
            <a:ext cx="948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es</a:t>
            </a:r>
            <a:endParaRPr b="1" sz="2800"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831775" y="6612300"/>
            <a:ext cx="6862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The meat is cold (right now)</a:t>
            </a:r>
            <a:r>
              <a:rPr lang="en-GB" sz="3500"/>
              <a:t>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831775" y="7346400"/>
            <a:ext cx="4506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La carne </a:t>
            </a:r>
            <a:r>
              <a:rPr b="1" lang="en-GB" sz="3500"/>
              <a:t>está</a:t>
            </a:r>
            <a:r>
              <a:rPr b="1" lang="en-GB" sz="3500"/>
              <a:t> </a:t>
            </a:r>
            <a:r>
              <a:rPr lang="en-GB" sz="3500"/>
              <a:t>fría</a:t>
            </a:r>
            <a:r>
              <a:rPr lang="en-GB" sz="3500"/>
              <a:t>.</a:t>
            </a:r>
            <a:endParaRPr sz="2800"/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8990275" y="6674850"/>
            <a:ext cx="8379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 meat is delicious (in general)</a:t>
            </a:r>
            <a:r>
              <a:rPr lang="en-GB" sz="3500"/>
              <a:t>.</a:t>
            </a:r>
            <a:endParaRPr sz="2800"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8990275" y="7346400"/>
            <a:ext cx="902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La carne </a:t>
            </a:r>
            <a:r>
              <a:rPr b="1" lang="en-GB" sz="3500"/>
              <a:t>es </a:t>
            </a:r>
            <a:r>
              <a:rPr lang="en-GB" sz="3500"/>
              <a:t>deliciosa.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/>
          </a:p>
        </p:txBody>
      </p:sp>
      <p:cxnSp>
        <p:nvCxnSpPr>
          <p:cNvPr id="130" name="Google Shape;130;p18"/>
          <p:cNvCxnSpPr/>
          <p:nvPr/>
        </p:nvCxnSpPr>
        <p:spPr>
          <a:xfrm>
            <a:off x="8062325" y="3334588"/>
            <a:ext cx="0" cy="29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8741925" y="2524300"/>
            <a:ext cx="2297400" cy="9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es</a:t>
            </a:r>
            <a:endParaRPr b="1" sz="2800"/>
          </a:p>
        </p:txBody>
      </p:sp>
      <p:cxnSp>
        <p:nvCxnSpPr>
          <p:cNvPr id="132" name="Google Shape;132;p18"/>
          <p:cNvCxnSpPr/>
          <p:nvPr/>
        </p:nvCxnSpPr>
        <p:spPr>
          <a:xfrm>
            <a:off x="8062325" y="6821938"/>
            <a:ext cx="0" cy="29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33" name="Google Shape;133;p18"/>
          <p:cNvSpPr/>
          <p:nvPr/>
        </p:nvSpPr>
        <p:spPr>
          <a:xfrm>
            <a:off x="12662275" y="500950"/>
            <a:ext cx="3796800" cy="2833800"/>
          </a:xfrm>
          <a:prstGeom prst="wedgeRoundRectCallout">
            <a:avLst>
              <a:gd fmla="val -74000" name="adj1"/>
              <a:gd fmla="val 28185" name="adj2"/>
              <a:gd fmla="val 0" name="adj3"/>
            </a:avLst>
          </a:prstGeom>
          <a:solidFill>
            <a:srgbClr val="D2D2D7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latin typeface="Montserrat"/>
                <a:ea typeface="Montserrat"/>
                <a:cs typeface="Montserrat"/>
                <a:sym typeface="Montserrat"/>
              </a:rPr>
              <a:t>If the food is plural, change “está” to “están” and “es” to “son”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/>
        </p:nvSpPr>
        <p:spPr>
          <a:xfrm>
            <a:off x="812250" y="207000"/>
            <a:ext cx="127722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 general o hoy?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9" name="Google Shape;139;p19"/>
          <p:cNvGraphicFramePr/>
          <p:nvPr/>
        </p:nvGraphicFramePr>
        <p:xfrm>
          <a:off x="561600" y="129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{411B0607-4763-48C6-B422-75BBDEDB7FB1}</a:tableStyleId>
              </a:tblPr>
              <a:tblGrid>
                <a:gridCol w="1225525"/>
                <a:gridCol w="10049150"/>
                <a:gridCol w="2629675"/>
                <a:gridCol w="2001275"/>
              </a:tblGrid>
              <a:tr h="108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general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today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96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tortilla está deliciosa.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00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Las gambas son sabrosas.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49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vino es amargo.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jamón está soso.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86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 calamares están fríos.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86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chocolate es muy dulce.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7150" y="2466463"/>
            <a:ext cx="781075" cy="8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67225" y="295225"/>
            <a:ext cx="1512700" cy="15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3375" y="3343750"/>
            <a:ext cx="781075" cy="8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3375" y="4350763"/>
            <a:ext cx="781075" cy="8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7150" y="5300138"/>
            <a:ext cx="781075" cy="8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7150" y="6263912"/>
            <a:ext cx="781075" cy="8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3375" y="7126838"/>
            <a:ext cx="781075" cy="8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2752350" y="777750"/>
            <a:ext cx="124179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Translation Practice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000">
                <a:solidFill>
                  <a:schemeClr val="dk2"/>
                </a:solidFill>
              </a:rPr>
              <a:t>T</a:t>
            </a:r>
            <a:r>
              <a:rPr b="0" lang="en-GB" sz="3000">
                <a:solidFill>
                  <a:schemeClr val="dk2"/>
                </a:solidFill>
              </a:rPr>
              <a:t>ranslate the sentences below into English. </a:t>
            </a:r>
            <a:endParaRPr b="0" sz="3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605800" y="2929950"/>
            <a:ext cx="15804000" cy="119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58800" lvl="0" marL="457200" rtl="0" algn="l">
              <a:spcBef>
                <a:spcPts val="0"/>
              </a:spcBef>
              <a:spcAft>
                <a:spcPts val="0"/>
              </a:spcAft>
              <a:buSzPts val="5200"/>
              <a:buAutoNum type="arabicPeriod"/>
            </a:pPr>
            <a:r>
              <a:rPr lang="en-GB" sz="4800"/>
              <a:t>El curry es picante.</a:t>
            </a:r>
            <a:endParaRPr b="1" sz="5200"/>
          </a:p>
          <a:p>
            <a:pPr indent="-558800" lvl="0" marL="457200" rtl="0" algn="l">
              <a:spcBef>
                <a:spcPts val="0"/>
              </a:spcBef>
              <a:spcAft>
                <a:spcPts val="0"/>
              </a:spcAft>
              <a:buSzPts val="5200"/>
              <a:buAutoNum type="arabicPeriod"/>
            </a:pPr>
            <a:r>
              <a:rPr lang="en-GB" sz="4800"/>
              <a:t>Camarero, mi vaso está sucio.</a:t>
            </a:r>
            <a:endParaRPr b="1" sz="5200"/>
          </a:p>
          <a:p>
            <a:pPr indent="-558800" lvl="0" marL="457200" rtl="0" algn="l">
              <a:spcBef>
                <a:spcPts val="0"/>
              </a:spcBef>
              <a:spcAft>
                <a:spcPts val="0"/>
              </a:spcAft>
              <a:buSzPts val="5200"/>
              <a:buAutoNum type="arabicPeriod"/>
            </a:pPr>
            <a:r>
              <a:rPr lang="en-GB" sz="4800"/>
              <a:t>Estas patatas fritas están deliciosas.</a:t>
            </a:r>
            <a:endParaRPr b="1" sz="5200"/>
          </a:p>
          <a:p>
            <a:pPr indent="-558800" lvl="0" marL="457200" rtl="0" algn="l">
              <a:spcBef>
                <a:spcPts val="0"/>
              </a:spcBef>
              <a:spcAft>
                <a:spcPts val="0"/>
              </a:spcAft>
              <a:buSzPts val="5200"/>
              <a:buAutoNum type="arabicPeriod"/>
            </a:pPr>
            <a:r>
              <a:rPr lang="en-GB" sz="4800"/>
              <a:t>Los calamares están sabrosos hoy.</a:t>
            </a:r>
            <a:endParaRPr b="1" sz="5200"/>
          </a:p>
          <a:p>
            <a:pPr indent="-558800" lvl="0" marL="457200" rtl="0" algn="l">
              <a:spcBef>
                <a:spcPts val="0"/>
              </a:spcBef>
              <a:spcAft>
                <a:spcPts val="0"/>
              </a:spcAft>
              <a:buSzPts val="5200"/>
              <a:buAutoNum type="arabicPeriod"/>
            </a:pPr>
            <a:r>
              <a:rPr lang="en-GB" sz="4800"/>
              <a:t>No puedo ser vegetariano porque la carne es deliciosa.</a:t>
            </a:r>
            <a:endParaRPr b="1" sz="52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48" y="504249"/>
            <a:ext cx="2009575" cy="20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3366150" y="605063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</a:rPr>
              <a:t>Respuestas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Curry is spicy.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Waiter, my glass is dirty.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These chips are delicious.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The squid rings are tasty today.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I can’t be vegetarian because meat is delicious.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348" y="460999"/>
            <a:ext cx="1909450" cy="19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2752350" y="777750"/>
            <a:ext cx="124179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Translation Practice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000">
                <a:solidFill>
                  <a:schemeClr val="dk2"/>
                </a:solidFill>
              </a:rPr>
              <a:t>Translate the sentences below into Spanish.</a:t>
            </a:r>
            <a:endParaRPr b="0" sz="3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605800" y="2929950"/>
            <a:ext cx="15804000" cy="119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58800" lvl="0" marL="457200" rtl="0" algn="l">
              <a:spcBef>
                <a:spcPts val="0"/>
              </a:spcBef>
              <a:spcAft>
                <a:spcPts val="0"/>
              </a:spcAft>
              <a:buSzPts val="5200"/>
              <a:buAutoNum type="arabicPeriod"/>
            </a:pPr>
            <a:r>
              <a:rPr lang="en-GB" sz="4800"/>
              <a:t>The omelette is tasty today.</a:t>
            </a:r>
            <a:endParaRPr b="1" sz="5200"/>
          </a:p>
          <a:p>
            <a:pPr indent="-558800" lvl="0" marL="457200" rtl="0" algn="l">
              <a:spcBef>
                <a:spcPts val="0"/>
              </a:spcBef>
              <a:spcAft>
                <a:spcPts val="0"/>
              </a:spcAft>
              <a:buSzPts val="5200"/>
              <a:buAutoNum type="arabicPeriod"/>
            </a:pPr>
            <a:r>
              <a:rPr lang="en-GB" sz="4800"/>
              <a:t>Coffee is not very bitter.</a:t>
            </a:r>
            <a:endParaRPr b="1" sz="5200"/>
          </a:p>
          <a:p>
            <a:pPr indent="-558800" lvl="0" marL="457200" rtl="0" algn="l">
              <a:spcBef>
                <a:spcPts val="0"/>
              </a:spcBef>
              <a:spcAft>
                <a:spcPts val="0"/>
              </a:spcAft>
              <a:buSzPts val="5200"/>
              <a:buAutoNum type="arabicPeriod"/>
            </a:pPr>
            <a:r>
              <a:rPr lang="en-GB" sz="4800"/>
              <a:t>The chile con carne is spicy today.</a:t>
            </a:r>
            <a:endParaRPr b="1" sz="5200"/>
          </a:p>
          <a:p>
            <a:pPr indent="-558800" lvl="0" marL="457200" rtl="0" algn="l">
              <a:spcBef>
                <a:spcPts val="0"/>
              </a:spcBef>
              <a:spcAft>
                <a:spcPts val="0"/>
              </a:spcAft>
              <a:buSzPts val="5200"/>
              <a:buAutoNum type="arabicPeriod"/>
            </a:pPr>
            <a:r>
              <a:rPr lang="en-GB" sz="4800"/>
              <a:t>Cakes are sweet but very delicious.</a:t>
            </a:r>
            <a:endParaRPr b="1" sz="5200"/>
          </a:p>
          <a:p>
            <a:pPr indent="-558800" lvl="0" marL="457200" rtl="0" algn="l">
              <a:spcBef>
                <a:spcPts val="0"/>
              </a:spcBef>
              <a:spcAft>
                <a:spcPts val="0"/>
              </a:spcAft>
              <a:buSzPts val="5200"/>
              <a:buAutoNum type="arabicPeriod"/>
            </a:pPr>
            <a:r>
              <a:rPr lang="en-GB" sz="4800"/>
              <a:t>The plates are broken.</a:t>
            </a:r>
            <a:endParaRPr b="1" sz="52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48" y="504249"/>
            <a:ext cx="2009575" cy="20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