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94">
          <p15:clr>
            <a:srgbClr val="9AA0A6"/>
          </p15:clr>
        </p15:guide>
        <p15:guide id="2" pos="680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9B0148-A601-4676-979E-4C52D67DFBB2}">
  <a:tblStyle styleId="{9D9B0148-A601-4676-979E-4C52D67DFB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94" orient="horz"/>
        <p:guide pos="680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e7a441b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e7a441b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37dda25b_0_1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37dda25b_0_1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655d6420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655d6420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655d6420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c655d6420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655d6420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655d642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655d6420_0_6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8c655d6420_0_6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8c655d6420_0_6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c655d6420_0_1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c655d6420_0_1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c655d6420_0_1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c655d6420_0_1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 1">
  <p:cSld name="TITLE_ONLY_1_1_1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4294967295" type="ctrTitle"/>
          </p:nvPr>
        </p:nvSpPr>
        <p:spPr>
          <a:xfrm>
            <a:off x="384550" y="2876300"/>
            <a:ext cx="17486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accommodation: reservations and problems [1/3] Worksheet</a:t>
            </a:r>
            <a:endParaRPr>
              <a:solidFill>
                <a:srgbClr val="4B3241"/>
              </a:solidFill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lang="en-GB" sz="5000">
                <a:solidFill>
                  <a:srgbClr val="4B3241"/>
                </a:solidFill>
              </a:rPr>
              <a:t>Using ‘me gustaría’ VS. ‘me gusta’</a:t>
            </a:r>
            <a:endParaRPr sz="5000">
              <a:solidFill>
                <a:srgbClr val="4B3241"/>
              </a:solidFill>
            </a:endParaRPr>
          </a:p>
          <a:p>
            <a:pPr indent="-546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Char char="-"/>
            </a:pPr>
            <a:r>
              <a:rPr lang="en-GB" sz="5000">
                <a:solidFill>
                  <a:schemeClr val="dk2"/>
                </a:solidFill>
              </a:rPr>
              <a:t>Asking questions 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06" name="Google Shape;106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07" name="Google Shape;107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Vázquez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12" name="Google Shape;112;p18"/>
          <p:cNvSpPr/>
          <p:nvPr/>
        </p:nvSpPr>
        <p:spPr>
          <a:xfrm>
            <a:off x="12646575" y="3973550"/>
            <a:ext cx="4289100" cy="3702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302375" y="236375"/>
            <a:ext cx="83832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7000"/>
              <a:t>La fonética</a:t>
            </a:r>
            <a:br>
              <a:rPr lang="en-GB" sz="7000"/>
            </a:br>
            <a:endParaRPr sz="7000"/>
          </a:p>
        </p:txBody>
      </p:sp>
      <p:sp>
        <p:nvSpPr>
          <p:cNvPr descr="rectangle" id="114" name="Google Shape;114;p18"/>
          <p:cNvSpPr/>
          <p:nvPr/>
        </p:nvSpPr>
        <p:spPr>
          <a:xfrm>
            <a:off x="748350" y="3906200"/>
            <a:ext cx="4289100" cy="3637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830875" y="1827300"/>
            <a:ext cx="4664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latin typeface="Montserrat"/>
                <a:ea typeface="Montserrat"/>
                <a:cs typeface="Montserrat"/>
                <a:sym typeface="Montserrat"/>
              </a:rPr>
              <a:t>[cua]</a:t>
            </a:r>
            <a:endParaRPr b="1" sz="1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39175" y="5967300"/>
            <a:ext cx="43746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cua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tro</a:t>
            </a:r>
            <a:endParaRPr sz="9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762600" y="1843825"/>
            <a:ext cx="7263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latin typeface="Montserrat"/>
                <a:ea typeface="Montserrat"/>
                <a:cs typeface="Montserrat"/>
                <a:sym typeface="Montserrat"/>
              </a:rPr>
              <a:t>[cue]</a:t>
            </a:r>
            <a:endParaRPr b="1" sz="1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2966375" y="6557325"/>
            <a:ext cx="43746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latin typeface="Montserrat"/>
                <a:ea typeface="Montserrat"/>
                <a:cs typeface="Montserrat"/>
                <a:sym typeface="Montserrat"/>
              </a:rPr>
              <a:t>cui</a:t>
            </a:r>
            <a:r>
              <a:rPr lang="en-GB" sz="7000">
                <a:latin typeface="Montserrat"/>
                <a:ea typeface="Montserrat"/>
                <a:cs typeface="Montserrat"/>
                <a:sym typeface="Montserrat"/>
              </a:rPr>
              <a:t>dado</a:t>
            </a:r>
            <a:endParaRPr sz="7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2585025" y="1818450"/>
            <a:ext cx="7263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latin typeface="Montserrat"/>
                <a:ea typeface="Montserrat"/>
                <a:cs typeface="Montserrat"/>
                <a:sym typeface="Montserrat"/>
              </a:rPr>
              <a:t>[cui]</a:t>
            </a:r>
            <a:endParaRPr b="1" sz="1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7119575" y="6398325"/>
            <a:ext cx="43746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cue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rpo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957650" y="737650"/>
            <a:ext cx="53970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/>
              <a:t>La fonética</a:t>
            </a:r>
            <a:br>
              <a:rPr lang="en-GB" sz="6000"/>
            </a:br>
            <a:endParaRPr sz="600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9436" y="45075"/>
            <a:ext cx="9598250" cy="87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10421775" y="2560350"/>
            <a:ext cx="338700" cy="307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15000350" y="3885575"/>
            <a:ext cx="14685300" cy="17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t 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de Poblet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9329200" y="3514775"/>
            <a:ext cx="30408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Cue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ca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12064825" y="3885575"/>
            <a:ext cx="338700" cy="307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13337725" y="4239125"/>
            <a:ext cx="338700" cy="307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13749900" y="3897275"/>
            <a:ext cx="17178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Cua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8107575" y="2274100"/>
            <a:ext cx="22635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Segovia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575" y="2010601"/>
            <a:ext cx="3000000" cy="218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4078050" y="3743375"/>
            <a:ext cx="51678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cu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educto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1057025" y="7410150"/>
            <a:ext cx="30408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Cue</a:t>
            </a:r>
            <a:r>
              <a:rPr lang="en-GB" sz="5000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rPr>
              <a:t>sta</a:t>
            </a:r>
            <a:endParaRPr sz="5000">
              <a:solidFill>
                <a:srgbClr val="2012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3792650" y="7780950"/>
            <a:ext cx="338700" cy="307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10346319" y="7385850"/>
            <a:ext cx="8373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9329200" y="4141625"/>
            <a:ext cx="35505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5900200" y="4446425"/>
            <a:ext cx="24612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6099625" y="3664200"/>
            <a:ext cx="51678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0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{9D9B0148-A601-4676-979E-4C52D67DFBB2}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habitación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room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cama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quisiera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like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desayuno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breakfast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ncluído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included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vista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despacio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slow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media pensión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alf board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idx="4294967295" type="subTitle"/>
          </p:nvPr>
        </p:nvSpPr>
        <p:spPr>
          <a:xfrm>
            <a:off x="9913875" y="1297300"/>
            <a:ext cx="4611900" cy="906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Me gustaría(n)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9696600" y="4491400"/>
            <a:ext cx="8423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Me gustaría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 u="sng">
                <a:latin typeface="Montserrat"/>
                <a:ea typeface="Montserrat"/>
                <a:cs typeface="Montserrat"/>
                <a:sym typeface="Montserrat"/>
              </a:rPr>
              <a:t>nadar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en el mar.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10485300" y="5149300"/>
            <a:ext cx="7963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I would like to swim in the sea. / Swimming in the sea </a:t>
            </a:r>
            <a:r>
              <a:rPr b="1" i="1" lang="en-GB" sz="2900">
                <a:latin typeface="Montserrat"/>
                <a:ea typeface="Montserrat"/>
                <a:cs typeface="Montserrat"/>
                <a:sym typeface="Montserrat"/>
              </a:rPr>
              <a:t>would please</a:t>
            </a:r>
            <a:r>
              <a:rPr i="1" lang="en-GB" sz="2900">
                <a:latin typeface="Montserrat"/>
                <a:ea typeface="Montserrat"/>
                <a:cs typeface="Montserrat"/>
                <a:sym typeface="Montserrat"/>
              </a:rPr>
              <a:t> me.</a:t>
            </a:r>
            <a:endParaRPr i="1" sz="2900"/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263700" y="201700"/>
            <a:ext cx="10743900" cy="9066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 gustaría(n) VS. me gusta(n)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568625" y="1264838"/>
            <a:ext cx="32802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Me gusta(n)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994925" y="4444975"/>
            <a:ext cx="8902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Me gust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 u="sng">
                <a:latin typeface="Montserrat"/>
                <a:ea typeface="Montserrat"/>
                <a:cs typeface="Montserrat"/>
                <a:sym typeface="Montserrat"/>
              </a:rPr>
              <a:t>nadar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en el mar.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2034725" y="5179075"/>
            <a:ext cx="71598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I like swimming in the sea. / Swimming in the sea </a:t>
            </a:r>
            <a:r>
              <a:rPr b="1" i="1" lang="en-GB" sz="3000">
                <a:latin typeface="Montserrat"/>
                <a:ea typeface="Montserrat"/>
                <a:cs typeface="Montserrat"/>
                <a:sym typeface="Montserrat"/>
              </a:rPr>
              <a:t>pleases</a:t>
            </a: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 me.</a:t>
            </a:r>
            <a:endParaRPr i="1" sz="3000"/>
          </a:p>
        </p:txBody>
      </p:sp>
      <p:cxnSp>
        <p:nvCxnSpPr>
          <p:cNvPr id="158" name="Google Shape;158;p21"/>
          <p:cNvCxnSpPr/>
          <p:nvPr/>
        </p:nvCxnSpPr>
        <p:spPr>
          <a:xfrm>
            <a:off x="9132788" y="1142900"/>
            <a:ext cx="14700" cy="55518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9" name="Google Shape;159;p21"/>
          <p:cNvSpPr/>
          <p:nvPr/>
        </p:nvSpPr>
        <p:spPr>
          <a:xfrm>
            <a:off x="14706800" y="444350"/>
            <a:ext cx="3417900" cy="1727100"/>
          </a:xfrm>
          <a:prstGeom prst="wedgeRoundRectCallout">
            <a:avLst>
              <a:gd fmla="val 4898" name="adj1"/>
              <a:gd fmla="val 80606" name="adj2"/>
              <a:gd fmla="val 0" name="adj3"/>
            </a:avLst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‘Me gustaría’ is the conditional tense of ‘gustar’. </a:t>
            </a:r>
            <a:endParaRPr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994925" y="2662650"/>
            <a:ext cx="7809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Use me gusta to talk about things 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you like in general.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9472575" y="2586450"/>
            <a:ext cx="8652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34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 ‘</a:t>
            </a:r>
            <a:r>
              <a:rPr b="1" lang="en-GB" sz="34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 gustaría</a:t>
            </a:r>
            <a:r>
              <a:rPr lang="en-GB" sz="34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’ to express</a:t>
            </a:r>
            <a:r>
              <a:rPr lang="en-GB" sz="34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something </a:t>
            </a:r>
            <a:r>
              <a:rPr lang="en-GB" sz="34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that </a:t>
            </a:r>
            <a:r>
              <a:rPr b="1" lang="en-GB" sz="34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would like / like to do.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994925" y="8117600"/>
            <a:ext cx="163749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Remember that after gustar-type verbs we use the infinitive form of the verb.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69625" y="109733"/>
            <a:ext cx="72357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GB" sz="5400"/>
              <a:t>Yes/no questions</a:t>
            </a:r>
            <a:r>
              <a:rPr b="1" lang="en-GB" sz="54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83873" y="1535275"/>
            <a:ext cx="104751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change a statement into a question by raising your voice at the end: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205191" y="3702952"/>
            <a:ext cx="3638700" cy="877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700" u="none" cap="none" strike="noStrike"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073359" y="3620296"/>
            <a:ext cx="4183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Hay wifi.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7627928" y="3620287"/>
            <a:ext cx="585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latin typeface="Montserrat"/>
                <a:ea typeface="Montserrat"/>
                <a:cs typeface="Montserrat"/>
                <a:sym typeface="Montserrat"/>
              </a:rPr>
              <a:t>There’s wifi.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205191" y="6034929"/>
            <a:ext cx="3638700" cy="877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4097951" y="5999800"/>
            <a:ext cx="4591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Hay wifi</a:t>
            </a:r>
            <a:r>
              <a:rPr b="1"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8485753" y="6034913"/>
            <a:ext cx="5859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800">
                <a:latin typeface="Montserrat"/>
                <a:ea typeface="Montserrat"/>
                <a:cs typeface="Montserrat"/>
                <a:sym typeface="Montserrat"/>
              </a:rPr>
              <a:t>Is there wifi?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136948" y="7407204"/>
            <a:ext cx="173661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we pay attention to the </a:t>
            </a:r>
            <a:r>
              <a:rPr b="1"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question marks</a:t>
            </a:r>
            <a:r>
              <a:rPr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 in writing and the </a:t>
            </a:r>
            <a:r>
              <a:rPr b="1"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intonation</a:t>
            </a:r>
            <a:r>
              <a:rPr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 in speaking to know whether it is a question.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12832825" y="2199450"/>
            <a:ext cx="5150400" cy="2919000"/>
          </a:xfrm>
          <a:prstGeom prst="wedgeRoundRectCallout">
            <a:avLst>
              <a:gd fmla="val -41722" name="adj1"/>
              <a:gd fmla="val 80517" name="adj2"/>
              <a:gd fmla="val 16667" name="adj3"/>
            </a:avLst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Spanish uses two question marks – the one at the front is upside down!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p23"/>
          <p:cNvGraphicFramePr/>
          <p:nvPr/>
        </p:nvGraphicFramePr>
        <p:xfrm>
          <a:off x="707725" y="13690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{9D9B0148-A601-4676-979E-4C52D67DFBB2}</a:tableStyleId>
              </a:tblPr>
              <a:tblGrid>
                <a:gridCol w="3940775"/>
                <a:gridCol w="2628300"/>
              </a:tblGrid>
              <a:tr h="74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habitación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cama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quisiera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desayuno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incluído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vista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despacio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media pension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3" name="Google Shape;183;p23"/>
          <p:cNvGraphicFramePr/>
          <p:nvPr/>
        </p:nvGraphicFramePr>
        <p:xfrm>
          <a:off x="7879400" y="1445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{9D9B0148-A601-4676-979E-4C52D67DFBB2}</a:tableStyleId>
              </a:tblPr>
              <a:tblGrid>
                <a:gridCol w="3176050"/>
                <a:gridCol w="3852500"/>
              </a:tblGrid>
              <a:tr h="87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televisión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TV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aire acondicionado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 conditioning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 habitación doble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room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 habitación individual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single room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(el) servicio de habitaciones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room service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4" name="Google Shape;184;p23"/>
          <p:cNvSpPr txBox="1"/>
          <p:nvPr/>
        </p:nvSpPr>
        <p:spPr>
          <a:xfrm>
            <a:off x="466275" y="52950"/>
            <a:ext cx="146622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Las respuestas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493400" y="446975"/>
            <a:ext cx="172482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Respuestas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519903" y="2188400"/>
            <a:ext cx="7995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We use ‘me gustaría’ 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519900" y="3696425"/>
            <a:ext cx="79953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we use ‘me gusta’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443703" y="5356850"/>
            <a:ext cx="79953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We pay attention to the question marks in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448150" y="7045949"/>
            <a:ext cx="79953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We pay attention to the intonation in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8858253" y="5400650"/>
            <a:ext cx="7995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writing.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8858250" y="7030400"/>
            <a:ext cx="79953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speaking.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8799403" y="2188400"/>
            <a:ext cx="7995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to refer to future intentions.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8879775" y="3620225"/>
            <a:ext cx="7995300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to talk about what we like in general.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