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7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8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" name="Google Shape;2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4" name="Google Shape;14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7" name="Google Shape;17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0" name="Google Shape;20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idx="1" type="body"/>
          </p:nvPr>
        </p:nvSpPr>
        <p:spPr>
          <a:xfrm>
            <a:off x="1835150" y="40314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 sz="3600">
                <a:solidFill>
                  <a:srgbClr val="4B3241"/>
                </a:solidFill>
              </a:rPr>
              <a:t>Mathematics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26" name="Google Shape;26;p6"/>
          <p:cNvSpPr txBox="1"/>
          <p:nvPr>
            <p:ph idx="4294967295" type="ctrTitle"/>
          </p:nvPr>
        </p:nvSpPr>
        <p:spPr>
          <a:xfrm>
            <a:off x="1835150" y="3481388"/>
            <a:ext cx="16452850" cy="3722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</a:pPr>
            <a:r>
              <a:rPr b="1" i="0" lang="en-GB" sz="44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Comparing Data</a:t>
            </a:r>
            <a:br>
              <a:rPr b="1" i="0" lang="en-GB" sz="44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1" i="0" sz="44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" name="Google Shape;27;p6"/>
          <p:cNvSpPr txBox="1"/>
          <p:nvPr>
            <p:ph idx="4294967295" type="subTitle"/>
          </p:nvPr>
        </p:nvSpPr>
        <p:spPr>
          <a:xfrm>
            <a:off x="1835150" y="7448550"/>
            <a:ext cx="7902575" cy="123983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GB" sz="32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Millar</a:t>
            </a:r>
            <a:endParaRPr b="0" i="0" sz="32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/>
        </p:nvSpPr>
        <p:spPr>
          <a:xfrm>
            <a:off x="944877" y="2203159"/>
            <a:ext cx="14599923" cy="6001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Tim is deciding which bus to use to get to school, the 42 or 61.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He takes a sample of the time it takes (in minutes) for each bus to get to school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42 bus: 20, 22, 20, 21, 23, 20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61 bus: 10, 8, 40, 12, 6, 44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Find the mean and range of each.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Which bus would you recommend he take?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3" name="Google Shape;3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45641" y="292213"/>
            <a:ext cx="2972627" cy="2471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/>
        </p:nvSpPr>
        <p:spPr>
          <a:xfrm>
            <a:off x="982852" y="2019954"/>
            <a:ext cx="1387614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Find the mean, median, mode and range of these cards.</a:t>
            </a:r>
            <a:endParaRPr/>
          </a:p>
        </p:txBody>
      </p:sp>
      <p:sp>
        <p:nvSpPr>
          <p:cNvPr id="39" name="Google Shape;39;p8"/>
          <p:cNvSpPr/>
          <p:nvPr/>
        </p:nvSpPr>
        <p:spPr>
          <a:xfrm>
            <a:off x="6765117" y="4199945"/>
            <a:ext cx="3784010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(with the 55)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Mean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Median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Mode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Range</a:t>
            </a:r>
            <a:endParaRPr/>
          </a:p>
        </p:txBody>
      </p:sp>
      <p:sp>
        <p:nvSpPr>
          <p:cNvPr id="40" name="Google Shape;40;p8"/>
          <p:cNvSpPr/>
          <p:nvPr/>
        </p:nvSpPr>
        <p:spPr>
          <a:xfrm>
            <a:off x="1361495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endParaRPr/>
          </a:p>
        </p:txBody>
      </p:sp>
      <p:sp>
        <p:nvSpPr>
          <p:cNvPr id="41" name="Google Shape;41;p8"/>
          <p:cNvSpPr/>
          <p:nvPr/>
        </p:nvSpPr>
        <p:spPr>
          <a:xfrm>
            <a:off x="4276317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/>
          </a:p>
        </p:txBody>
      </p:sp>
      <p:sp>
        <p:nvSpPr>
          <p:cNvPr id="42" name="Google Shape;42;p8"/>
          <p:cNvSpPr/>
          <p:nvPr/>
        </p:nvSpPr>
        <p:spPr>
          <a:xfrm>
            <a:off x="2818906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733728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14</a:t>
            </a:r>
            <a:endParaRPr/>
          </a:p>
        </p:txBody>
      </p:sp>
      <p:sp>
        <p:nvSpPr>
          <p:cNvPr id="44" name="Google Shape;44;p8"/>
          <p:cNvSpPr/>
          <p:nvPr/>
        </p:nvSpPr>
        <p:spPr>
          <a:xfrm>
            <a:off x="7191139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r>
            <a:endParaRPr/>
          </a:p>
        </p:txBody>
      </p:sp>
      <p:sp>
        <p:nvSpPr>
          <p:cNvPr id="45" name="Google Shape;45;p8"/>
          <p:cNvSpPr/>
          <p:nvPr/>
        </p:nvSpPr>
        <p:spPr>
          <a:xfrm>
            <a:off x="8648550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10105961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24</a:t>
            </a:r>
            <a:endParaRPr/>
          </a:p>
        </p:txBody>
      </p:sp>
      <p:sp>
        <p:nvSpPr>
          <p:cNvPr id="47" name="Google Shape;47;p8"/>
          <p:cNvSpPr/>
          <p:nvPr/>
        </p:nvSpPr>
        <p:spPr>
          <a:xfrm>
            <a:off x="11563374" y="2918893"/>
            <a:ext cx="886332" cy="847921"/>
          </a:xfrm>
          <a:prstGeom prst="rect">
            <a:avLst/>
          </a:prstGeom>
          <a:solidFill>
            <a:srgbClr val="ADA7DD"/>
          </a:solidFill>
          <a:ln cap="flat" cmpd="sng" w="254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55</a:t>
            </a:r>
            <a:endParaRPr/>
          </a:p>
        </p:txBody>
      </p:sp>
      <p:sp>
        <p:nvSpPr>
          <p:cNvPr id="48" name="Google Shape;48;p8"/>
          <p:cNvSpPr/>
          <p:nvPr/>
        </p:nvSpPr>
        <p:spPr>
          <a:xfrm>
            <a:off x="1524544" y="4158392"/>
            <a:ext cx="3784010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(without the 55)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Mean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Median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Mode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Range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Google Shape;53;p9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54" name="Google Shape;54;p9"/>
          <p:cNvSpPr/>
          <p:nvPr/>
        </p:nvSpPr>
        <p:spPr>
          <a:xfrm>
            <a:off x="1042193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/>
          </a:p>
        </p:txBody>
      </p:sp>
      <p:sp>
        <p:nvSpPr>
          <p:cNvPr id="55" name="Google Shape;55;p9"/>
          <p:cNvSpPr/>
          <p:nvPr/>
        </p:nvSpPr>
        <p:spPr>
          <a:xfrm>
            <a:off x="4058767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56" name="Google Shape;56;p9"/>
          <p:cNvSpPr/>
          <p:nvPr/>
        </p:nvSpPr>
        <p:spPr>
          <a:xfrm>
            <a:off x="2550480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57" name="Google Shape;57;p9"/>
          <p:cNvSpPr/>
          <p:nvPr/>
        </p:nvSpPr>
        <p:spPr>
          <a:xfrm>
            <a:off x="5567054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58" name="Google Shape;58;p9"/>
          <p:cNvSpPr/>
          <p:nvPr/>
        </p:nvSpPr>
        <p:spPr>
          <a:xfrm>
            <a:off x="7075341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59" name="Google Shape;59;p9"/>
          <p:cNvSpPr/>
          <p:nvPr/>
        </p:nvSpPr>
        <p:spPr>
          <a:xfrm>
            <a:off x="8583627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1237647" y="3565662"/>
            <a:ext cx="14276673" cy="403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Change ONE of the numbers to: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Make the mode 5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Make the median 3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Make the range 4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Make the mean 5 and keep the range 8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/>
        </p:nvSpPr>
        <p:spPr>
          <a:xfrm>
            <a:off x="914400" y="2863400"/>
            <a:ext cx="12448201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6000" u="none" cap="none" strike="noStrike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6000" u="none" cap="none" strike="noStrike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6" name="Google Shape;66;p1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1260000" y="1095544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 sz="3600"/>
              <a:t>Answers</a:t>
            </a:r>
            <a:endParaRPr/>
          </a:p>
        </p:txBody>
      </p:sp>
      <p:sp>
        <p:nvSpPr>
          <p:cNvPr id="68" name="Google Shape;68;p10"/>
          <p:cNvSpPr txBox="1"/>
          <p:nvPr>
            <p:ph idx="4294967295" type="sldNum"/>
          </p:nvPr>
        </p:nvSpPr>
        <p:spPr>
          <a:xfrm>
            <a:off x="0" y="9586913"/>
            <a:ext cx="1439863" cy="3603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/>
        </p:nvSpPr>
        <p:spPr>
          <a:xfrm>
            <a:off x="944877" y="2203159"/>
            <a:ext cx="14599923" cy="6001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Tim is deciding which bus to use to get to school, the 42 or 61.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He takes a sample of the time it takes (in minutes) for each bus to get to school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42 bus: 20, 22, 20, 21, 23, 20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61 bus: 10, 8, 40, 12, 6, 44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Find the mean and range of each.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Which bus would you recommend he take?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4" name="Google Shape;7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45641" y="292213"/>
            <a:ext cx="2972627" cy="2471973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1"/>
          <p:cNvSpPr txBox="1"/>
          <p:nvPr/>
        </p:nvSpPr>
        <p:spPr>
          <a:xfrm>
            <a:off x="7162800" y="4475575"/>
            <a:ext cx="8382000" cy="673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Mean: 21 minutes. Range: 3 minutes</a:t>
            </a:r>
            <a:endParaRPr/>
          </a:p>
        </p:txBody>
      </p:sp>
      <p:sp>
        <p:nvSpPr>
          <p:cNvPr id="76" name="Google Shape;76;p11"/>
          <p:cNvSpPr txBox="1"/>
          <p:nvPr/>
        </p:nvSpPr>
        <p:spPr>
          <a:xfrm>
            <a:off x="7162800" y="5203980"/>
            <a:ext cx="8382000" cy="673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Mean: 20 minutes. Range: 38 minutes</a:t>
            </a:r>
            <a:endParaRPr/>
          </a:p>
        </p:txBody>
      </p:sp>
      <p:sp>
        <p:nvSpPr>
          <p:cNvPr id="77" name="Google Shape;77;p11"/>
          <p:cNvSpPr txBox="1"/>
          <p:nvPr/>
        </p:nvSpPr>
        <p:spPr>
          <a:xfrm>
            <a:off x="944875" y="7334475"/>
            <a:ext cx="16005300" cy="19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0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Although the 61 bus has a lower mean (which means on average it is quicker), the 42 bus has a much lower range which means it is more consistent and reliable</a:t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/>
        </p:nvSpPr>
        <p:spPr>
          <a:xfrm>
            <a:off x="982852" y="2019954"/>
            <a:ext cx="1387614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Find the mean, median, mode and range of these cards.</a:t>
            </a:r>
            <a:endParaRPr/>
          </a:p>
        </p:txBody>
      </p:sp>
      <p:sp>
        <p:nvSpPr>
          <p:cNvPr id="83" name="Google Shape;83;p12"/>
          <p:cNvSpPr/>
          <p:nvPr/>
        </p:nvSpPr>
        <p:spPr>
          <a:xfrm>
            <a:off x="1524544" y="4158392"/>
            <a:ext cx="3784010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(without the 55)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Mean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Median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Mode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Range</a:t>
            </a:r>
            <a:endParaRPr/>
          </a:p>
        </p:txBody>
      </p:sp>
      <p:sp>
        <p:nvSpPr>
          <p:cNvPr id="84" name="Google Shape;84;p12"/>
          <p:cNvSpPr/>
          <p:nvPr/>
        </p:nvSpPr>
        <p:spPr>
          <a:xfrm>
            <a:off x="6765117" y="4199945"/>
            <a:ext cx="3784010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(with the 55)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Mean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Median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Mode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Range</a:t>
            </a:r>
            <a:endParaRPr/>
          </a:p>
        </p:txBody>
      </p:sp>
      <p:sp>
        <p:nvSpPr>
          <p:cNvPr id="85" name="Google Shape;85;p12"/>
          <p:cNvSpPr/>
          <p:nvPr/>
        </p:nvSpPr>
        <p:spPr>
          <a:xfrm>
            <a:off x="1361495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endParaRPr/>
          </a:p>
        </p:txBody>
      </p:sp>
      <p:sp>
        <p:nvSpPr>
          <p:cNvPr id="86" name="Google Shape;86;p12"/>
          <p:cNvSpPr/>
          <p:nvPr/>
        </p:nvSpPr>
        <p:spPr>
          <a:xfrm>
            <a:off x="4276317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/>
          </a:p>
        </p:txBody>
      </p:sp>
      <p:sp>
        <p:nvSpPr>
          <p:cNvPr id="87" name="Google Shape;87;p12"/>
          <p:cNvSpPr/>
          <p:nvPr/>
        </p:nvSpPr>
        <p:spPr>
          <a:xfrm>
            <a:off x="2818906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/>
          </a:p>
        </p:txBody>
      </p:sp>
      <p:sp>
        <p:nvSpPr>
          <p:cNvPr id="88" name="Google Shape;88;p12"/>
          <p:cNvSpPr/>
          <p:nvPr/>
        </p:nvSpPr>
        <p:spPr>
          <a:xfrm>
            <a:off x="5733728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14</a:t>
            </a:r>
            <a:endParaRPr/>
          </a:p>
        </p:txBody>
      </p:sp>
      <p:sp>
        <p:nvSpPr>
          <p:cNvPr id="89" name="Google Shape;89;p12"/>
          <p:cNvSpPr/>
          <p:nvPr/>
        </p:nvSpPr>
        <p:spPr>
          <a:xfrm>
            <a:off x="7191139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r>
            <a:endParaRPr/>
          </a:p>
        </p:txBody>
      </p:sp>
      <p:sp>
        <p:nvSpPr>
          <p:cNvPr id="90" name="Google Shape;90;p12"/>
          <p:cNvSpPr/>
          <p:nvPr/>
        </p:nvSpPr>
        <p:spPr>
          <a:xfrm>
            <a:off x="8648550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10105961" y="2918893"/>
            <a:ext cx="886332" cy="847921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24</a:t>
            </a:r>
            <a:endParaRPr/>
          </a:p>
        </p:txBody>
      </p:sp>
      <p:sp>
        <p:nvSpPr>
          <p:cNvPr id="92" name="Google Shape;92;p12"/>
          <p:cNvSpPr/>
          <p:nvPr/>
        </p:nvSpPr>
        <p:spPr>
          <a:xfrm>
            <a:off x="11563374" y="2918893"/>
            <a:ext cx="886332" cy="847921"/>
          </a:xfrm>
          <a:prstGeom prst="rect">
            <a:avLst/>
          </a:prstGeom>
          <a:solidFill>
            <a:srgbClr val="ADA7DD"/>
          </a:solidFill>
          <a:ln cap="flat" cmpd="sng" w="254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55</a:t>
            </a:r>
            <a:endParaRPr/>
          </a:p>
        </p:txBody>
      </p:sp>
      <p:sp>
        <p:nvSpPr>
          <p:cNvPr id="93" name="Google Shape;93;p12"/>
          <p:cNvSpPr txBox="1"/>
          <p:nvPr/>
        </p:nvSpPr>
        <p:spPr>
          <a:xfrm>
            <a:off x="4450080" y="4630832"/>
            <a:ext cx="1173480" cy="313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14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14</a:t>
            </a:r>
            <a:endParaRPr/>
          </a:p>
        </p:txBody>
      </p:sp>
      <p:sp>
        <p:nvSpPr>
          <p:cNvPr id="94" name="Google Shape;94;p12"/>
          <p:cNvSpPr txBox="1"/>
          <p:nvPr/>
        </p:nvSpPr>
        <p:spPr>
          <a:xfrm>
            <a:off x="10470711" y="4511686"/>
            <a:ext cx="1173480" cy="3131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14.5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45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13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0" name="Google Shape;100;p13"/>
          <p:cNvSpPr/>
          <p:nvPr/>
        </p:nvSpPr>
        <p:spPr>
          <a:xfrm>
            <a:off x="1042193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4058767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2550480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103" name="Google Shape;103;p13"/>
          <p:cNvSpPr/>
          <p:nvPr/>
        </p:nvSpPr>
        <p:spPr>
          <a:xfrm>
            <a:off x="5567054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>
            <a:off x="7075341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>
            <a:off x="8583627" y="2178850"/>
            <a:ext cx="1120745" cy="899629"/>
          </a:xfrm>
          <a:prstGeom prst="rect">
            <a:avLst/>
          </a:prstGeom>
          <a:solidFill>
            <a:srgbClr val="F688AD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1237647" y="3565662"/>
            <a:ext cx="14276673" cy="403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Change ONE of the numbers to: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Make the mode 5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Make the median 3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Make the range 4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Make the mean 5 and keep the range 8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6005390" y="3932566"/>
            <a:ext cx="9082209" cy="673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Change a 3 to a 5</a:t>
            </a:r>
            <a:endParaRPr b="0" i="0" sz="28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6005390" y="4469661"/>
            <a:ext cx="9082209" cy="673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Change the 4 to a 3</a:t>
            </a:r>
            <a:endParaRPr b="0" i="0" sz="28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6005389" y="4956907"/>
            <a:ext cx="9082209" cy="673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Change the 9 to eg a 5</a:t>
            </a:r>
            <a:endParaRPr b="0" i="0" sz="28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6005390" y="6025978"/>
            <a:ext cx="9082209" cy="6738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Eg Change the 4 to an 8</a:t>
            </a:r>
            <a:endParaRPr b="0" i="0" sz="28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