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43A05B-1BEA-4D6C-8342-1BC64A2CACE9}">
  <a:tblStyle styleId="{B043A05B-1BEA-4D6C-8342-1BC64A2CAC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6.xml"/><Relationship Id="rId22" Type="http://schemas.openxmlformats.org/officeDocument/2006/relationships/font" Target="fonts/MontserratMedium-italic.fntdata"/><Relationship Id="rId10" Type="http://schemas.openxmlformats.org/officeDocument/2006/relationships/slide" Target="slides/slide5.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3ac8ee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3ac8ee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d3ac8ee9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d3ac8ee9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d3d611cf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d3d611cf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d3d611cf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d3d611cf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d3ac8ee99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d3ac8ee99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d3ac8ee9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d3ac8ee9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Practice Translation: The Bird and the String</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Worksheet</a:t>
            </a:r>
            <a:endParaRPr>
              <a:solidFill>
                <a:srgbClr val="4B3241"/>
              </a:solidFill>
            </a:endParaRPr>
          </a:p>
        </p:txBody>
      </p:sp>
      <p:sp>
        <p:nvSpPr>
          <p:cNvPr id="80" name="Google Shape;80;p1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Latin</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Furber</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8" name="Google Shape;88;p15"/>
          <p:cNvSpPr txBox="1"/>
          <p:nvPr>
            <p:ph type="title"/>
          </p:nvPr>
        </p:nvSpPr>
        <p:spPr>
          <a:xfrm>
            <a:off x="917950" y="427450"/>
            <a:ext cx="13395000" cy="108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Core Vocabulary </a:t>
            </a:r>
            <a:endParaRPr sz="7200">
              <a:solidFill>
                <a:schemeClr val="dk2"/>
              </a:solidFill>
            </a:endParaRPr>
          </a:p>
        </p:txBody>
      </p:sp>
      <p:graphicFrame>
        <p:nvGraphicFramePr>
          <p:cNvPr id="89" name="Google Shape;89;p15"/>
          <p:cNvGraphicFramePr/>
          <p:nvPr/>
        </p:nvGraphicFramePr>
        <p:xfrm>
          <a:off x="940300" y="2486650"/>
          <a:ext cx="3000000" cy="3000000"/>
        </p:xfrm>
        <a:graphic>
          <a:graphicData uri="http://schemas.openxmlformats.org/drawingml/2006/table">
            <a:tbl>
              <a:tblPr>
                <a:noFill/>
                <a:tableStyleId>{B043A05B-1BEA-4D6C-8342-1BC64A2CACE9}</a:tableStyleId>
              </a:tblPr>
              <a:tblGrid>
                <a:gridCol w="4771200"/>
                <a:gridCol w="4479050"/>
                <a:gridCol w="4325100"/>
                <a:gridCol w="3435125"/>
              </a:tblGrid>
              <a:tr h="672500">
                <a:tc>
                  <a:txBody>
                    <a:bodyPr/>
                    <a:lstStyle/>
                    <a:p>
                      <a:pPr indent="-762000" lvl="0" marL="1143000" rtl="0" algn="l">
                        <a:spcBef>
                          <a:spcPts val="0"/>
                        </a:spcBef>
                        <a:spcAft>
                          <a:spcPts val="0"/>
                        </a:spcAft>
                        <a:buClr>
                          <a:schemeClr val="dk2"/>
                        </a:buClr>
                        <a:buSzPts val="4800"/>
                        <a:buFont typeface="Montserrat"/>
                        <a:buAutoNum type="arabicPeriod"/>
                      </a:pPr>
                      <a:r>
                        <a:rPr i="1" lang="en-GB" sz="4800">
                          <a:solidFill>
                            <a:schemeClr val="dk2"/>
                          </a:solidFill>
                          <a:latin typeface="Montserrat"/>
                          <a:ea typeface="Montserrat"/>
                          <a:cs typeface="Montserrat"/>
                          <a:sym typeface="Montserrat"/>
                        </a:rPr>
                        <a:t>avis</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bird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8"/>
                      </a:pPr>
                      <a:r>
                        <a:rPr i="1" lang="en-GB" sz="4800">
                          <a:solidFill>
                            <a:schemeClr val="dk2"/>
                          </a:solidFill>
                          <a:latin typeface="Montserrat"/>
                          <a:ea typeface="Montserrat"/>
                          <a:cs typeface="Montserrat"/>
                          <a:sym typeface="Montserrat"/>
                        </a:rPr>
                        <a:t>exspecto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wait for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679550">
                <a:tc>
                  <a:txBody>
                    <a:bodyPr/>
                    <a:lstStyle/>
                    <a:p>
                      <a:pPr indent="-762000" lvl="0" marL="1143000" rtl="0" algn="l">
                        <a:spcBef>
                          <a:spcPts val="0"/>
                        </a:spcBef>
                        <a:spcAft>
                          <a:spcPts val="0"/>
                        </a:spcAft>
                        <a:buClr>
                          <a:schemeClr val="dk2"/>
                        </a:buClr>
                        <a:buSzPts val="4800"/>
                        <a:buFont typeface="Montserrat"/>
                        <a:buAutoNum type="arabicPeriod" startAt="2"/>
                      </a:pPr>
                      <a:r>
                        <a:rPr i="1" lang="en-GB" sz="4800">
                          <a:solidFill>
                            <a:schemeClr val="dk2"/>
                          </a:solidFill>
                          <a:latin typeface="Montserrat"/>
                          <a:ea typeface="Montserrat"/>
                          <a:cs typeface="Montserrat"/>
                          <a:sym typeface="Montserrat"/>
                        </a:rPr>
                        <a:t>dominus</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master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9"/>
                      </a:pPr>
                      <a:r>
                        <a:rPr i="1" lang="en-GB" sz="4800">
                          <a:solidFill>
                            <a:schemeClr val="dk2"/>
                          </a:solidFill>
                          <a:latin typeface="Montserrat"/>
                          <a:ea typeface="Montserrat"/>
                          <a:cs typeface="Montserrat"/>
                          <a:sym typeface="Montserrat"/>
                        </a:rPr>
                        <a:t>intro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enter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3"/>
                      </a:pPr>
                      <a:r>
                        <a:rPr i="1" lang="en-GB" sz="4800">
                          <a:solidFill>
                            <a:schemeClr val="dk2"/>
                          </a:solidFill>
                          <a:latin typeface="Montserrat"/>
                          <a:ea typeface="Montserrat"/>
                          <a:cs typeface="Montserrat"/>
                          <a:sym typeface="Montserrat"/>
                        </a:rPr>
                        <a:t>paratus</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prepared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0"/>
                      </a:pPr>
                      <a:r>
                        <a:rPr i="1" lang="en-GB" sz="4800">
                          <a:solidFill>
                            <a:schemeClr val="dk2"/>
                          </a:solidFill>
                          <a:latin typeface="Montserrat"/>
                          <a:ea typeface="Montserrat"/>
                          <a:cs typeface="Montserrat"/>
                          <a:sym typeface="Montserrat"/>
                        </a:rPr>
                        <a:t>peto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seek</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4"/>
                      </a:pPr>
                      <a:r>
                        <a:rPr i="1" lang="en-GB" sz="4800">
                          <a:solidFill>
                            <a:schemeClr val="dk2"/>
                          </a:solidFill>
                          <a:latin typeface="Montserrat"/>
                          <a:ea typeface="Montserrat"/>
                          <a:cs typeface="Montserrat"/>
                          <a:sym typeface="Montserrat"/>
                        </a:rPr>
                        <a:t>perterritus</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terrified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1"/>
                      </a:pPr>
                      <a:r>
                        <a:rPr i="1" lang="en-GB" sz="4800">
                          <a:solidFill>
                            <a:schemeClr val="dk2"/>
                          </a:solidFill>
                          <a:latin typeface="Montserrat"/>
                          <a:ea typeface="Montserrat"/>
                          <a:cs typeface="Montserrat"/>
                          <a:sym typeface="Montserrat"/>
                        </a:rPr>
                        <a:t>revenio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return</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5"/>
                      </a:pPr>
                      <a:r>
                        <a:rPr i="1" lang="en-GB" sz="4800">
                          <a:solidFill>
                            <a:schemeClr val="dk2"/>
                          </a:solidFill>
                          <a:latin typeface="Montserrat"/>
                          <a:ea typeface="Montserrat"/>
                          <a:cs typeface="Montserrat"/>
                          <a:sym typeface="Montserrat"/>
                        </a:rPr>
                        <a:t>audio</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listen, hear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2"/>
                      </a:pPr>
                      <a:r>
                        <a:rPr i="1" lang="en-GB" sz="4800">
                          <a:solidFill>
                            <a:schemeClr val="dk2"/>
                          </a:solidFill>
                          <a:latin typeface="Montserrat"/>
                          <a:ea typeface="Montserrat"/>
                          <a:cs typeface="Montserrat"/>
                          <a:sym typeface="Montserrat"/>
                        </a:rPr>
                        <a:t>venio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come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6"/>
                      </a:pPr>
                      <a:r>
                        <a:rPr i="1" lang="en-GB" sz="4800">
                          <a:solidFill>
                            <a:schemeClr val="dk2"/>
                          </a:solidFill>
                          <a:latin typeface="Montserrat"/>
                          <a:ea typeface="Montserrat"/>
                          <a:cs typeface="Montserrat"/>
                          <a:sym typeface="Montserrat"/>
                        </a:rPr>
                        <a:t>debeo</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owe, ought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3"/>
                      </a:pPr>
                      <a:r>
                        <a:rPr i="1" lang="en-GB" sz="4800">
                          <a:solidFill>
                            <a:schemeClr val="dk2"/>
                          </a:solidFill>
                          <a:latin typeface="Montserrat"/>
                          <a:ea typeface="Montserrat"/>
                          <a:cs typeface="Montserrat"/>
                          <a:sym typeface="Montserrat"/>
                        </a:rPr>
                        <a:t>sed</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but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7"/>
                      </a:pPr>
                      <a:r>
                        <a:rPr i="1" lang="en-GB" sz="4800">
                          <a:solidFill>
                            <a:schemeClr val="dk2"/>
                          </a:solidFill>
                          <a:latin typeface="Montserrat"/>
                          <a:ea typeface="Montserrat"/>
                          <a:cs typeface="Montserrat"/>
                          <a:sym typeface="Montserrat"/>
                        </a:rPr>
                        <a:t>effugio</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escape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4"/>
                      </a:pPr>
                      <a:r>
                        <a:rPr i="1" lang="en-GB" sz="4800">
                          <a:solidFill>
                            <a:schemeClr val="dk2"/>
                          </a:solidFill>
                          <a:latin typeface="Montserrat"/>
                          <a:ea typeface="Montserrat"/>
                          <a:cs typeface="Montserrat"/>
                          <a:sym typeface="Montserrat"/>
                        </a:rPr>
                        <a:t>circum</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around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816600" y="1853375"/>
            <a:ext cx="16791000" cy="4023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1200"/>
              </a:spcAft>
              <a:buNone/>
            </a:pPr>
            <a:r>
              <a:rPr i="1" lang="en-GB" sz="3600">
                <a:solidFill>
                  <a:schemeClr val="dk2"/>
                </a:solidFill>
                <a:latin typeface="Montserrat"/>
                <a:ea typeface="Montserrat"/>
                <a:cs typeface="Montserrat"/>
                <a:sym typeface="Montserrat"/>
              </a:rPr>
              <a:t>avis effugere debet. effugere parata est. effugere non perterrita est. effugit. sed </a:t>
            </a:r>
            <a:r>
              <a:rPr i="1" lang="en-GB" sz="3600" u="sng">
                <a:solidFill>
                  <a:schemeClr val="dk2"/>
                </a:solidFill>
                <a:latin typeface="Montserrat"/>
                <a:ea typeface="Montserrat"/>
                <a:cs typeface="Montserrat"/>
                <a:sym typeface="Montserrat"/>
              </a:rPr>
              <a:t>linea</a:t>
            </a:r>
            <a:r>
              <a:rPr i="1" lang="en-GB" sz="3600">
                <a:solidFill>
                  <a:schemeClr val="dk2"/>
                </a:solidFill>
                <a:latin typeface="Montserrat"/>
                <a:ea typeface="Montserrat"/>
                <a:cs typeface="Montserrat"/>
                <a:sym typeface="Montserrat"/>
              </a:rPr>
              <a:t> est </a:t>
            </a:r>
            <a:r>
              <a:rPr i="1" lang="en-GB" sz="3600" u="sng">
                <a:solidFill>
                  <a:schemeClr val="dk2"/>
                </a:solidFill>
                <a:latin typeface="Montserrat"/>
                <a:ea typeface="Montserrat"/>
                <a:cs typeface="Montserrat"/>
                <a:sym typeface="Montserrat"/>
              </a:rPr>
              <a:t>adhuc</a:t>
            </a:r>
            <a:r>
              <a:rPr i="1" lang="en-GB" sz="3600">
                <a:solidFill>
                  <a:schemeClr val="dk2"/>
                </a:solidFill>
                <a:latin typeface="Montserrat"/>
                <a:ea typeface="Montserrat"/>
                <a:cs typeface="Montserrat"/>
                <a:sym typeface="Montserrat"/>
              </a:rPr>
              <a:t> circum </a:t>
            </a:r>
            <a:r>
              <a:rPr i="1" lang="en-GB" sz="3600" u="sng">
                <a:solidFill>
                  <a:schemeClr val="dk2"/>
                </a:solidFill>
                <a:latin typeface="Montserrat"/>
                <a:ea typeface="Montserrat"/>
                <a:cs typeface="Montserrat"/>
                <a:sym typeface="Montserrat"/>
              </a:rPr>
              <a:t>pedem</a:t>
            </a:r>
            <a:r>
              <a:rPr i="1" lang="en-GB" sz="3600">
                <a:solidFill>
                  <a:schemeClr val="dk2"/>
                </a:solidFill>
                <a:latin typeface="Montserrat"/>
                <a:ea typeface="Montserrat"/>
                <a:cs typeface="Montserrat"/>
                <a:sym typeface="Montserrat"/>
              </a:rPr>
              <a:t>. avis ad </a:t>
            </a:r>
            <a:r>
              <a:rPr i="1" lang="en-GB" sz="3600" u="sng">
                <a:solidFill>
                  <a:schemeClr val="dk2"/>
                </a:solidFill>
                <a:latin typeface="Montserrat"/>
                <a:ea typeface="Montserrat"/>
                <a:cs typeface="Montserrat"/>
                <a:sym typeface="Montserrat"/>
              </a:rPr>
              <a:t>nidum</a:t>
            </a:r>
            <a:r>
              <a:rPr i="1" lang="en-GB" sz="3600">
                <a:solidFill>
                  <a:schemeClr val="dk2"/>
                </a:solidFill>
                <a:latin typeface="Montserrat"/>
                <a:ea typeface="Montserrat"/>
                <a:cs typeface="Montserrat"/>
                <a:sym typeface="Montserrat"/>
              </a:rPr>
              <a:t> revenire petit. avis </a:t>
            </a:r>
            <a:r>
              <a:rPr i="1" lang="en-GB" sz="3600" u="sng">
                <a:solidFill>
                  <a:schemeClr val="dk2"/>
                </a:solidFill>
                <a:latin typeface="Montserrat"/>
                <a:ea typeface="Montserrat"/>
                <a:cs typeface="Montserrat"/>
                <a:sym typeface="Montserrat"/>
              </a:rPr>
              <a:t>nidum</a:t>
            </a:r>
            <a:r>
              <a:rPr i="1" lang="en-GB" sz="3600">
                <a:solidFill>
                  <a:schemeClr val="dk2"/>
                </a:solidFill>
                <a:latin typeface="Montserrat"/>
                <a:ea typeface="Montserrat"/>
                <a:cs typeface="Montserrat"/>
                <a:sym typeface="Montserrat"/>
              </a:rPr>
              <a:t> intrat. sed </a:t>
            </a:r>
            <a:r>
              <a:rPr i="1" lang="en-GB" sz="3600" u="sng">
                <a:solidFill>
                  <a:schemeClr val="dk2"/>
                </a:solidFill>
                <a:latin typeface="Montserrat"/>
                <a:ea typeface="Montserrat"/>
                <a:cs typeface="Montserrat"/>
                <a:sym typeface="Montserrat"/>
              </a:rPr>
              <a:t>linea</a:t>
            </a:r>
            <a:r>
              <a:rPr i="1" lang="en-GB" sz="3600">
                <a:solidFill>
                  <a:schemeClr val="dk2"/>
                </a:solidFill>
                <a:latin typeface="Montserrat"/>
                <a:ea typeface="Montserrat"/>
                <a:cs typeface="Montserrat"/>
                <a:sym typeface="Montserrat"/>
              </a:rPr>
              <a:t> </a:t>
            </a:r>
            <a:r>
              <a:rPr i="1" lang="en-GB" sz="3600" u="sng">
                <a:solidFill>
                  <a:schemeClr val="dk2"/>
                </a:solidFill>
                <a:latin typeface="Montserrat"/>
                <a:ea typeface="Montserrat"/>
                <a:cs typeface="Montserrat"/>
                <a:sym typeface="Montserrat"/>
              </a:rPr>
              <a:t>ramulis implectitur</a:t>
            </a:r>
            <a:r>
              <a:rPr i="1" lang="en-GB" sz="3600">
                <a:solidFill>
                  <a:schemeClr val="dk2"/>
                </a:solidFill>
                <a:latin typeface="Montserrat"/>
                <a:ea typeface="Montserrat"/>
                <a:cs typeface="Montserrat"/>
                <a:sym typeface="Montserrat"/>
              </a:rPr>
              <a:t>. avis effugere petit. clamat et clamat. avis dominum venire exspectat. sed dominus non audit. avis non consumit. non effugit. </a:t>
            </a:r>
            <a:r>
              <a:rPr i="1" lang="en-GB" sz="3600" u="sng">
                <a:solidFill>
                  <a:schemeClr val="dk2"/>
                </a:solidFill>
                <a:latin typeface="Montserrat"/>
                <a:ea typeface="Montserrat"/>
                <a:cs typeface="Montserrat"/>
                <a:sym typeface="Montserrat"/>
              </a:rPr>
              <a:t>perire</a:t>
            </a:r>
            <a:r>
              <a:rPr i="1" lang="en-GB" sz="3600">
                <a:solidFill>
                  <a:schemeClr val="dk2"/>
                </a:solidFill>
                <a:latin typeface="Montserrat"/>
                <a:ea typeface="Montserrat"/>
                <a:cs typeface="Montserrat"/>
                <a:sym typeface="Montserrat"/>
              </a:rPr>
              <a:t> exspectat. </a:t>
            </a:r>
            <a:r>
              <a:rPr i="1" lang="en-GB" sz="3600" u="sng">
                <a:solidFill>
                  <a:schemeClr val="dk2"/>
                </a:solidFill>
                <a:latin typeface="Montserrat"/>
                <a:ea typeface="Montserrat"/>
                <a:cs typeface="Montserrat"/>
                <a:sym typeface="Montserrat"/>
              </a:rPr>
              <a:t>perit</a:t>
            </a:r>
            <a:r>
              <a:rPr i="1" lang="en-GB" sz="3600">
                <a:solidFill>
                  <a:schemeClr val="dk2"/>
                </a:solidFill>
                <a:latin typeface="Montserrat"/>
                <a:ea typeface="Montserrat"/>
                <a:cs typeface="Montserrat"/>
                <a:sym typeface="Montserrat"/>
              </a:rPr>
              <a:t>.</a:t>
            </a:r>
            <a:endParaRPr i="1" sz="3600">
              <a:solidFill>
                <a:schemeClr val="dk2"/>
              </a:solidFill>
              <a:latin typeface="Montserrat"/>
              <a:ea typeface="Montserrat"/>
              <a:cs typeface="Montserrat"/>
              <a:sym typeface="Montserrat"/>
            </a:endParaRPr>
          </a:p>
        </p:txBody>
      </p:sp>
      <p:sp>
        <p:nvSpPr>
          <p:cNvPr id="95" name="Google Shape;95;p16"/>
          <p:cNvSpPr txBox="1"/>
          <p:nvPr>
            <p:ph type="title"/>
          </p:nvPr>
        </p:nvSpPr>
        <p:spPr>
          <a:xfrm>
            <a:off x="917950" y="427450"/>
            <a:ext cx="102069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Translate</a:t>
            </a:r>
            <a:endParaRPr sz="7200">
              <a:solidFill>
                <a:schemeClr val="dk2"/>
              </a:solidFill>
            </a:endParaRPr>
          </a:p>
        </p:txBody>
      </p:sp>
      <p:graphicFrame>
        <p:nvGraphicFramePr>
          <p:cNvPr id="96" name="Google Shape;96;p16"/>
          <p:cNvGraphicFramePr/>
          <p:nvPr/>
        </p:nvGraphicFramePr>
        <p:xfrm>
          <a:off x="816600" y="6030563"/>
          <a:ext cx="3000000" cy="3000000"/>
        </p:xfrm>
        <a:graphic>
          <a:graphicData uri="http://schemas.openxmlformats.org/drawingml/2006/table">
            <a:tbl>
              <a:tblPr>
                <a:noFill/>
                <a:tableStyleId>{B043A05B-1BEA-4D6C-8342-1BC64A2CACE9}</a:tableStyleId>
              </a:tblPr>
              <a:tblGrid>
                <a:gridCol w="4826200"/>
                <a:gridCol w="6160675"/>
                <a:gridCol w="5424225"/>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linea </a:t>
                      </a:r>
                      <a:r>
                        <a:rPr lang="en-GB" sz="3600">
                          <a:solidFill>
                            <a:schemeClr val="dk2"/>
                          </a:solidFill>
                          <a:latin typeface="Montserrat"/>
                          <a:ea typeface="Montserrat"/>
                          <a:cs typeface="Montserrat"/>
                          <a:sym typeface="Montserrat"/>
                        </a:rPr>
                        <a:t>= string</a:t>
                      </a:r>
                      <a:endParaRPr sz="3600"/>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adhuc </a:t>
                      </a:r>
                      <a:r>
                        <a:rPr lang="en-GB" sz="3600">
                          <a:solidFill>
                            <a:schemeClr val="dk2"/>
                          </a:solidFill>
                          <a:latin typeface="Montserrat"/>
                          <a:ea typeface="Montserrat"/>
                          <a:cs typeface="Montserrat"/>
                          <a:sym typeface="Montserrat"/>
                        </a:rPr>
                        <a:t>= still</a:t>
                      </a:r>
                      <a:endParaRPr sz="3600"/>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pedem </a:t>
                      </a:r>
                      <a:r>
                        <a:rPr lang="en-GB" sz="3600">
                          <a:solidFill>
                            <a:schemeClr val="dk2"/>
                          </a:solidFill>
                          <a:latin typeface="Montserrat"/>
                          <a:ea typeface="Montserrat"/>
                          <a:cs typeface="Montserrat"/>
                          <a:sym typeface="Montserrat"/>
                        </a:rPr>
                        <a:t>= foot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nidum </a:t>
                      </a:r>
                      <a:r>
                        <a:rPr lang="en-GB" sz="3600">
                          <a:solidFill>
                            <a:schemeClr val="dk2"/>
                          </a:solidFill>
                          <a:latin typeface="Montserrat"/>
                          <a:ea typeface="Montserrat"/>
                          <a:cs typeface="Montserrat"/>
                          <a:sym typeface="Montserrat"/>
                        </a:rPr>
                        <a:t>= nest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gridSpan="2">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ramulis implectitur = is tangled on the branches</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r>
              <a:tr h="620650">
                <a:tc gridSpan="3">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pereo </a:t>
                      </a:r>
                      <a:r>
                        <a:rPr lang="en-GB" sz="3600">
                          <a:solidFill>
                            <a:schemeClr val="dk2"/>
                          </a:solidFill>
                          <a:latin typeface="Montserrat"/>
                          <a:ea typeface="Montserrat"/>
                          <a:cs typeface="Montserrat"/>
                          <a:sym typeface="Montserrat"/>
                        </a:rPr>
                        <a:t>= I die</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bl>
          </a:graphicData>
        </a:graphic>
      </p:graphicFrame>
      <p:sp>
        <p:nvSpPr>
          <p:cNvPr id="97" name="Google Shape;97;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917950" y="427450"/>
            <a:ext cx="121848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Challenge: </a:t>
            </a:r>
            <a:r>
              <a:rPr i="1" lang="en-GB" sz="7200">
                <a:solidFill>
                  <a:schemeClr val="dk2"/>
                </a:solidFill>
              </a:rPr>
              <a:t>prima avis?</a:t>
            </a:r>
            <a:endParaRPr i="1" sz="7200">
              <a:solidFill>
                <a:schemeClr val="dk2"/>
              </a:solidFill>
            </a:endParaRPr>
          </a:p>
        </p:txBody>
      </p:sp>
      <p:sp>
        <p:nvSpPr>
          <p:cNvPr id="103" name="Google Shape;103;p17"/>
          <p:cNvSpPr txBox="1"/>
          <p:nvPr/>
        </p:nvSpPr>
        <p:spPr>
          <a:xfrm>
            <a:off x="918050" y="1635450"/>
            <a:ext cx="16654800" cy="2376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1200"/>
              </a:spcBef>
              <a:spcAft>
                <a:spcPts val="0"/>
              </a:spcAft>
              <a:buNone/>
            </a:pPr>
            <a:r>
              <a:rPr i="1" lang="en-GB" sz="3600" u="sng">
                <a:solidFill>
                  <a:schemeClr val="dk2"/>
                </a:solidFill>
                <a:latin typeface="Montserrat"/>
                <a:ea typeface="Montserrat"/>
                <a:cs typeface="Montserrat"/>
                <a:sym typeface="Montserrat"/>
              </a:rPr>
              <a:t>corvus</a:t>
            </a:r>
            <a:r>
              <a:rPr i="1" lang="en-GB" sz="3600">
                <a:solidFill>
                  <a:schemeClr val="dk2"/>
                </a:solidFill>
                <a:latin typeface="Montserrat"/>
                <a:ea typeface="Montserrat"/>
                <a:cs typeface="Montserrat"/>
                <a:sym typeface="Montserrat"/>
              </a:rPr>
              <a:t> et </a:t>
            </a:r>
            <a:r>
              <a:rPr i="1" lang="en-GB" sz="3600" u="sng">
                <a:solidFill>
                  <a:schemeClr val="dk2"/>
                </a:solidFill>
                <a:latin typeface="Montserrat"/>
                <a:ea typeface="Montserrat"/>
                <a:cs typeface="Montserrat"/>
                <a:sym typeface="Montserrat"/>
              </a:rPr>
              <a:t>pavo</a:t>
            </a:r>
            <a:r>
              <a:rPr i="1" lang="en-GB" sz="3600">
                <a:solidFill>
                  <a:schemeClr val="dk2"/>
                </a:solidFill>
                <a:latin typeface="Montserrat"/>
                <a:ea typeface="Montserrat"/>
                <a:cs typeface="Montserrat"/>
                <a:sym typeface="Montserrat"/>
              </a:rPr>
              <a:t> </a:t>
            </a:r>
            <a:r>
              <a:rPr i="1" lang="en-GB" sz="3600" u="sng">
                <a:solidFill>
                  <a:schemeClr val="dk2"/>
                </a:solidFill>
                <a:latin typeface="Montserrat"/>
                <a:ea typeface="Montserrat"/>
                <a:cs typeface="Montserrat"/>
                <a:sym typeface="Montserrat"/>
              </a:rPr>
              <a:t>certamen</a:t>
            </a:r>
            <a:r>
              <a:rPr i="1" lang="en-GB" sz="3600">
                <a:solidFill>
                  <a:schemeClr val="dk2"/>
                </a:solidFill>
                <a:latin typeface="Montserrat"/>
                <a:ea typeface="Montserrat"/>
                <a:cs typeface="Montserrat"/>
                <a:sym typeface="Montserrat"/>
              </a:rPr>
              <a:t> habent. </a:t>
            </a:r>
            <a:r>
              <a:rPr i="1" lang="en-GB" sz="3600" u="sng">
                <a:solidFill>
                  <a:schemeClr val="dk2"/>
                </a:solidFill>
                <a:latin typeface="Montserrat"/>
                <a:ea typeface="Montserrat"/>
                <a:cs typeface="Montserrat"/>
                <a:sym typeface="Montserrat"/>
              </a:rPr>
              <a:t>pavo</a:t>
            </a:r>
            <a:r>
              <a:rPr i="1" lang="en-GB" sz="3600">
                <a:solidFill>
                  <a:schemeClr val="dk2"/>
                </a:solidFill>
                <a:latin typeface="Montserrat"/>
                <a:ea typeface="Montserrat"/>
                <a:cs typeface="Montserrat"/>
                <a:sym typeface="Montserrat"/>
              </a:rPr>
              <a:t> inquit: ‘sum optima avis. </a:t>
            </a:r>
            <a:r>
              <a:rPr i="1" lang="en-GB" sz="3600" u="sng">
                <a:solidFill>
                  <a:schemeClr val="dk2"/>
                </a:solidFill>
                <a:latin typeface="Montserrat"/>
                <a:ea typeface="Montserrat"/>
                <a:cs typeface="Montserrat"/>
                <a:sym typeface="Montserrat"/>
              </a:rPr>
              <a:t>pinnas</a:t>
            </a:r>
            <a:r>
              <a:rPr i="1" lang="en-GB" sz="3600">
                <a:solidFill>
                  <a:schemeClr val="dk2"/>
                </a:solidFill>
                <a:latin typeface="Montserrat"/>
                <a:ea typeface="Montserrat"/>
                <a:cs typeface="Montserrat"/>
                <a:sym typeface="Montserrat"/>
              </a:rPr>
              <a:t> optimas habeo. quid habes?’</a:t>
            </a:r>
            <a:endParaRPr i="1" sz="3600">
              <a:solidFill>
                <a:schemeClr val="dk2"/>
              </a:solidFill>
              <a:latin typeface="Montserrat"/>
              <a:ea typeface="Montserrat"/>
              <a:cs typeface="Montserrat"/>
              <a:sym typeface="Montserrat"/>
            </a:endParaRPr>
          </a:p>
          <a:p>
            <a:pPr indent="0" lvl="0" marL="0" rtl="0" algn="l">
              <a:lnSpc>
                <a:spcPct val="150000"/>
              </a:lnSpc>
              <a:spcBef>
                <a:spcPts val="1200"/>
              </a:spcBef>
              <a:spcAft>
                <a:spcPts val="600"/>
              </a:spcAft>
              <a:buNone/>
            </a:pPr>
            <a:r>
              <a:rPr i="1" lang="en-GB" sz="3600" u="sng">
                <a:solidFill>
                  <a:schemeClr val="dk2"/>
                </a:solidFill>
                <a:latin typeface="Montserrat"/>
                <a:ea typeface="Montserrat"/>
                <a:cs typeface="Montserrat"/>
                <a:sym typeface="Montserrat"/>
              </a:rPr>
              <a:t>corvus</a:t>
            </a:r>
            <a:r>
              <a:rPr i="1" lang="en-GB" sz="3600">
                <a:solidFill>
                  <a:schemeClr val="dk2"/>
                </a:solidFill>
                <a:latin typeface="Montserrat"/>
                <a:ea typeface="Montserrat"/>
                <a:cs typeface="Montserrat"/>
                <a:sym typeface="Montserrat"/>
              </a:rPr>
              <a:t> respondet: ‘</a:t>
            </a:r>
            <a:r>
              <a:rPr i="1" lang="en-GB" sz="3600" u="sng">
                <a:solidFill>
                  <a:schemeClr val="dk2"/>
                </a:solidFill>
                <a:latin typeface="Montserrat"/>
                <a:ea typeface="Montserrat"/>
                <a:cs typeface="Montserrat"/>
                <a:sym typeface="Montserrat"/>
              </a:rPr>
              <a:t>pinnas</a:t>
            </a:r>
            <a:r>
              <a:rPr i="1" lang="en-GB" sz="3600">
                <a:solidFill>
                  <a:schemeClr val="dk2"/>
                </a:solidFill>
                <a:latin typeface="Montserrat"/>
                <a:ea typeface="Montserrat"/>
                <a:cs typeface="Montserrat"/>
                <a:sym typeface="Montserrat"/>
              </a:rPr>
              <a:t> optimas habes. </a:t>
            </a:r>
            <a:r>
              <a:rPr i="1" lang="en-GB" sz="3600" u="sng">
                <a:solidFill>
                  <a:schemeClr val="dk2"/>
                </a:solidFill>
                <a:latin typeface="Montserrat"/>
                <a:ea typeface="Montserrat"/>
                <a:cs typeface="Montserrat"/>
                <a:sym typeface="Montserrat"/>
              </a:rPr>
              <a:t>vincere</a:t>
            </a:r>
            <a:r>
              <a:rPr i="1" lang="en-GB" sz="3600">
                <a:solidFill>
                  <a:schemeClr val="dk2"/>
                </a:solidFill>
                <a:latin typeface="Montserrat"/>
                <a:ea typeface="Montserrat"/>
                <a:cs typeface="Montserrat"/>
                <a:sym typeface="Montserrat"/>
              </a:rPr>
              <a:t> debes, sed…tuas </a:t>
            </a:r>
            <a:r>
              <a:rPr i="1" lang="en-GB" sz="3600" u="sng">
                <a:solidFill>
                  <a:schemeClr val="dk2"/>
                </a:solidFill>
                <a:latin typeface="Montserrat"/>
                <a:ea typeface="Montserrat"/>
                <a:cs typeface="Montserrat"/>
                <a:sym typeface="Montserrat"/>
              </a:rPr>
              <a:t>pennas</a:t>
            </a:r>
            <a:r>
              <a:rPr i="1" lang="en-GB" sz="3600">
                <a:solidFill>
                  <a:schemeClr val="dk2"/>
                </a:solidFill>
                <a:latin typeface="Montserrat"/>
                <a:ea typeface="Montserrat"/>
                <a:cs typeface="Montserrat"/>
                <a:sym typeface="Montserrat"/>
              </a:rPr>
              <a:t> </a:t>
            </a:r>
            <a:r>
              <a:rPr i="1" lang="en-GB" sz="3600" u="sng">
                <a:solidFill>
                  <a:schemeClr val="dk2"/>
                </a:solidFill>
                <a:latin typeface="Montserrat"/>
                <a:ea typeface="Montserrat"/>
                <a:cs typeface="Montserrat"/>
                <a:sym typeface="Montserrat"/>
              </a:rPr>
              <a:t>a caelo</a:t>
            </a:r>
            <a:r>
              <a:rPr i="1" lang="en-GB" sz="3600">
                <a:solidFill>
                  <a:schemeClr val="dk2"/>
                </a:solidFill>
                <a:latin typeface="Montserrat"/>
                <a:ea typeface="Montserrat"/>
                <a:cs typeface="Montserrat"/>
                <a:sym typeface="Montserrat"/>
              </a:rPr>
              <a:t> non video.’</a:t>
            </a:r>
            <a:endParaRPr i="1" sz="3600">
              <a:solidFill>
                <a:schemeClr val="dk2"/>
              </a:solidFill>
              <a:latin typeface="Montserrat"/>
              <a:ea typeface="Montserrat"/>
              <a:cs typeface="Montserrat"/>
              <a:sym typeface="Montserrat"/>
            </a:endParaRPr>
          </a:p>
        </p:txBody>
      </p:sp>
      <p:sp>
        <p:nvSpPr>
          <p:cNvPr id="104" name="Google Shape;10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5" name="Google Shape;105;p17"/>
          <p:cNvGraphicFramePr/>
          <p:nvPr/>
        </p:nvGraphicFramePr>
        <p:xfrm>
          <a:off x="915050" y="5535100"/>
          <a:ext cx="3000000" cy="3000000"/>
        </p:xfrm>
        <a:graphic>
          <a:graphicData uri="http://schemas.openxmlformats.org/drawingml/2006/table">
            <a:tbl>
              <a:tblPr>
                <a:noFill/>
                <a:tableStyleId>{B043A05B-1BEA-4D6C-8342-1BC64A2CACE9}</a:tableStyleId>
              </a:tblPr>
              <a:tblGrid>
                <a:gridCol w="4398150"/>
                <a:gridCol w="4154800"/>
                <a:gridCol w="6180750"/>
              </a:tblGrid>
              <a:tr h="512050">
                <a:tc gridSpan="3">
                  <a:txBody>
                    <a:bodyPr/>
                    <a:lstStyle/>
                    <a:p>
                      <a:pPr indent="0" lvl="0" marL="0" rtl="0" algn="l">
                        <a:spcBef>
                          <a:spcPts val="0"/>
                        </a:spcBef>
                        <a:spcAft>
                          <a:spcPts val="0"/>
                        </a:spcAft>
                        <a:buNone/>
                      </a:pPr>
                      <a:r>
                        <a:rPr b="1" lang="en-GB" sz="3400">
                          <a:solidFill>
                            <a:schemeClr val="dk2"/>
                          </a:solidFill>
                          <a:latin typeface="Montserrat"/>
                          <a:ea typeface="Montserrat"/>
                          <a:cs typeface="Montserrat"/>
                          <a:sym typeface="Montserrat"/>
                        </a:rPr>
                        <a:t>Additional Vocabulary</a:t>
                      </a:r>
                      <a:endParaRPr b="1" sz="34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corvus </a:t>
                      </a:r>
                      <a:r>
                        <a:rPr lang="en-GB" sz="3600">
                          <a:solidFill>
                            <a:schemeClr val="dk2"/>
                          </a:solidFill>
                          <a:latin typeface="Montserrat"/>
                          <a:ea typeface="Montserrat"/>
                          <a:cs typeface="Montserrat"/>
                          <a:sym typeface="Montserrat"/>
                        </a:rPr>
                        <a:t>= raven</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pavo </a:t>
                      </a:r>
                      <a:r>
                        <a:rPr lang="en-GB" sz="3600">
                          <a:solidFill>
                            <a:schemeClr val="dk2"/>
                          </a:solidFill>
                          <a:latin typeface="Montserrat"/>
                          <a:ea typeface="Montserrat"/>
                          <a:cs typeface="Montserrat"/>
                          <a:sym typeface="Montserrat"/>
                        </a:rPr>
                        <a:t>= peacock</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certamen </a:t>
                      </a:r>
                      <a:r>
                        <a:rPr lang="en-GB" sz="3600">
                          <a:solidFill>
                            <a:schemeClr val="dk2"/>
                          </a:solidFill>
                          <a:latin typeface="Montserrat"/>
                          <a:ea typeface="Montserrat"/>
                          <a:cs typeface="Montserrat"/>
                          <a:sym typeface="Montserrat"/>
                        </a:rPr>
                        <a:t>= competition</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pinnas </a:t>
                      </a:r>
                      <a:r>
                        <a:rPr lang="en-GB" sz="3600">
                          <a:solidFill>
                            <a:schemeClr val="dk2"/>
                          </a:solidFill>
                          <a:latin typeface="Montserrat"/>
                          <a:ea typeface="Montserrat"/>
                          <a:cs typeface="Montserrat"/>
                          <a:sym typeface="Montserrat"/>
                        </a:rPr>
                        <a:t>= feathers</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vincere </a:t>
                      </a:r>
                      <a:r>
                        <a:rPr lang="en-GB" sz="3600">
                          <a:solidFill>
                            <a:schemeClr val="dk2"/>
                          </a:solidFill>
                          <a:latin typeface="Montserrat"/>
                          <a:ea typeface="Montserrat"/>
                          <a:cs typeface="Montserrat"/>
                          <a:sym typeface="Montserrat"/>
                        </a:rPr>
                        <a:t>= to win</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a caelo </a:t>
                      </a:r>
                      <a:r>
                        <a:rPr lang="en-GB" sz="3600">
                          <a:solidFill>
                            <a:schemeClr val="dk2"/>
                          </a:solidFill>
                          <a:latin typeface="Montserrat"/>
                          <a:ea typeface="Montserrat"/>
                          <a:cs typeface="Montserrat"/>
                          <a:sym typeface="Montserrat"/>
                        </a:rPr>
                        <a:t>= from the sky</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9" name="Shape 109"/>
        <p:cNvGrpSpPr/>
        <p:nvPr/>
      </p:nvGrpSpPr>
      <p:grpSpPr>
        <a:xfrm>
          <a:off x="0" y="0"/>
          <a:ext cx="0" cy="0"/>
          <a:chOff x="0" y="0"/>
          <a:chExt cx="0" cy="0"/>
        </a:xfrm>
      </p:grpSpPr>
      <p:sp>
        <p:nvSpPr>
          <p:cNvPr id="110" name="Google Shape;110;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11" name="Google Shape;111;p18"/>
          <p:cNvSpPr txBox="1"/>
          <p:nvPr/>
        </p:nvSpPr>
        <p:spPr>
          <a:xfrm>
            <a:off x="914400" y="2863400"/>
            <a:ext cx="16051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8400">
                <a:solidFill>
                  <a:schemeClr val="dk2"/>
                </a:solidFill>
                <a:latin typeface="Montserrat SemiBold"/>
                <a:ea typeface="Montserrat SemiBold"/>
                <a:cs typeface="Montserrat SemiBold"/>
                <a:sym typeface="Montserrat SemiBold"/>
              </a:rPr>
              <a:t>Review</a:t>
            </a:r>
            <a:endParaRPr sz="8400">
              <a:solidFill>
                <a:schemeClr val="dk2"/>
              </a:solidFill>
              <a:latin typeface="Montserrat SemiBold"/>
              <a:ea typeface="Montserrat SemiBold"/>
              <a:cs typeface="Montserrat SemiBold"/>
              <a:sym typeface="Montserrat SemiBold"/>
            </a:endParaRPr>
          </a:p>
        </p:txBody>
      </p:sp>
      <p:sp>
        <p:nvSpPr>
          <p:cNvPr id="112" name="Google Shape;11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3" name="Google Shape;113;p18"/>
          <p:cNvSpPr txBox="1"/>
          <p:nvPr/>
        </p:nvSpPr>
        <p:spPr>
          <a:xfrm>
            <a:off x="698950" y="4767700"/>
            <a:ext cx="12963600" cy="1770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GB" sz="4800">
                <a:solidFill>
                  <a:schemeClr val="dk2"/>
                </a:solidFill>
                <a:latin typeface="Montserrat"/>
                <a:ea typeface="Montserrat"/>
                <a:cs typeface="Montserrat"/>
                <a:sym typeface="Montserrat"/>
              </a:rPr>
              <a:t>Only turn to this section once you have completed the main task(s).</a:t>
            </a:r>
            <a:endParaRPr b="1" sz="4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9" name="Google Shape;119;p19"/>
          <p:cNvSpPr txBox="1"/>
          <p:nvPr/>
        </p:nvSpPr>
        <p:spPr>
          <a:xfrm>
            <a:off x="827400" y="5439750"/>
            <a:ext cx="16143600" cy="3798600"/>
          </a:xfrm>
          <a:prstGeom prst="rect">
            <a:avLst/>
          </a:prstGeom>
          <a:solidFill>
            <a:schemeClr val="lt1"/>
          </a:solidFill>
          <a:ln cap="flat" cmpd="sng" w="19050">
            <a:solidFill>
              <a:schemeClr val="dk2"/>
            </a:solidFill>
            <a:prstDash val="solid"/>
            <a:round/>
            <a:headEnd len="sm" w="sm" type="none"/>
            <a:tailEnd len="sm" w="sm" type="none"/>
          </a:ln>
        </p:spPr>
        <p:txBody>
          <a:bodyPr anchorCtr="0" anchor="t" bIns="0" lIns="0" spcFirstLastPara="1" rIns="0" wrap="square" tIns="0">
            <a:noAutofit/>
          </a:bodyPr>
          <a:lstStyle/>
          <a:p>
            <a:pPr indent="0" lvl="0" marL="76200" rtl="0" algn="l">
              <a:lnSpc>
                <a:spcPct val="130000"/>
              </a:lnSpc>
              <a:spcBef>
                <a:spcPts val="2400"/>
              </a:spcBef>
              <a:spcAft>
                <a:spcPts val="0"/>
              </a:spcAft>
              <a:buNone/>
            </a:pPr>
            <a:r>
              <a:rPr lang="en-GB" sz="3000">
                <a:solidFill>
                  <a:schemeClr val="dk2"/>
                </a:solidFill>
                <a:latin typeface="Montserrat"/>
                <a:ea typeface="Montserrat"/>
                <a:cs typeface="Montserrat"/>
                <a:sym typeface="Montserrat"/>
              </a:rPr>
              <a:t>The bird ought to escape. She is prepared to escape. She is not terrified to escape. She escapes. But the string is still around her foot. The bird seeks to return to her nest. The bird enters the nest. But the string is tangled on the branches. The bird seeks to escape. She shouts and shouts. The bird waits for the master to come. But the master does not hear. The bird does not eat. She does not escape. She waits to die. She dies.</a:t>
            </a:r>
            <a:endParaRPr sz="3000">
              <a:solidFill>
                <a:schemeClr val="dk2"/>
              </a:solidFill>
              <a:latin typeface="Montserrat"/>
              <a:ea typeface="Montserrat"/>
              <a:cs typeface="Montserrat"/>
              <a:sym typeface="Montserrat"/>
            </a:endParaRPr>
          </a:p>
        </p:txBody>
      </p:sp>
      <p:pic>
        <p:nvPicPr>
          <p:cNvPr id="120" name="Google Shape;120;p19"/>
          <p:cNvPicPr preferRelativeResize="0"/>
          <p:nvPr/>
        </p:nvPicPr>
        <p:blipFill>
          <a:blip r:embed="rId3">
            <a:alphaModFix/>
          </a:blip>
          <a:stretch>
            <a:fillRect/>
          </a:stretch>
        </p:blipFill>
        <p:spPr>
          <a:xfrm>
            <a:off x="827400" y="1488850"/>
            <a:ext cx="16143599" cy="3798500"/>
          </a:xfrm>
          <a:prstGeom prst="rect">
            <a:avLst/>
          </a:prstGeom>
          <a:noFill/>
          <a:ln cap="flat" cmpd="sng" w="28575">
            <a:solidFill>
              <a:schemeClr val="dk2"/>
            </a:solidFill>
            <a:prstDash val="solid"/>
            <a:round/>
            <a:headEnd len="sm" w="sm" type="none"/>
            <a:tailEnd len="sm" w="sm" type="none"/>
          </a:ln>
        </p:spPr>
      </p:pic>
      <p:sp>
        <p:nvSpPr>
          <p:cNvPr id="121" name="Google Shape;121;p19"/>
          <p:cNvSpPr txBox="1"/>
          <p:nvPr>
            <p:ph type="title"/>
          </p:nvPr>
        </p:nvSpPr>
        <p:spPr>
          <a:xfrm>
            <a:off x="917950" y="427450"/>
            <a:ext cx="16044000" cy="106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Correct your answers.</a:t>
            </a:r>
            <a:endParaRPr sz="72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