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e6a732ff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e6a732ff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3d7befd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3d7befd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c3d7befda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c3d7befda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c3d7befda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c3d7befda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6" name="Google Shape;126;p2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8" name="Google Shape;128;p2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Introduction to Poetry</a:t>
            </a:r>
            <a:r>
              <a:rPr lang="en-GB">
                <a:solidFill>
                  <a:srgbClr val="4B3241"/>
                </a:solidFill>
              </a:rPr>
              <a:t>: Imagery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of 8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5" name="Google Shape;135;p2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6" name="Google Shape;136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Sarah Krzebietka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8"/>
          <p:cNvSpPr txBox="1"/>
          <p:nvPr>
            <p:ph type="title"/>
          </p:nvPr>
        </p:nvSpPr>
        <p:spPr>
          <a:xfrm>
            <a:off x="5207150" y="150975"/>
            <a:ext cx="3819900" cy="46422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>
                <a:solidFill>
                  <a:schemeClr val="dk2"/>
                </a:solidFill>
              </a:rPr>
              <a:t>Read the poem again and complete the task. It goes onto the next page.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>
              <a:solidFill>
                <a:schemeClr val="dk2"/>
              </a:solidFill>
            </a:endParaRPr>
          </a:p>
        </p:txBody>
      </p:sp>
      <p:sp>
        <p:nvSpPr>
          <p:cNvPr id="143" name="Google Shape;143;p28"/>
          <p:cNvSpPr txBox="1"/>
          <p:nvPr/>
        </p:nvSpPr>
        <p:spPr>
          <a:xfrm>
            <a:off x="154175" y="171000"/>
            <a:ext cx="4722000" cy="48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 u="sng">
                <a:latin typeface="Montserrat"/>
                <a:ea typeface="Montserrat"/>
                <a:cs typeface="Montserrat"/>
                <a:sym typeface="Montserrat"/>
              </a:rPr>
              <a:t>A Red, Red Rose (1794)</a:t>
            </a:r>
            <a:endParaRPr b="1" sz="20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000">
                <a:latin typeface="Montserrat"/>
                <a:ea typeface="Montserrat"/>
                <a:cs typeface="Montserrat"/>
                <a:sym typeface="Montserrat"/>
              </a:rPr>
              <a:t>Robert Burns</a:t>
            </a:r>
            <a:endParaRPr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Oh my love’s like a red, red rose,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That’s newly sprung in June;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My love’s like the melody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That’s sweetly played in tune.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As fair art thou, my bonny lass,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So deep in love am I;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And I can love thee still, my dear,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Till a’ the seas gang dry.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8"/>
          <p:cNvSpPr txBox="1"/>
          <p:nvPr/>
        </p:nvSpPr>
        <p:spPr>
          <a:xfrm>
            <a:off x="5207150" y="2350400"/>
            <a:ext cx="4236000" cy="16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 u="sng">
                <a:latin typeface="Montserrat"/>
                <a:ea typeface="Montserrat"/>
                <a:cs typeface="Montserrat"/>
                <a:sym typeface="Montserrat"/>
              </a:rPr>
              <a:t>Glossary: </a:t>
            </a:r>
            <a:endParaRPr b="1" sz="15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Bonny = attractive or beautiful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Thou = you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Gang = go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Wi’ = with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O’ = of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Weel = well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‘Twere = it were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9"/>
          <p:cNvSpPr txBox="1"/>
          <p:nvPr>
            <p:ph type="title"/>
          </p:nvPr>
        </p:nvSpPr>
        <p:spPr>
          <a:xfrm>
            <a:off x="5016175" y="150975"/>
            <a:ext cx="4010700" cy="464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</a:rPr>
              <a:t>Task: Explain in your own words what the </a:t>
            </a:r>
            <a:r>
              <a:rPr lang="en-GB" sz="2000">
                <a:solidFill>
                  <a:schemeClr val="dk2"/>
                </a:solidFill>
              </a:rPr>
              <a:t>imagery</a:t>
            </a:r>
            <a:r>
              <a:rPr lang="en-GB" sz="2000">
                <a:solidFill>
                  <a:schemeClr val="dk2"/>
                </a:solidFill>
              </a:rPr>
              <a:t> used in this poem (word choices, simile, metaphor etc.) help us to understand about the speaker’s feelings.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</a:rPr>
              <a:t>There are sentence starters on the next slide to help you. 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128700" y="150975"/>
            <a:ext cx="4683900" cy="48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Till a’ the seas gang dry, my dear,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And the rocks melt wi’ the sun;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I will love thee still, my dear,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While the sands o’ life shall run.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And fare thee weel, my only love,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Oh fare thee weel awhile!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And I will come again, my love,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Though ‘twere ten thousand mile.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7" name="Google Shape;157;p30"/>
          <p:cNvSpPr txBox="1"/>
          <p:nvPr/>
        </p:nvSpPr>
        <p:spPr>
          <a:xfrm>
            <a:off x="128700" y="150975"/>
            <a:ext cx="8706900" cy="48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i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By using the simile ‘my love’s like a red, red, rose’ the poet shows us that…</a:t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i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the poet uses the metaphor ‘I can love thee still, my dear, / Till a’ the seas gang dry’ we realise that…</a:t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i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the poet says ‘So deep in love am I’  it helps us to understand…</a:t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Now see if you can make write your own sentence using this quote: ‘my bonny lass’.</a:t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