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Lst>
  <p:sldSz cy="10287000" cx="18288000"/>
  <p:notesSz cx="6858000" cy="9144000"/>
  <p:embeddedFontLst>
    <p:embeddedFont>
      <p:font typeface="Montserrat SemiBold"/>
      <p:regular r:id="rId12"/>
      <p:bold r:id="rId13"/>
      <p:italic r:id="rId14"/>
      <p:boldItalic r:id="rId15"/>
    </p:embeddedFont>
    <p:embeddedFont>
      <p:font typeface="Montserrat"/>
      <p:regular r:id="rId16"/>
      <p:bold r:id="rId17"/>
      <p:italic r:id="rId18"/>
      <p:boldItalic r:id="rId19"/>
    </p:embeddedFont>
    <p:embeddedFont>
      <p:font typeface="Montserrat Medium"/>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2E179BD-0C81-4761-94A3-EAE6AF74F556}">
  <a:tblStyle styleId="{72E179BD-0C81-4761-94A3-EAE6AF74F55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Medium-regular.fntdata"/><Relationship Id="rId11" Type="http://schemas.openxmlformats.org/officeDocument/2006/relationships/slide" Target="slides/slide6.xml"/><Relationship Id="rId22" Type="http://schemas.openxmlformats.org/officeDocument/2006/relationships/font" Target="fonts/MontserratMedium-italic.fntdata"/><Relationship Id="rId10" Type="http://schemas.openxmlformats.org/officeDocument/2006/relationships/slide" Target="slides/slide5.xml"/><Relationship Id="rId21" Type="http://schemas.openxmlformats.org/officeDocument/2006/relationships/font" Target="fonts/MontserratMedium-bold.fntdata"/><Relationship Id="rId13" Type="http://schemas.openxmlformats.org/officeDocument/2006/relationships/font" Target="fonts/MontserratSemiBold-bold.fntdata"/><Relationship Id="rId12" Type="http://schemas.openxmlformats.org/officeDocument/2006/relationships/font" Target="fonts/MontserratSemiBold-regular.fntdata"/><Relationship Id="rId23" Type="http://schemas.openxmlformats.org/officeDocument/2006/relationships/font" Target="fonts/MontserratMedium-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SemiBold-boldItalic.fntdata"/><Relationship Id="rId14" Type="http://schemas.openxmlformats.org/officeDocument/2006/relationships/font" Target="fonts/MontserratSemiBold-italic.fntdata"/><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notesMaster" Target="notesMasters/notesMaster1.xml"/><Relationship Id="rId19" Type="http://schemas.openxmlformats.org/officeDocument/2006/relationships/font" Target="fonts/Montserrat-boldItalic.fntdata"/><Relationship Id="rId6" Type="http://schemas.openxmlformats.org/officeDocument/2006/relationships/slide" Target="slides/slide1.xml"/><Relationship Id="rId18"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8bcef6dc2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8bcef6dc2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8d7ae401a5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8d7ae401a5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8bd13139aa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bd13139aa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8bd13139aa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8bd13139aa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8d8ccc7a1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8d8ccc7a1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8bd13139aa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8bd13139aa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16" name="Google Shape;16;p2"/>
          <p:cNvSpPr txBox="1"/>
          <p:nvPr>
            <p:ph idx="12" type="sldNum"/>
          </p:nvPr>
        </p:nvSpPr>
        <p:spPr>
          <a:xfrm>
            <a:off x="17113568" y="9499702"/>
            <a:ext cx="1097400" cy="787500"/>
          </a:xfrm>
          <a:prstGeom prst="rect">
            <a:avLst/>
          </a:prstGeom>
        </p:spPr>
        <p:txBody>
          <a:bodyPr anchorCtr="0" anchor="t" bIns="0" lIns="0" spcFirstLastPara="1" rIns="0" wrap="square" tIns="0">
            <a:noAutofit/>
          </a:bodyPr>
          <a:lstStyle>
            <a:lvl1pPr lvl="0" algn="r">
              <a:buNone/>
              <a:defRPr sz="2400">
                <a:solidFill>
                  <a:schemeClr val="dk2"/>
                </a:solidFill>
                <a:latin typeface="Montserrat"/>
                <a:ea typeface="Montserrat"/>
                <a:cs typeface="Montserrat"/>
                <a:sym typeface="Montserrat"/>
              </a:defRPr>
            </a:lvl1pPr>
            <a:lvl2pPr lvl="1" algn="r">
              <a:buNone/>
              <a:defRPr sz="2400">
                <a:solidFill>
                  <a:schemeClr val="dk2"/>
                </a:solidFill>
                <a:latin typeface="Montserrat"/>
                <a:ea typeface="Montserrat"/>
                <a:cs typeface="Montserrat"/>
                <a:sym typeface="Montserrat"/>
              </a:defRPr>
            </a:lvl2pPr>
            <a:lvl3pPr lvl="2" algn="r">
              <a:buNone/>
              <a:defRPr sz="2400">
                <a:solidFill>
                  <a:schemeClr val="dk2"/>
                </a:solidFill>
                <a:latin typeface="Montserrat"/>
                <a:ea typeface="Montserrat"/>
                <a:cs typeface="Montserrat"/>
                <a:sym typeface="Montserrat"/>
              </a:defRPr>
            </a:lvl3pPr>
            <a:lvl4pPr lvl="3" algn="r">
              <a:buNone/>
              <a:defRPr sz="2400">
                <a:solidFill>
                  <a:schemeClr val="dk2"/>
                </a:solidFill>
                <a:latin typeface="Montserrat"/>
                <a:ea typeface="Montserrat"/>
                <a:cs typeface="Montserrat"/>
                <a:sym typeface="Montserrat"/>
              </a:defRPr>
            </a:lvl4pPr>
            <a:lvl5pPr lvl="4" algn="r">
              <a:buNone/>
              <a:defRPr sz="2400">
                <a:solidFill>
                  <a:schemeClr val="dk2"/>
                </a:solidFill>
                <a:latin typeface="Montserrat"/>
                <a:ea typeface="Montserrat"/>
                <a:cs typeface="Montserrat"/>
                <a:sym typeface="Montserrat"/>
              </a:defRPr>
            </a:lvl5pPr>
            <a:lvl6pPr lvl="5" algn="r">
              <a:buNone/>
              <a:defRPr sz="2400">
                <a:solidFill>
                  <a:schemeClr val="dk2"/>
                </a:solidFill>
                <a:latin typeface="Montserrat"/>
                <a:ea typeface="Montserrat"/>
                <a:cs typeface="Montserrat"/>
                <a:sym typeface="Montserrat"/>
              </a:defRPr>
            </a:lvl6pPr>
            <a:lvl7pPr lvl="6" algn="r">
              <a:buNone/>
              <a:defRPr sz="2400">
                <a:solidFill>
                  <a:schemeClr val="dk2"/>
                </a:solidFill>
                <a:latin typeface="Montserrat"/>
                <a:ea typeface="Montserrat"/>
                <a:cs typeface="Montserrat"/>
                <a:sym typeface="Montserrat"/>
              </a:defRPr>
            </a:lvl7pPr>
            <a:lvl8pPr lvl="7" algn="r">
              <a:buNone/>
              <a:defRPr sz="2400">
                <a:solidFill>
                  <a:schemeClr val="dk2"/>
                </a:solidFill>
                <a:latin typeface="Montserrat"/>
                <a:ea typeface="Montserrat"/>
                <a:cs typeface="Montserrat"/>
                <a:sym typeface="Montserrat"/>
              </a:defRPr>
            </a:lvl8pPr>
            <a:lvl9pPr lvl="8" algn="r">
              <a:buNone/>
              <a:defRPr sz="2400">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8" name="Shape 68"/>
        <p:cNvGrpSpPr/>
        <p:nvPr/>
      </p:nvGrpSpPr>
      <p:grpSpPr>
        <a:xfrm>
          <a:off x="0" y="0"/>
          <a:ext cx="0" cy="0"/>
          <a:chOff x="0" y="0"/>
          <a:chExt cx="0" cy="0"/>
        </a:xfrm>
      </p:grpSpPr>
      <p:sp>
        <p:nvSpPr>
          <p:cNvPr id="69" name="Google Shape;69;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70" name="Google Shape;70;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1" name="Google Shape;71;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
        <p:nvSpPr>
          <p:cNvPr id="72" name="Google Shape;72;p11"/>
          <p:cNvSpPr txBox="1"/>
          <p:nvPr>
            <p:ph idx="12" type="sldNum"/>
          </p:nvPr>
        </p:nvSpPr>
        <p:spPr>
          <a:xfrm>
            <a:off x="17113568" y="9499702"/>
            <a:ext cx="1097400" cy="787500"/>
          </a:xfrm>
          <a:prstGeom prst="rect">
            <a:avLst/>
          </a:prstGeom>
        </p:spPr>
        <p:txBody>
          <a:bodyPr anchorCtr="0" anchor="t" bIns="0" lIns="0" spcFirstLastPara="1" rIns="0" wrap="square" tIns="0">
            <a:noAutofit/>
          </a:bodyPr>
          <a:lstStyle>
            <a:lvl1pPr lvl="0" algn="r">
              <a:buNone/>
              <a:defRPr sz="2400">
                <a:solidFill>
                  <a:schemeClr val="dk2"/>
                </a:solidFill>
                <a:latin typeface="Montserrat"/>
                <a:ea typeface="Montserrat"/>
                <a:cs typeface="Montserrat"/>
                <a:sym typeface="Montserrat"/>
              </a:defRPr>
            </a:lvl1pPr>
            <a:lvl2pPr lvl="1" algn="r">
              <a:buNone/>
              <a:defRPr sz="2400">
                <a:solidFill>
                  <a:schemeClr val="dk2"/>
                </a:solidFill>
                <a:latin typeface="Montserrat"/>
                <a:ea typeface="Montserrat"/>
                <a:cs typeface="Montserrat"/>
                <a:sym typeface="Montserrat"/>
              </a:defRPr>
            </a:lvl2pPr>
            <a:lvl3pPr lvl="2" algn="r">
              <a:buNone/>
              <a:defRPr sz="2400">
                <a:solidFill>
                  <a:schemeClr val="dk2"/>
                </a:solidFill>
                <a:latin typeface="Montserrat"/>
                <a:ea typeface="Montserrat"/>
                <a:cs typeface="Montserrat"/>
                <a:sym typeface="Montserrat"/>
              </a:defRPr>
            </a:lvl3pPr>
            <a:lvl4pPr lvl="3" algn="r">
              <a:buNone/>
              <a:defRPr sz="2400">
                <a:solidFill>
                  <a:schemeClr val="dk2"/>
                </a:solidFill>
                <a:latin typeface="Montserrat"/>
                <a:ea typeface="Montserrat"/>
                <a:cs typeface="Montserrat"/>
                <a:sym typeface="Montserrat"/>
              </a:defRPr>
            </a:lvl4pPr>
            <a:lvl5pPr lvl="4" algn="r">
              <a:buNone/>
              <a:defRPr sz="2400">
                <a:solidFill>
                  <a:schemeClr val="dk2"/>
                </a:solidFill>
                <a:latin typeface="Montserrat"/>
                <a:ea typeface="Montserrat"/>
                <a:cs typeface="Montserrat"/>
                <a:sym typeface="Montserrat"/>
              </a:defRPr>
            </a:lvl5pPr>
            <a:lvl6pPr lvl="5" algn="r">
              <a:buNone/>
              <a:defRPr sz="2400">
                <a:solidFill>
                  <a:schemeClr val="dk2"/>
                </a:solidFill>
                <a:latin typeface="Montserrat"/>
                <a:ea typeface="Montserrat"/>
                <a:cs typeface="Montserrat"/>
                <a:sym typeface="Montserrat"/>
              </a:defRPr>
            </a:lvl6pPr>
            <a:lvl7pPr lvl="6" algn="r">
              <a:buNone/>
              <a:defRPr sz="2400">
                <a:solidFill>
                  <a:schemeClr val="dk2"/>
                </a:solidFill>
                <a:latin typeface="Montserrat"/>
                <a:ea typeface="Montserrat"/>
                <a:cs typeface="Montserrat"/>
                <a:sym typeface="Montserrat"/>
              </a:defRPr>
            </a:lvl7pPr>
            <a:lvl8pPr lvl="7" algn="r">
              <a:buNone/>
              <a:defRPr sz="2400">
                <a:solidFill>
                  <a:schemeClr val="dk2"/>
                </a:solidFill>
                <a:latin typeface="Montserrat"/>
                <a:ea typeface="Montserrat"/>
                <a:cs typeface="Montserrat"/>
                <a:sym typeface="Montserrat"/>
              </a:defRPr>
            </a:lvl8pPr>
            <a:lvl9pPr lvl="8" algn="r">
              <a:buNone/>
              <a:defRPr sz="2400">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3" name="Shape 73"/>
        <p:cNvGrpSpPr/>
        <p:nvPr/>
      </p:nvGrpSpPr>
      <p:grpSpPr>
        <a:xfrm>
          <a:off x="0" y="0"/>
          <a:ext cx="0" cy="0"/>
          <a:chOff x="0" y="0"/>
          <a:chExt cx="0" cy="0"/>
        </a:xfrm>
      </p:grpSpPr>
      <p:sp>
        <p:nvSpPr>
          <p:cNvPr id="74" name="Google Shape;74;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
        <p:nvSpPr>
          <p:cNvPr id="75" name="Google Shape;75;p12"/>
          <p:cNvSpPr txBox="1"/>
          <p:nvPr>
            <p:ph idx="12" type="sldNum"/>
          </p:nvPr>
        </p:nvSpPr>
        <p:spPr>
          <a:xfrm>
            <a:off x="17113568" y="9499702"/>
            <a:ext cx="1097400" cy="787500"/>
          </a:xfrm>
          <a:prstGeom prst="rect">
            <a:avLst/>
          </a:prstGeom>
        </p:spPr>
        <p:txBody>
          <a:bodyPr anchorCtr="0" anchor="t" bIns="0" lIns="0" spcFirstLastPara="1" rIns="0" wrap="square" tIns="0">
            <a:noAutofit/>
          </a:bodyPr>
          <a:lstStyle>
            <a:lvl1pPr lvl="0" algn="r">
              <a:buNone/>
              <a:defRPr sz="2400">
                <a:solidFill>
                  <a:schemeClr val="dk2"/>
                </a:solidFill>
                <a:latin typeface="Montserrat"/>
                <a:ea typeface="Montserrat"/>
                <a:cs typeface="Montserrat"/>
                <a:sym typeface="Montserrat"/>
              </a:defRPr>
            </a:lvl1pPr>
            <a:lvl2pPr lvl="1" algn="r">
              <a:buNone/>
              <a:defRPr sz="2400">
                <a:solidFill>
                  <a:schemeClr val="dk2"/>
                </a:solidFill>
                <a:latin typeface="Montserrat"/>
                <a:ea typeface="Montserrat"/>
                <a:cs typeface="Montserrat"/>
                <a:sym typeface="Montserrat"/>
              </a:defRPr>
            </a:lvl2pPr>
            <a:lvl3pPr lvl="2" algn="r">
              <a:buNone/>
              <a:defRPr sz="2400">
                <a:solidFill>
                  <a:schemeClr val="dk2"/>
                </a:solidFill>
                <a:latin typeface="Montserrat"/>
                <a:ea typeface="Montserrat"/>
                <a:cs typeface="Montserrat"/>
                <a:sym typeface="Montserrat"/>
              </a:defRPr>
            </a:lvl3pPr>
            <a:lvl4pPr lvl="3" algn="r">
              <a:buNone/>
              <a:defRPr sz="2400">
                <a:solidFill>
                  <a:schemeClr val="dk2"/>
                </a:solidFill>
                <a:latin typeface="Montserrat"/>
                <a:ea typeface="Montserrat"/>
                <a:cs typeface="Montserrat"/>
                <a:sym typeface="Montserrat"/>
              </a:defRPr>
            </a:lvl4pPr>
            <a:lvl5pPr lvl="4" algn="r">
              <a:buNone/>
              <a:defRPr sz="2400">
                <a:solidFill>
                  <a:schemeClr val="dk2"/>
                </a:solidFill>
                <a:latin typeface="Montserrat"/>
                <a:ea typeface="Montserrat"/>
                <a:cs typeface="Montserrat"/>
                <a:sym typeface="Montserrat"/>
              </a:defRPr>
            </a:lvl5pPr>
            <a:lvl6pPr lvl="5" algn="r">
              <a:buNone/>
              <a:defRPr sz="2400">
                <a:solidFill>
                  <a:schemeClr val="dk2"/>
                </a:solidFill>
                <a:latin typeface="Montserrat"/>
                <a:ea typeface="Montserrat"/>
                <a:cs typeface="Montserrat"/>
                <a:sym typeface="Montserrat"/>
              </a:defRPr>
            </a:lvl6pPr>
            <a:lvl7pPr lvl="6" algn="r">
              <a:buNone/>
              <a:defRPr sz="2400">
                <a:solidFill>
                  <a:schemeClr val="dk2"/>
                </a:solidFill>
                <a:latin typeface="Montserrat"/>
                <a:ea typeface="Montserrat"/>
                <a:cs typeface="Montserrat"/>
                <a:sym typeface="Montserrat"/>
              </a:defRPr>
            </a:lvl7pPr>
            <a:lvl8pPr lvl="7" algn="r">
              <a:buNone/>
              <a:defRPr sz="2400">
                <a:solidFill>
                  <a:schemeClr val="dk2"/>
                </a:solidFill>
                <a:latin typeface="Montserrat"/>
                <a:ea typeface="Montserrat"/>
                <a:cs typeface="Montserrat"/>
                <a:sym typeface="Montserrat"/>
              </a:defRPr>
            </a:lvl8pPr>
            <a:lvl9pPr lvl="8" algn="r">
              <a:buNone/>
              <a:defRPr sz="2400">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6" name="Shape 76"/>
        <p:cNvGrpSpPr/>
        <p:nvPr/>
      </p:nvGrpSpPr>
      <p:grpSpPr>
        <a:xfrm>
          <a:off x="0" y="0"/>
          <a:ext cx="0" cy="0"/>
          <a:chOff x="0" y="0"/>
          <a:chExt cx="0" cy="0"/>
        </a:xfrm>
      </p:grpSpPr>
      <p:sp>
        <p:nvSpPr>
          <p:cNvPr id="77" name="Google Shape;77;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7" name="Shape 17"/>
        <p:cNvGrpSpPr/>
        <p:nvPr/>
      </p:nvGrpSpPr>
      <p:grpSpPr>
        <a:xfrm>
          <a:off x="0" y="0"/>
          <a:ext cx="0" cy="0"/>
          <a:chOff x="0" y="0"/>
          <a:chExt cx="0" cy="0"/>
        </a:xfrm>
      </p:grpSpPr>
      <p:sp>
        <p:nvSpPr>
          <p:cNvPr id="18" name="Google Shape;18;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9" name="Google Shape;19;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20" name="Google Shape;20;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3" name="Google Shape;23;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4" name="Google Shape;24;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7" name="Google Shape;27;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9" name="Google Shape;29;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0" name="Google Shape;30;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3" name="Google Shape;33;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4" name="Shape 34"/>
        <p:cNvGrpSpPr/>
        <p:nvPr/>
      </p:nvGrpSpPr>
      <p:grpSpPr>
        <a:xfrm>
          <a:off x="0" y="0"/>
          <a:ext cx="0" cy="0"/>
          <a:chOff x="0" y="0"/>
          <a:chExt cx="0" cy="0"/>
        </a:xfrm>
      </p:grpSpPr>
      <p:sp>
        <p:nvSpPr>
          <p:cNvPr id="35" name="Google Shape;35;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6" name="Google Shape;36;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7" name="Google Shape;37;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8" name="Google Shape;38;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9" name="Google Shape;39;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0" name="Google Shape;40;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1" name="Google Shape;41;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2" name="Google Shape;42;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3" name="Shape 43"/>
        <p:cNvGrpSpPr/>
        <p:nvPr/>
      </p:nvGrpSpPr>
      <p:grpSpPr>
        <a:xfrm>
          <a:off x="0" y="0"/>
          <a:ext cx="0" cy="0"/>
          <a:chOff x="0" y="0"/>
          <a:chExt cx="0" cy="0"/>
        </a:xfrm>
      </p:grpSpPr>
      <p:sp>
        <p:nvSpPr>
          <p:cNvPr id="44" name="Google Shape;44;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5" name="Google Shape;45;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7" name="Google Shape;47;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8" name="Google Shape;48;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9" name="Google Shape;49;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0" name="Google Shape;50;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2" name="Google Shape;52;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3" name="Shape 53"/>
        <p:cNvGrpSpPr/>
        <p:nvPr/>
      </p:nvGrpSpPr>
      <p:grpSpPr>
        <a:xfrm>
          <a:off x="0" y="0"/>
          <a:ext cx="0" cy="0"/>
          <a:chOff x="0" y="0"/>
          <a:chExt cx="0" cy="0"/>
        </a:xfrm>
      </p:grpSpPr>
      <p:sp>
        <p:nvSpPr>
          <p:cNvPr id="54" name="Google Shape;54;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5" name="Google Shape;55;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6" name="Google Shape;56;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7" name="Google Shape;57;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8" name="Google Shape;58;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9" name="Google Shape;59;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0" name="Google Shape;60;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1" name="Google Shape;61;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2" name="Google Shape;62;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3" name="Google Shape;63;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4" name="Shape 64"/>
        <p:cNvGrpSpPr/>
        <p:nvPr/>
      </p:nvGrpSpPr>
      <p:grpSpPr>
        <a:xfrm>
          <a:off x="0" y="0"/>
          <a:ext cx="0" cy="0"/>
          <a:chOff x="0" y="0"/>
          <a:chExt cx="0" cy="0"/>
        </a:xfrm>
      </p:grpSpPr>
      <p:sp>
        <p:nvSpPr>
          <p:cNvPr id="65" name="Google Shape;65;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6" name="Google Shape;66;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7" name="Google Shape;67;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81" name="Shape 81"/>
        <p:cNvGrpSpPr/>
        <p:nvPr/>
      </p:nvGrpSpPr>
      <p:grpSpPr>
        <a:xfrm>
          <a:off x="0" y="0"/>
          <a:ext cx="0" cy="0"/>
          <a:chOff x="0" y="0"/>
          <a:chExt cx="0" cy="0"/>
        </a:xfrm>
      </p:grpSpPr>
      <p:sp>
        <p:nvSpPr>
          <p:cNvPr id="82" name="Google Shape;82;p14"/>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Practise Translation: The Death of Cleopatra</a:t>
            </a:r>
            <a:endParaRPr>
              <a:solidFill>
                <a:srgbClr val="4B3241"/>
              </a:solidFill>
            </a:endParaRPr>
          </a:p>
          <a:p>
            <a:pPr indent="0" lvl="0" marL="0" marR="0" rtl="0" algn="l">
              <a:lnSpc>
                <a:spcPct val="115000"/>
              </a:lnSpc>
              <a:spcBef>
                <a:spcPts val="0"/>
              </a:spcBef>
              <a:spcAft>
                <a:spcPts val="0"/>
              </a:spcAft>
              <a:buNone/>
            </a:pPr>
            <a:r>
              <a:rPr lang="en-GB">
                <a:solidFill>
                  <a:srgbClr val="4B3241"/>
                </a:solidFill>
              </a:rPr>
              <a:t>Worksheet </a:t>
            </a:r>
            <a:endParaRPr>
              <a:solidFill>
                <a:srgbClr val="4B3241"/>
              </a:solidFill>
            </a:endParaRPr>
          </a:p>
        </p:txBody>
      </p:sp>
      <p:sp>
        <p:nvSpPr>
          <p:cNvPr id="83" name="Google Shape;83;p1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Latin</a:t>
            </a:r>
            <a:endParaRPr>
              <a:solidFill>
                <a:srgbClr val="4B3241"/>
              </a:solidFill>
            </a:endParaRPr>
          </a:p>
        </p:txBody>
      </p:sp>
      <p:sp>
        <p:nvSpPr>
          <p:cNvPr id="84" name="Google Shape;84;p14"/>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Mr Furber</a:t>
            </a:r>
            <a:endParaRPr>
              <a:solidFill>
                <a:srgbClr val="4B3241"/>
              </a:solidFill>
            </a:endParaRPr>
          </a:p>
        </p:txBody>
      </p:sp>
      <p:sp>
        <p:nvSpPr>
          <p:cNvPr id="85" name="Google Shape;85;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sz="1600">
                <a:solidFill>
                  <a:srgbClr val="4B3241"/>
                </a:solidFill>
                <a:latin typeface="Montserrat Medium"/>
                <a:ea typeface="Montserrat Medium"/>
                <a:cs typeface="Montserrat Medium"/>
                <a:sym typeface="Montserrat Medium"/>
              </a:rPr>
              <a:t>‹#›</a:t>
            </a:fld>
            <a:endParaRPr sz="1600">
              <a:solidFill>
                <a:srgbClr val="4B3241"/>
              </a:solidFill>
              <a:latin typeface="Montserrat Medium"/>
              <a:ea typeface="Montserrat Medium"/>
              <a:cs typeface="Montserrat Medium"/>
              <a:sym typeface="Montserrat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91" name="Google Shape;91;p15"/>
          <p:cNvSpPr txBox="1"/>
          <p:nvPr>
            <p:ph type="title"/>
          </p:nvPr>
        </p:nvSpPr>
        <p:spPr>
          <a:xfrm>
            <a:off x="917950" y="427450"/>
            <a:ext cx="13395000" cy="1084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solidFill>
                  <a:schemeClr val="dk2"/>
                </a:solidFill>
              </a:rPr>
              <a:t>Core Vocabulary </a:t>
            </a:r>
            <a:endParaRPr sz="7200">
              <a:solidFill>
                <a:schemeClr val="dk2"/>
              </a:solidFill>
            </a:endParaRPr>
          </a:p>
        </p:txBody>
      </p:sp>
      <p:graphicFrame>
        <p:nvGraphicFramePr>
          <p:cNvPr id="92" name="Google Shape;92;p15"/>
          <p:cNvGraphicFramePr/>
          <p:nvPr/>
        </p:nvGraphicFramePr>
        <p:xfrm>
          <a:off x="940300" y="2486650"/>
          <a:ext cx="3000000" cy="3000000"/>
        </p:xfrm>
        <a:graphic>
          <a:graphicData uri="http://schemas.openxmlformats.org/drawingml/2006/table">
            <a:tbl>
              <a:tblPr>
                <a:noFill/>
                <a:tableStyleId>{72E179BD-0C81-4761-94A3-EAE6AF74F556}</a:tableStyleId>
              </a:tblPr>
              <a:tblGrid>
                <a:gridCol w="4179225"/>
                <a:gridCol w="3700475"/>
                <a:gridCol w="4410775"/>
                <a:gridCol w="4720000"/>
              </a:tblGrid>
              <a:tr h="672500">
                <a:tc>
                  <a:txBody>
                    <a:bodyPr/>
                    <a:lstStyle/>
                    <a:p>
                      <a:pPr indent="-762000" lvl="0" marL="1143000" rtl="0" algn="l">
                        <a:spcBef>
                          <a:spcPts val="0"/>
                        </a:spcBef>
                        <a:spcAft>
                          <a:spcPts val="0"/>
                        </a:spcAft>
                        <a:buClr>
                          <a:schemeClr val="dk2"/>
                        </a:buClr>
                        <a:buSzPts val="4800"/>
                        <a:buFont typeface="Montserrat"/>
                        <a:buAutoNum type="arabicPeriod"/>
                      </a:pPr>
                      <a:r>
                        <a:rPr i="1" lang="en-GB" sz="4800">
                          <a:solidFill>
                            <a:schemeClr val="dk2"/>
                          </a:solidFill>
                          <a:latin typeface="Montserrat"/>
                          <a:ea typeface="Montserrat"/>
                          <a:cs typeface="Montserrat"/>
                          <a:sym typeface="Montserrat"/>
                        </a:rPr>
                        <a:t>possum</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am able</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8"/>
                      </a:pPr>
                      <a:r>
                        <a:rPr i="1" lang="en-GB" sz="4800">
                          <a:solidFill>
                            <a:schemeClr val="dk2"/>
                          </a:solidFill>
                          <a:latin typeface="Montserrat"/>
                          <a:ea typeface="Montserrat"/>
                          <a:cs typeface="Montserrat"/>
                          <a:sym typeface="Montserrat"/>
                        </a:rPr>
                        <a:t>tum</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500">
                          <a:solidFill>
                            <a:schemeClr val="dk2"/>
                          </a:solidFill>
                          <a:latin typeface="Montserrat"/>
                          <a:ea typeface="Montserrat"/>
                          <a:cs typeface="Montserrat"/>
                          <a:sym typeface="Montserrat"/>
                        </a:rPr>
                        <a:t>then</a:t>
                      </a:r>
                      <a:endParaRPr sz="45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679550">
                <a:tc>
                  <a:txBody>
                    <a:bodyPr/>
                    <a:lstStyle/>
                    <a:p>
                      <a:pPr indent="-762000" lvl="0" marL="1143000" rtl="0" algn="l">
                        <a:spcBef>
                          <a:spcPts val="0"/>
                        </a:spcBef>
                        <a:spcAft>
                          <a:spcPts val="0"/>
                        </a:spcAft>
                        <a:buClr>
                          <a:schemeClr val="dk2"/>
                        </a:buClr>
                        <a:buSzPts val="4800"/>
                        <a:buFont typeface="Montserrat"/>
                        <a:buAutoNum type="arabicPeriod" startAt="2"/>
                      </a:pPr>
                      <a:r>
                        <a:rPr i="1" lang="en-GB" sz="4800">
                          <a:solidFill>
                            <a:schemeClr val="dk2"/>
                          </a:solidFill>
                          <a:latin typeface="Montserrat"/>
                          <a:ea typeface="Montserrat"/>
                          <a:cs typeface="Montserrat"/>
                          <a:sym typeface="Montserrat"/>
                        </a:rPr>
                        <a:t>cena</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dinner</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9"/>
                      </a:pPr>
                      <a:r>
                        <a:rPr i="1" lang="en-GB" sz="4800">
                          <a:solidFill>
                            <a:schemeClr val="dk2"/>
                          </a:solidFill>
                          <a:latin typeface="Montserrat"/>
                          <a:ea typeface="Montserrat"/>
                          <a:cs typeface="Montserrat"/>
                          <a:sym typeface="Montserrat"/>
                        </a:rPr>
                        <a:t>ubi</a:t>
                      </a:r>
                      <a:endParaRPr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when</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3"/>
                      </a:pPr>
                      <a:r>
                        <a:rPr i="1" lang="en-GB" sz="4800">
                          <a:solidFill>
                            <a:schemeClr val="dk2"/>
                          </a:solidFill>
                          <a:latin typeface="Montserrat"/>
                          <a:ea typeface="Montserrat"/>
                          <a:cs typeface="Montserrat"/>
                          <a:sym typeface="Montserrat"/>
                        </a:rPr>
                        <a:t>custos</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guard</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0"/>
                      </a:pPr>
                      <a:r>
                        <a:rPr i="1" lang="en-GB" sz="4800">
                          <a:solidFill>
                            <a:schemeClr val="dk2"/>
                          </a:solidFill>
                          <a:latin typeface="Montserrat"/>
                          <a:ea typeface="Montserrat"/>
                          <a:cs typeface="Montserrat"/>
                          <a:sym typeface="Montserrat"/>
                        </a:rPr>
                        <a:t>advenio</a:t>
                      </a:r>
                      <a:endParaRPr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arrive</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4"/>
                      </a:pPr>
                      <a:r>
                        <a:rPr i="1" lang="en-GB" sz="4800">
                          <a:solidFill>
                            <a:schemeClr val="dk2"/>
                          </a:solidFill>
                          <a:latin typeface="Montserrat"/>
                          <a:ea typeface="Montserrat"/>
                          <a:cs typeface="Montserrat"/>
                          <a:sym typeface="Montserrat"/>
                        </a:rPr>
                        <a:t>nihil</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nothing</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1"/>
                      </a:pPr>
                      <a:r>
                        <a:rPr i="1" lang="en-GB" sz="4800">
                          <a:solidFill>
                            <a:schemeClr val="dk2"/>
                          </a:solidFill>
                          <a:latin typeface="Montserrat"/>
                          <a:ea typeface="Montserrat"/>
                          <a:cs typeface="Montserrat"/>
                          <a:sym typeface="Montserrat"/>
                        </a:rPr>
                        <a:t>invenio</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find</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5"/>
                      </a:pPr>
                      <a:r>
                        <a:rPr i="1" lang="en-GB" sz="4800">
                          <a:solidFill>
                            <a:schemeClr val="dk2"/>
                          </a:solidFill>
                          <a:latin typeface="Montserrat"/>
                          <a:ea typeface="Montserrat"/>
                          <a:cs typeface="Montserrat"/>
                          <a:sym typeface="Montserrat"/>
                        </a:rPr>
                        <a:t>quid?</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what?</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2"/>
                      </a:pPr>
                      <a:r>
                        <a:rPr i="1" lang="en-GB" sz="4800">
                          <a:solidFill>
                            <a:schemeClr val="dk2"/>
                          </a:solidFill>
                          <a:latin typeface="Montserrat"/>
                          <a:ea typeface="Montserrat"/>
                          <a:cs typeface="Montserrat"/>
                          <a:sym typeface="Montserrat"/>
                        </a:rPr>
                        <a:t>discedo</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leave</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6"/>
                      </a:pPr>
                      <a:r>
                        <a:rPr i="1" lang="en-GB" sz="4800">
                          <a:solidFill>
                            <a:schemeClr val="dk2"/>
                          </a:solidFill>
                          <a:latin typeface="Montserrat"/>
                          <a:ea typeface="Montserrat"/>
                          <a:cs typeface="Montserrat"/>
                          <a:sym typeface="Montserrat"/>
                        </a:rPr>
                        <a:t>sub</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under</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3"/>
                      </a:pPr>
                      <a:r>
                        <a:rPr i="1" lang="en-GB" sz="4800">
                          <a:solidFill>
                            <a:schemeClr val="dk2"/>
                          </a:solidFill>
                          <a:latin typeface="Montserrat"/>
                          <a:ea typeface="Montserrat"/>
                          <a:cs typeface="Montserrat"/>
                          <a:sym typeface="Montserrat"/>
                        </a:rPr>
                        <a:t>porto</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carry</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7"/>
                      </a:pPr>
                      <a:r>
                        <a:rPr i="1" lang="en-GB" sz="4800">
                          <a:solidFill>
                            <a:schemeClr val="dk2"/>
                          </a:solidFill>
                          <a:latin typeface="Montserrat"/>
                          <a:ea typeface="Montserrat"/>
                          <a:cs typeface="Montserrat"/>
                          <a:sym typeface="Montserrat"/>
                        </a:rPr>
                        <a:t>igitur</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therefore</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4"/>
                      </a:pPr>
                      <a:r>
                        <a:rPr i="1" lang="en-GB" sz="4800">
                          <a:solidFill>
                            <a:schemeClr val="dk2"/>
                          </a:solidFill>
                          <a:latin typeface="Montserrat"/>
                          <a:ea typeface="Montserrat"/>
                          <a:cs typeface="Montserrat"/>
                          <a:sym typeface="Montserrat"/>
                        </a:rPr>
                        <a:t>voco</a:t>
                      </a:r>
                      <a:endParaRPr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call, summon</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nvSpPr>
        <p:spPr>
          <a:xfrm>
            <a:off x="816600" y="1853375"/>
            <a:ext cx="16791000" cy="40233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600"/>
              </a:spcAft>
              <a:buNone/>
            </a:pPr>
            <a:r>
              <a:rPr i="1" lang="en-GB" sz="3600">
                <a:solidFill>
                  <a:schemeClr val="dk2"/>
                </a:solidFill>
                <a:latin typeface="Montserrat"/>
                <a:ea typeface="Montserrat"/>
                <a:cs typeface="Montserrat"/>
                <a:sym typeface="Montserrat"/>
              </a:rPr>
              <a:t>regina discedere non poterat. </a:t>
            </a:r>
            <a:r>
              <a:rPr i="1" lang="en-GB" sz="3600" u="sng">
                <a:solidFill>
                  <a:schemeClr val="dk2"/>
                </a:solidFill>
                <a:latin typeface="Montserrat"/>
                <a:ea typeface="Montserrat"/>
                <a:cs typeface="Montserrat"/>
                <a:sym typeface="Montserrat"/>
              </a:rPr>
              <a:t>rusticum</a:t>
            </a:r>
            <a:r>
              <a:rPr i="1" lang="en-GB" sz="3600">
                <a:solidFill>
                  <a:schemeClr val="dk2"/>
                </a:solidFill>
                <a:latin typeface="Montserrat"/>
                <a:ea typeface="Montserrat"/>
                <a:cs typeface="Montserrat"/>
                <a:sym typeface="Montserrat"/>
              </a:rPr>
              <a:t> igitur vocavit. ubi </a:t>
            </a:r>
            <a:r>
              <a:rPr i="1" lang="en-GB" sz="3600" u="sng">
                <a:solidFill>
                  <a:schemeClr val="dk2"/>
                </a:solidFill>
                <a:latin typeface="Montserrat"/>
                <a:ea typeface="Montserrat"/>
                <a:cs typeface="Montserrat"/>
                <a:sym typeface="Montserrat"/>
              </a:rPr>
              <a:t>rusticus</a:t>
            </a:r>
            <a:r>
              <a:rPr i="1" lang="en-GB" sz="3600">
                <a:solidFill>
                  <a:schemeClr val="dk2"/>
                </a:solidFill>
                <a:latin typeface="Montserrat"/>
                <a:ea typeface="Montserrat"/>
                <a:cs typeface="Montserrat"/>
                <a:sym typeface="Montserrat"/>
              </a:rPr>
              <a:t> advenit, </a:t>
            </a:r>
            <a:r>
              <a:rPr i="1" lang="en-GB" sz="3600" u="sng">
                <a:solidFill>
                  <a:schemeClr val="dk2"/>
                </a:solidFill>
                <a:latin typeface="Montserrat"/>
                <a:ea typeface="Montserrat"/>
                <a:cs typeface="Montserrat"/>
                <a:sym typeface="Montserrat"/>
              </a:rPr>
              <a:t>cistam</a:t>
            </a:r>
            <a:r>
              <a:rPr i="1" lang="en-GB" sz="3600">
                <a:solidFill>
                  <a:schemeClr val="dk2"/>
                </a:solidFill>
                <a:latin typeface="Montserrat"/>
                <a:ea typeface="Montserrat"/>
                <a:cs typeface="Montserrat"/>
                <a:sym typeface="Montserrat"/>
              </a:rPr>
              <a:t> portabat. custos </a:t>
            </a:r>
            <a:r>
              <a:rPr i="1" lang="en-GB" sz="3600" u="sng">
                <a:solidFill>
                  <a:schemeClr val="dk2"/>
                </a:solidFill>
                <a:latin typeface="Montserrat"/>
                <a:ea typeface="Montserrat"/>
                <a:cs typeface="Montserrat"/>
                <a:sym typeface="Montserrat"/>
              </a:rPr>
              <a:t>rusticum</a:t>
            </a:r>
            <a:r>
              <a:rPr i="1" lang="en-GB" sz="3600">
                <a:solidFill>
                  <a:schemeClr val="dk2"/>
                </a:solidFill>
                <a:latin typeface="Montserrat"/>
                <a:ea typeface="Montserrat"/>
                <a:cs typeface="Montserrat"/>
                <a:sym typeface="Montserrat"/>
              </a:rPr>
              <a:t> rogavit: ‘quid portas?’ ‘</a:t>
            </a:r>
            <a:r>
              <a:rPr i="1" lang="en-GB" sz="3600" u="sng">
                <a:solidFill>
                  <a:schemeClr val="dk2"/>
                </a:solidFill>
                <a:latin typeface="Montserrat"/>
                <a:ea typeface="Montserrat"/>
                <a:cs typeface="Montserrat"/>
                <a:sym typeface="Montserrat"/>
              </a:rPr>
              <a:t>ficos</a:t>
            </a:r>
            <a:r>
              <a:rPr i="1" lang="en-GB" sz="3600">
                <a:solidFill>
                  <a:schemeClr val="dk2"/>
                </a:solidFill>
                <a:latin typeface="Montserrat"/>
                <a:ea typeface="Montserrat"/>
                <a:cs typeface="Montserrat"/>
                <a:sym typeface="Montserrat"/>
              </a:rPr>
              <a:t> porto.’ respondit, ‘regina cenam consumit. est </a:t>
            </a:r>
            <a:r>
              <a:rPr i="1" lang="en-GB" sz="3600" u="sng">
                <a:solidFill>
                  <a:schemeClr val="dk2"/>
                </a:solidFill>
                <a:latin typeface="Montserrat"/>
                <a:ea typeface="Montserrat"/>
                <a:cs typeface="Montserrat"/>
                <a:sym typeface="Montserrat"/>
              </a:rPr>
              <a:t>novissima</a:t>
            </a:r>
            <a:r>
              <a:rPr i="1" lang="en-GB" sz="3600">
                <a:solidFill>
                  <a:schemeClr val="dk2"/>
                </a:solidFill>
                <a:latin typeface="Montserrat"/>
                <a:ea typeface="Montserrat"/>
                <a:cs typeface="Montserrat"/>
                <a:sym typeface="Montserrat"/>
              </a:rPr>
              <a:t> </a:t>
            </a:r>
            <a:r>
              <a:rPr i="1" lang="en-GB" sz="3600" u="sng">
                <a:solidFill>
                  <a:schemeClr val="dk2"/>
                </a:solidFill>
                <a:latin typeface="Montserrat"/>
                <a:ea typeface="Montserrat"/>
                <a:cs typeface="Montserrat"/>
                <a:sym typeface="Montserrat"/>
              </a:rPr>
              <a:t>mensa</a:t>
            </a:r>
            <a:r>
              <a:rPr i="1" lang="en-GB" sz="3600">
                <a:solidFill>
                  <a:schemeClr val="dk2"/>
                </a:solidFill>
                <a:latin typeface="Montserrat"/>
                <a:ea typeface="Montserrat"/>
                <a:cs typeface="Montserrat"/>
                <a:sym typeface="Montserrat"/>
              </a:rPr>
              <a:t>.’ custos nihil </a:t>
            </a:r>
            <a:r>
              <a:rPr i="1" lang="en-GB" sz="3600" u="sng">
                <a:solidFill>
                  <a:schemeClr val="dk2"/>
                </a:solidFill>
                <a:latin typeface="Montserrat"/>
                <a:ea typeface="Montserrat"/>
                <a:cs typeface="Montserrat"/>
                <a:sym typeface="Montserrat"/>
              </a:rPr>
              <a:t>suspiciosum</a:t>
            </a:r>
            <a:r>
              <a:rPr i="1" lang="en-GB" sz="3600">
                <a:solidFill>
                  <a:schemeClr val="dk2"/>
                </a:solidFill>
                <a:latin typeface="Montserrat"/>
                <a:ea typeface="Montserrat"/>
                <a:cs typeface="Montserrat"/>
                <a:sym typeface="Montserrat"/>
              </a:rPr>
              <a:t> videre poterat. ‘intrare potes.’ dixit. sed tum Cleopatra in </a:t>
            </a:r>
            <a:r>
              <a:rPr i="1" lang="en-GB" sz="3600" u="sng">
                <a:solidFill>
                  <a:schemeClr val="dk2"/>
                </a:solidFill>
                <a:latin typeface="Montserrat"/>
                <a:ea typeface="Montserrat"/>
                <a:cs typeface="Montserrat"/>
                <a:sym typeface="Montserrat"/>
              </a:rPr>
              <a:t>cista</a:t>
            </a:r>
            <a:r>
              <a:rPr i="1" lang="en-GB" sz="3600">
                <a:solidFill>
                  <a:schemeClr val="dk2"/>
                </a:solidFill>
                <a:latin typeface="Montserrat"/>
                <a:ea typeface="Montserrat"/>
                <a:cs typeface="Montserrat"/>
                <a:sym typeface="Montserrat"/>
              </a:rPr>
              <a:t> vidit. sub </a:t>
            </a:r>
            <a:r>
              <a:rPr i="1" lang="en-GB" sz="3600" u="sng">
                <a:solidFill>
                  <a:schemeClr val="dk2"/>
                </a:solidFill>
                <a:latin typeface="Montserrat"/>
                <a:ea typeface="Montserrat"/>
                <a:cs typeface="Montserrat"/>
                <a:sym typeface="Montserrat"/>
              </a:rPr>
              <a:t>ficis</a:t>
            </a:r>
            <a:r>
              <a:rPr i="1" lang="en-GB" sz="3600">
                <a:solidFill>
                  <a:schemeClr val="dk2"/>
                </a:solidFill>
                <a:latin typeface="Montserrat"/>
                <a:ea typeface="Montserrat"/>
                <a:cs typeface="Montserrat"/>
                <a:sym typeface="Montserrat"/>
              </a:rPr>
              <a:t>, duas </a:t>
            </a:r>
            <a:r>
              <a:rPr i="1" lang="en-GB" sz="3600" u="sng">
                <a:solidFill>
                  <a:schemeClr val="dk2"/>
                </a:solidFill>
                <a:latin typeface="Montserrat"/>
                <a:ea typeface="Montserrat"/>
                <a:cs typeface="Montserrat"/>
                <a:sym typeface="Montserrat"/>
              </a:rPr>
              <a:t>serpentes</a:t>
            </a:r>
            <a:r>
              <a:rPr i="1" lang="en-GB" sz="3600">
                <a:solidFill>
                  <a:schemeClr val="dk2"/>
                </a:solidFill>
                <a:latin typeface="Montserrat"/>
                <a:ea typeface="Montserrat"/>
                <a:cs typeface="Montserrat"/>
                <a:sym typeface="Montserrat"/>
              </a:rPr>
              <a:t> invenire poterat. ‘salvete, amicae!’ regina dixit.</a:t>
            </a:r>
            <a:endParaRPr i="1" sz="3600">
              <a:solidFill>
                <a:schemeClr val="dk2"/>
              </a:solidFill>
              <a:latin typeface="Montserrat"/>
              <a:ea typeface="Montserrat"/>
              <a:cs typeface="Montserrat"/>
              <a:sym typeface="Montserrat"/>
            </a:endParaRPr>
          </a:p>
        </p:txBody>
      </p:sp>
      <p:sp>
        <p:nvSpPr>
          <p:cNvPr id="98" name="Google Shape;98;p16"/>
          <p:cNvSpPr txBox="1"/>
          <p:nvPr>
            <p:ph type="title"/>
          </p:nvPr>
        </p:nvSpPr>
        <p:spPr>
          <a:xfrm>
            <a:off x="917950" y="427450"/>
            <a:ext cx="10206900" cy="119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solidFill>
                  <a:schemeClr val="dk2"/>
                </a:solidFill>
              </a:rPr>
              <a:t>Main Task: Translate</a:t>
            </a:r>
            <a:endParaRPr sz="7200">
              <a:solidFill>
                <a:schemeClr val="dk2"/>
              </a:solidFill>
            </a:endParaRPr>
          </a:p>
        </p:txBody>
      </p:sp>
      <p:graphicFrame>
        <p:nvGraphicFramePr>
          <p:cNvPr id="99" name="Google Shape;99;p16"/>
          <p:cNvGraphicFramePr/>
          <p:nvPr/>
        </p:nvGraphicFramePr>
        <p:xfrm>
          <a:off x="938450" y="6578913"/>
          <a:ext cx="3000000" cy="3000000"/>
        </p:xfrm>
        <a:graphic>
          <a:graphicData uri="http://schemas.openxmlformats.org/drawingml/2006/table">
            <a:tbl>
              <a:tblPr>
                <a:noFill/>
                <a:tableStyleId>{72E179BD-0C81-4761-94A3-EAE6AF74F556}</a:tableStyleId>
              </a:tblPr>
              <a:tblGrid>
                <a:gridCol w="5523900"/>
                <a:gridCol w="6143850"/>
                <a:gridCol w="4743350"/>
              </a:tblGrid>
              <a:tr h="512050">
                <a:tc gridSpan="3">
                  <a:txBody>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Additional Vocabulary</a:t>
                      </a:r>
                      <a:endParaRPr b="1" sz="3600">
                        <a:solidFill>
                          <a:schemeClr val="dk2"/>
                        </a:solidFill>
                        <a:latin typeface="Montserrat"/>
                        <a:ea typeface="Montserrat"/>
                        <a:cs typeface="Montserrat"/>
                        <a:sym typeface="Montserrat"/>
                      </a:endParaRPr>
                    </a:p>
                  </a:txBody>
                  <a:tcPr marT="72000" marB="7200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c hMerge="1"/>
              </a:tr>
              <a:tr h="620650">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rusticus </a:t>
                      </a:r>
                      <a:r>
                        <a:rPr lang="en-GB" sz="3600">
                          <a:solidFill>
                            <a:schemeClr val="dk2"/>
                          </a:solidFill>
                          <a:latin typeface="Montserrat"/>
                          <a:ea typeface="Montserrat"/>
                          <a:cs typeface="Montserrat"/>
                          <a:sym typeface="Montserrat"/>
                        </a:rPr>
                        <a:t>= countryman</a:t>
                      </a:r>
                      <a:endParaRPr>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cista(m) </a:t>
                      </a:r>
                      <a:r>
                        <a:rPr lang="en-GB" sz="3600">
                          <a:solidFill>
                            <a:schemeClr val="dk2"/>
                          </a:solidFill>
                          <a:latin typeface="Montserrat"/>
                          <a:ea typeface="Montserrat"/>
                          <a:cs typeface="Montserrat"/>
                          <a:sym typeface="Montserrat"/>
                        </a:rPr>
                        <a:t>= basket</a:t>
                      </a:r>
                      <a:endParaRPr>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ficos, ficis </a:t>
                      </a:r>
                      <a:r>
                        <a:rPr lang="en-GB" sz="3600">
                          <a:solidFill>
                            <a:schemeClr val="dk2"/>
                          </a:solidFill>
                          <a:latin typeface="Montserrat"/>
                          <a:ea typeface="Montserrat"/>
                          <a:cs typeface="Montserrat"/>
                          <a:sym typeface="Montserrat"/>
                        </a:rPr>
                        <a:t>= figs</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620650">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novissima </a:t>
                      </a:r>
                      <a:r>
                        <a:rPr lang="en-GB" sz="3600">
                          <a:solidFill>
                            <a:schemeClr val="dk2"/>
                          </a:solidFill>
                          <a:latin typeface="Montserrat"/>
                          <a:ea typeface="Montserrat"/>
                          <a:cs typeface="Montserrat"/>
                          <a:sym typeface="Montserrat"/>
                        </a:rPr>
                        <a:t>= last</a:t>
                      </a:r>
                      <a:endParaRPr i="1"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suspiciosum </a:t>
                      </a:r>
                      <a:r>
                        <a:rPr lang="en-GB" sz="3600">
                          <a:solidFill>
                            <a:schemeClr val="dk2"/>
                          </a:solidFill>
                          <a:latin typeface="Montserrat"/>
                          <a:ea typeface="Montserrat"/>
                          <a:cs typeface="Montserrat"/>
                          <a:sym typeface="Montserrat"/>
                        </a:rPr>
                        <a:t>= suspicious</a:t>
                      </a:r>
                      <a:endParaRPr i="1"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serpentes </a:t>
                      </a:r>
                      <a:r>
                        <a:rPr lang="en-GB" sz="3600">
                          <a:solidFill>
                            <a:schemeClr val="dk2"/>
                          </a:solidFill>
                          <a:latin typeface="Montserrat"/>
                          <a:ea typeface="Montserrat"/>
                          <a:cs typeface="Montserrat"/>
                          <a:sym typeface="Montserrat"/>
                        </a:rPr>
                        <a:t>= snakes</a:t>
                      </a:r>
                      <a:endParaRPr i="1"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bl>
          </a:graphicData>
        </a:graphic>
      </p:graphicFrame>
      <p:sp>
        <p:nvSpPr>
          <p:cNvPr id="100" name="Google Shape;100;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7"/>
          <p:cNvSpPr txBox="1"/>
          <p:nvPr>
            <p:ph type="title"/>
          </p:nvPr>
        </p:nvSpPr>
        <p:spPr>
          <a:xfrm>
            <a:off x="917950" y="427450"/>
            <a:ext cx="12184800" cy="119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solidFill>
                  <a:schemeClr val="dk2"/>
                </a:solidFill>
              </a:rPr>
              <a:t>Challenge: Translate</a:t>
            </a:r>
            <a:endParaRPr sz="7200">
              <a:solidFill>
                <a:schemeClr val="dk2"/>
              </a:solidFill>
            </a:endParaRPr>
          </a:p>
        </p:txBody>
      </p:sp>
      <p:sp>
        <p:nvSpPr>
          <p:cNvPr id="106" name="Google Shape;106;p17"/>
          <p:cNvSpPr txBox="1"/>
          <p:nvPr/>
        </p:nvSpPr>
        <p:spPr>
          <a:xfrm>
            <a:off x="918050" y="1635450"/>
            <a:ext cx="16654800" cy="23760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600"/>
              </a:spcAft>
              <a:buNone/>
            </a:pPr>
            <a:r>
              <a:rPr i="1" lang="en-GB" sz="3600">
                <a:solidFill>
                  <a:schemeClr val="dk2"/>
                </a:solidFill>
                <a:latin typeface="Montserrat"/>
                <a:ea typeface="Montserrat"/>
                <a:cs typeface="Montserrat"/>
                <a:sym typeface="Montserrat"/>
              </a:rPr>
              <a:t>Cleopatra in </a:t>
            </a:r>
            <a:r>
              <a:rPr i="1" lang="en-GB" sz="3600" u="sng">
                <a:solidFill>
                  <a:schemeClr val="dk2"/>
                </a:solidFill>
                <a:latin typeface="Montserrat"/>
                <a:ea typeface="Montserrat"/>
                <a:cs typeface="Montserrat"/>
                <a:sym typeface="Montserrat"/>
              </a:rPr>
              <a:t>throno</a:t>
            </a:r>
            <a:r>
              <a:rPr i="1" lang="en-GB" sz="3600">
                <a:solidFill>
                  <a:schemeClr val="dk2"/>
                </a:solidFill>
                <a:latin typeface="Montserrat"/>
                <a:ea typeface="Montserrat"/>
                <a:cs typeface="Montserrat"/>
                <a:sym typeface="Montserrat"/>
              </a:rPr>
              <a:t> sedit. </a:t>
            </a:r>
            <a:r>
              <a:rPr i="1" lang="en-GB" sz="3600" u="sng">
                <a:solidFill>
                  <a:schemeClr val="dk2"/>
                </a:solidFill>
                <a:latin typeface="Montserrat"/>
                <a:ea typeface="Montserrat"/>
                <a:cs typeface="Montserrat"/>
                <a:sym typeface="Montserrat"/>
              </a:rPr>
              <a:t>serpentem</a:t>
            </a:r>
            <a:r>
              <a:rPr i="1" lang="en-GB" sz="3600">
                <a:solidFill>
                  <a:schemeClr val="dk2"/>
                </a:solidFill>
                <a:latin typeface="Montserrat"/>
                <a:ea typeface="Montserrat"/>
                <a:cs typeface="Montserrat"/>
                <a:sym typeface="Montserrat"/>
              </a:rPr>
              <a:t> cepit et </a:t>
            </a:r>
            <a:r>
              <a:rPr i="1" lang="en-GB" sz="3600" u="sng">
                <a:solidFill>
                  <a:schemeClr val="dk2"/>
                </a:solidFill>
                <a:latin typeface="Montserrat"/>
                <a:ea typeface="Montserrat"/>
                <a:cs typeface="Montserrat"/>
                <a:sym typeface="Montserrat"/>
              </a:rPr>
              <a:t>novissima</a:t>
            </a:r>
            <a:r>
              <a:rPr i="1" lang="en-GB" sz="3600">
                <a:solidFill>
                  <a:schemeClr val="dk2"/>
                </a:solidFill>
                <a:latin typeface="Montserrat"/>
                <a:ea typeface="Montserrat"/>
                <a:cs typeface="Montserrat"/>
                <a:sym typeface="Montserrat"/>
              </a:rPr>
              <a:t> verba dixit: ‘Romani me capere non possunt. Octavianus me in </a:t>
            </a:r>
            <a:r>
              <a:rPr i="1" lang="en-GB" sz="3600" u="sng">
                <a:solidFill>
                  <a:schemeClr val="dk2"/>
                </a:solidFill>
                <a:latin typeface="Montserrat"/>
                <a:ea typeface="Montserrat"/>
                <a:cs typeface="Montserrat"/>
                <a:sym typeface="Montserrat"/>
              </a:rPr>
              <a:t>triumpho</a:t>
            </a:r>
            <a:r>
              <a:rPr i="1" lang="en-GB" sz="3600">
                <a:solidFill>
                  <a:schemeClr val="dk2"/>
                </a:solidFill>
                <a:latin typeface="Montserrat"/>
                <a:ea typeface="Montserrat"/>
                <a:cs typeface="Montserrat"/>
                <a:sym typeface="Montserrat"/>
              </a:rPr>
              <a:t> ducere non potest. non sum </a:t>
            </a:r>
            <a:r>
              <a:rPr i="1" lang="en-GB" sz="3600" u="sng">
                <a:solidFill>
                  <a:schemeClr val="dk2"/>
                </a:solidFill>
                <a:latin typeface="Montserrat"/>
                <a:ea typeface="Montserrat"/>
                <a:cs typeface="Montserrat"/>
                <a:sym typeface="Montserrat"/>
              </a:rPr>
              <a:t>alicuius</a:t>
            </a:r>
            <a:r>
              <a:rPr i="1" lang="en-GB" sz="3600">
                <a:solidFill>
                  <a:schemeClr val="dk2"/>
                </a:solidFill>
                <a:latin typeface="Montserrat"/>
                <a:ea typeface="Montserrat"/>
                <a:cs typeface="Montserrat"/>
                <a:sym typeface="Montserrat"/>
              </a:rPr>
              <a:t> ancilla. sum regina Cleopatra! vale, terra! salve, Antoni!’ tum </a:t>
            </a:r>
            <a:r>
              <a:rPr i="1" lang="en-GB" sz="3600" u="sng">
                <a:solidFill>
                  <a:schemeClr val="dk2"/>
                </a:solidFill>
                <a:latin typeface="Montserrat"/>
                <a:ea typeface="Montserrat"/>
                <a:cs typeface="Montserrat"/>
                <a:sym typeface="Montserrat"/>
              </a:rPr>
              <a:t>serpentem</a:t>
            </a:r>
            <a:r>
              <a:rPr i="1" lang="en-GB" sz="3600">
                <a:solidFill>
                  <a:schemeClr val="dk2"/>
                </a:solidFill>
                <a:latin typeface="Montserrat"/>
                <a:ea typeface="Montserrat"/>
                <a:cs typeface="Montserrat"/>
                <a:sym typeface="Montserrat"/>
              </a:rPr>
              <a:t> ad </a:t>
            </a:r>
            <a:r>
              <a:rPr i="1" lang="en-GB" sz="3600" u="sng">
                <a:solidFill>
                  <a:schemeClr val="dk2"/>
                </a:solidFill>
                <a:latin typeface="Montserrat"/>
                <a:ea typeface="Montserrat"/>
                <a:cs typeface="Montserrat"/>
                <a:sym typeface="Montserrat"/>
              </a:rPr>
              <a:t>lacertum</a:t>
            </a:r>
            <a:r>
              <a:rPr i="1" lang="en-GB" sz="3600">
                <a:solidFill>
                  <a:schemeClr val="dk2"/>
                </a:solidFill>
                <a:latin typeface="Montserrat"/>
                <a:ea typeface="Montserrat"/>
                <a:cs typeface="Montserrat"/>
                <a:sym typeface="Montserrat"/>
              </a:rPr>
              <a:t> posuit. </a:t>
            </a:r>
            <a:r>
              <a:rPr i="1" lang="en-GB" sz="3600" u="sng">
                <a:solidFill>
                  <a:schemeClr val="dk2"/>
                </a:solidFill>
                <a:latin typeface="Montserrat"/>
                <a:ea typeface="Montserrat"/>
                <a:cs typeface="Montserrat"/>
                <a:sym typeface="Montserrat"/>
              </a:rPr>
              <a:t>serpens</a:t>
            </a:r>
            <a:r>
              <a:rPr i="1" lang="en-GB" sz="3600">
                <a:solidFill>
                  <a:schemeClr val="dk2"/>
                </a:solidFill>
                <a:latin typeface="Montserrat"/>
                <a:ea typeface="Montserrat"/>
                <a:cs typeface="Montserrat"/>
                <a:sym typeface="Montserrat"/>
              </a:rPr>
              <a:t> </a:t>
            </a:r>
            <a:r>
              <a:rPr i="1" lang="en-GB" sz="3600" u="sng">
                <a:solidFill>
                  <a:schemeClr val="dk2"/>
                </a:solidFill>
                <a:latin typeface="Montserrat"/>
                <a:ea typeface="Montserrat"/>
                <a:cs typeface="Montserrat"/>
                <a:sym typeface="Montserrat"/>
              </a:rPr>
              <a:t>momordit</a:t>
            </a:r>
            <a:r>
              <a:rPr i="1" lang="en-GB" sz="3600">
                <a:solidFill>
                  <a:schemeClr val="dk2"/>
                </a:solidFill>
                <a:latin typeface="Montserrat"/>
                <a:ea typeface="Montserrat"/>
                <a:cs typeface="Montserrat"/>
                <a:sym typeface="Montserrat"/>
              </a:rPr>
              <a:t> et regina e vita discessit. </a:t>
            </a:r>
            <a:endParaRPr i="1" sz="3600">
              <a:solidFill>
                <a:schemeClr val="dk2"/>
              </a:solidFill>
              <a:latin typeface="Montserrat"/>
              <a:ea typeface="Montserrat"/>
              <a:cs typeface="Montserrat"/>
              <a:sym typeface="Montserrat"/>
            </a:endParaRPr>
          </a:p>
        </p:txBody>
      </p:sp>
      <p:sp>
        <p:nvSpPr>
          <p:cNvPr id="107" name="Google Shape;107;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08" name="Google Shape;108;p17"/>
          <p:cNvGraphicFramePr/>
          <p:nvPr/>
        </p:nvGraphicFramePr>
        <p:xfrm>
          <a:off x="808100" y="5767450"/>
          <a:ext cx="3000000" cy="3000000"/>
        </p:xfrm>
        <a:graphic>
          <a:graphicData uri="http://schemas.openxmlformats.org/drawingml/2006/table">
            <a:tbl>
              <a:tblPr>
                <a:noFill/>
                <a:tableStyleId>{72E179BD-0C81-4761-94A3-EAE6AF74F556}</a:tableStyleId>
              </a:tblPr>
              <a:tblGrid>
                <a:gridCol w="5096975"/>
                <a:gridCol w="5969800"/>
                <a:gridCol w="4176650"/>
              </a:tblGrid>
              <a:tr h="512050">
                <a:tc gridSpan="3">
                  <a:txBody>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Additional Vocabulary</a:t>
                      </a:r>
                      <a:endParaRPr b="1" sz="3600">
                        <a:solidFill>
                          <a:schemeClr val="dk2"/>
                        </a:solidFill>
                        <a:latin typeface="Montserrat"/>
                        <a:ea typeface="Montserrat"/>
                        <a:cs typeface="Montserrat"/>
                        <a:sym typeface="Montserrat"/>
                      </a:endParaRPr>
                    </a:p>
                  </a:txBody>
                  <a:tcPr marT="72000" marB="7200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c hMerge="1"/>
              </a:tr>
              <a:tr h="571150">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throno </a:t>
                      </a:r>
                      <a:r>
                        <a:rPr lang="en-GB" sz="3600">
                          <a:solidFill>
                            <a:schemeClr val="dk2"/>
                          </a:solidFill>
                          <a:latin typeface="Montserrat"/>
                          <a:ea typeface="Montserrat"/>
                          <a:cs typeface="Montserrat"/>
                          <a:sym typeface="Montserrat"/>
                        </a:rPr>
                        <a:t>= throne</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serpens, -ntem</a:t>
                      </a:r>
                      <a:r>
                        <a:rPr i="1" lang="en-GB" sz="3600">
                          <a:solidFill>
                            <a:schemeClr val="dk2"/>
                          </a:solidFill>
                          <a:latin typeface="Montserrat"/>
                          <a:ea typeface="Montserrat"/>
                          <a:cs typeface="Montserrat"/>
                          <a:sym typeface="Montserrat"/>
                        </a:rPr>
                        <a:t> </a:t>
                      </a:r>
                      <a:r>
                        <a:rPr lang="en-GB" sz="3600">
                          <a:solidFill>
                            <a:schemeClr val="dk2"/>
                          </a:solidFill>
                          <a:latin typeface="Montserrat"/>
                          <a:ea typeface="Montserrat"/>
                          <a:cs typeface="Montserrat"/>
                          <a:sym typeface="Montserrat"/>
                        </a:rPr>
                        <a:t>= snake</a:t>
                      </a:r>
                      <a:endParaRPr i="1"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novissima </a:t>
                      </a:r>
                      <a:r>
                        <a:rPr lang="en-GB" sz="3600">
                          <a:solidFill>
                            <a:schemeClr val="dk2"/>
                          </a:solidFill>
                          <a:latin typeface="Montserrat"/>
                          <a:ea typeface="Montserrat"/>
                          <a:cs typeface="Montserrat"/>
                          <a:sym typeface="Montserrat"/>
                        </a:rPr>
                        <a:t>= last</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571150">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triumpho </a:t>
                      </a:r>
                      <a:r>
                        <a:rPr lang="en-GB" sz="3600">
                          <a:solidFill>
                            <a:schemeClr val="dk2"/>
                          </a:solidFill>
                          <a:latin typeface="Montserrat"/>
                          <a:ea typeface="Montserrat"/>
                          <a:cs typeface="Montserrat"/>
                          <a:sym typeface="Montserrat"/>
                        </a:rPr>
                        <a:t>= triumph</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alicuius </a:t>
                      </a:r>
                      <a:r>
                        <a:rPr lang="en-GB" sz="3600">
                          <a:solidFill>
                            <a:schemeClr val="dk2"/>
                          </a:solidFill>
                          <a:latin typeface="Montserrat"/>
                          <a:ea typeface="Montserrat"/>
                          <a:cs typeface="Montserrat"/>
                          <a:sym typeface="Montserrat"/>
                        </a:rPr>
                        <a:t>= anybody's</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lacertum </a:t>
                      </a:r>
                      <a:r>
                        <a:rPr lang="en-GB" sz="3600">
                          <a:solidFill>
                            <a:schemeClr val="dk2"/>
                          </a:solidFill>
                          <a:latin typeface="Montserrat"/>
                          <a:ea typeface="Montserrat"/>
                          <a:cs typeface="Montserrat"/>
                          <a:sym typeface="Montserrat"/>
                        </a:rPr>
                        <a:t>= arm</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571150">
                <a:tc gridSpan="3">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momordit </a:t>
                      </a:r>
                      <a:r>
                        <a:rPr lang="en-GB" sz="3600">
                          <a:solidFill>
                            <a:schemeClr val="dk2"/>
                          </a:solidFill>
                          <a:latin typeface="Montserrat"/>
                          <a:ea typeface="Montserrat"/>
                          <a:cs typeface="Montserrat"/>
                          <a:sym typeface="Montserrat"/>
                        </a:rPr>
                        <a:t>= (it) bit</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c hMerge="1"/>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12" name="Shape 112"/>
        <p:cNvGrpSpPr/>
        <p:nvPr/>
      </p:nvGrpSpPr>
      <p:grpSpPr>
        <a:xfrm>
          <a:off x="0" y="0"/>
          <a:ext cx="0" cy="0"/>
          <a:chOff x="0" y="0"/>
          <a:chExt cx="0" cy="0"/>
        </a:xfrm>
      </p:grpSpPr>
      <p:sp>
        <p:nvSpPr>
          <p:cNvPr id="113" name="Google Shape;113;p18"/>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FFFFFF"/>
              </a:solidFill>
              <a:latin typeface="Montserrat Medium"/>
              <a:ea typeface="Montserrat Medium"/>
              <a:cs typeface="Montserrat Medium"/>
              <a:sym typeface="Montserrat Medium"/>
            </a:endParaRPr>
          </a:p>
        </p:txBody>
      </p:sp>
      <p:sp>
        <p:nvSpPr>
          <p:cNvPr id="114" name="Google Shape;114;p18"/>
          <p:cNvSpPr txBox="1"/>
          <p:nvPr/>
        </p:nvSpPr>
        <p:spPr>
          <a:xfrm>
            <a:off x="914400" y="2863400"/>
            <a:ext cx="16051200" cy="3828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8400">
                <a:solidFill>
                  <a:schemeClr val="dk2"/>
                </a:solidFill>
                <a:latin typeface="Montserrat SemiBold"/>
                <a:ea typeface="Montserrat SemiBold"/>
                <a:cs typeface="Montserrat SemiBold"/>
                <a:sym typeface="Montserrat SemiBold"/>
              </a:rPr>
              <a:t>Review</a:t>
            </a:r>
            <a:endParaRPr sz="8400">
              <a:solidFill>
                <a:schemeClr val="dk2"/>
              </a:solidFill>
              <a:latin typeface="Montserrat SemiBold"/>
              <a:ea typeface="Montserrat SemiBold"/>
              <a:cs typeface="Montserrat SemiBold"/>
              <a:sym typeface="Montserrat SemiBold"/>
            </a:endParaRPr>
          </a:p>
        </p:txBody>
      </p:sp>
      <p:sp>
        <p:nvSpPr>
          <p:cNvPr id="115" name="Google Shape;115;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16" name="Google Shape;116;p18"/>
          <p:cNvSpPr txBox="1"/>
          <p:nvPr/>
        </p:nvSpPr>
        <p:spPr>
          <a:xfrm>
            <a:off x="698950" y="4767700"/>
            <a:ext cx="12963600" cy="1770900"/>
          </a:xfrm>
          <a:prstGeom prst="rect">
            <a:avLst/>
          </a:prstGeom>
          <a:solidFill>
            <a:srgbClr val="FFFFFF"/>
          </a:solidFill>
          <a:ln cap="flat" cmpd="sng" w="9525">
            <a:solidFill>
              <a:schemeClr val="dk2"/>
            </a:solidFill>
            <a:prstDash val="solid"/>
            <a:round/>
            <a:headEnd len="sm" w="sm" type="none"/>
            <a:tailEnd len="sm" w="sm" type="none"/>
          </a:ln>
        </p:spPr>
        <p:txBody>
          <a:bodyPr anchorCtr="0" anchor="t" bIns="182850" lIns="182850" spcFirstLastPara="1" rIns="182850" wrap="square" tIns="182850">
            <a:noAutofit/>
          </a:bodyPr>
          <a:lstStyle/>
          <a:p>
            <a:pPr indent="0" lvl="0" marL="0" rtl="0" algn="l">
              <a:spcBef>
                <a:spcPts val="0"/>
              </a:spcBef>
              <a:spcAft>
                <a:spcPts val="0"/>
              </a:spcAft>
              <a:buNone/>
            </a:pPr>
            <a:r>
              <a:rPr b="1" lang="en-GB" sz="4800">
                <a:solidFill>
                  <a:schemeClr val="dk2"/>
                </a:solidFill>
                <a:latin typeface="Montserrat"/>
                <a:ea typeface="Montserrat"/>
                <a:cs typeface="Montserrat"/>
                <a:sym typeface="Montserrat"/>
              </a:rPr>
              <a:t>Only turn to this section once you have completed the main task(s).</a:t>
            </a:r>
            <a:endParaRPr b="1" sz="4000">
              <a:solidFill>
                <a:schemeClr val="dk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22" name="Google Shape;122;p19"/>
          <p:cNvSpPr txBox="1"/>
          <p:nvPr/>
        </p:nvSpPr>
        <p:spPr>
          <a:xfrm>
            <a:off x="1058625" y="5755000"/>
            <a:ext cx="16311300" cy="3464400"/>
          </a:xfrm>
          <a:prstGeom prst="rect">
            <a:avLst/>
          </a:prstGeom>
          <a:solidFill>
            <a:schemeClr val="lt1"/>
          </a:solidFill>
          <a:ln cap="flat" cmpd="sng" w="28575">
            <a:solidFill>
              <a:schemeClr val="dk2"/>
            </a:solidFill>
            <a:prstDash val="solid"/>
            <a:round/>
            <a:headEnd len="sm" w="sm" type="none"/>
            <a:tailEnd len="sm" w="sm" type="none"/>
          </a:ln>
        </p:spPr>
        <p:txBody>
          <a:bodyPr anchorCtr="0" anchor="ctr" bIns="0" lIns="0" spcFirstLastPara="1" rIns="0" wrap="square" tIns="0">
            <a:noAutofit/>
          </a:bodyPr>
          <a:lstStyle/>
          <a:p>
            <a:pPr indent="0" lvl="0" marL="76200" rtl="0" algn="l">
              <a:lnSpc>
                <a:spcPct val="115000"/>
              </a:lnSpc>
              <a:spcBef>
                <a:spcPts val="0"/>
              </a:spcBef>
              <a:spcAft>
                <a:spcPts val="0"/>
              </a:spcAft>
              <a:buNone/>
            </a:pPr>
            <a:r>
              <a:rPr lang="en-GB" sz="2900">
                <a:solidFill>
                  <a:schemeClr val="dk2"/>
                </a:solidFill>
                <a:latin typeface="Montserrat"/>
                <a:ea typeface="Montserrat"/>
                <a:cs typeface="Montserrat"/>
                <a:sym typeface="Montserrat"/>
              </a:rPr>
              <a:t>The queen was not able to leave. Therefore she called a countryman. When the countryman arrived, he was carrying a basket. The guard asked the countryman: 'What are you carrying?' 'I am carrying figs,' he replied. 'The queen is eating dinner. It is her last course.' The guard was able to see nothing suspicious. 'You are able to enter,' he said. But then Cleopatra looked in the basket. Under the figs, she was able to find two serpents. 'Hello, friends!' said the queen. </a:t>
            </a:r>
            <a:endParaRPr sz="2900">
              <a:solidFill>
                <a:schemeClr val="dk2"/>
              </a:solidFill>
              <a:latin typeface="Montserrat"/>
              <a:ea typeface="Montserrat"/>
              <a:cs typeface="Montserrat"/>
              <a:sym typeface="Montserrat"/>
            </a:endParaRPr>
          </a:p>
        </p:txBody>
      </p:sp>
      <p:sp>
        <p:nvSpPr>
          <p:cNvPr id="123" name="Google Shape;123;p19"/>
          <p:cNvSpPr txBox="1"/>
          <p:nvPr>
            <p:ph type="title"/>
          </p:nvPr>
        </p:nvSpPr>
        <p:spPr>
          <a:xfrm>
            <a:off x="917950" y="427450"/>
            <a:ext cx="16044000" cy="106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solidFill>
                  <a:schemeClr val="dk2"/>
                </a:solidFill>
              </a:rPr>
              <a:t>Main Task: Correct your answers.</a:t>
            </a:r>
            <a:endParaRPr sz="7200">
              <a:solidFill>
                <a:schemeClr val="dk2"/>
              </a:solidFill>
            </a:endParaRPr>
          </a:p>
        </p:txBody>
      </p:sp>
      <p:pic>
        <p:nvPicPr>
          <p:cNvPr id="124" name="Google Shape;124;p19"/>
          <p:cNvPicPr preferRelativeResize="0"/>
          <p:nvPr/>
        </p:nvPicPr>
        <p:blipFill>
          <a:blip r:embed="rId3">
            <a:alphaModFix/>
          </a:blip>
          <a:stretch>
            <a:fillRect/>
          </a:stretch>
        </p:blipFill>
        <p:spPr>
          <a:xfrm>
            <a:off x="1311775" y="1565050"/>
            <a:ext cx="15211876" cy="3984000"/>
          </a:xfrm>
          <a:prstGeom prst="rect">
            <a:avLst/>
          </a:prstGeom>
          <a:noFill/>
          <a:ln>
            <a:noFill/>
          </a:ln>
        </p:spPr>
      </p:pic>
      <p:sp>
        <p:nvSpPr>
          <p:cNvPr id="125" name="Google Shape;125;p19"/>
          <p:cNvSpPr txBox="1"/>
          <p:nvPr/>
        </p:nvSpPr>
        <p:spPr>
          <a:xfrm>
            <a:off x="1058625" y="1449850"/>
            <a:ext cx="16311300" cy="4211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