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10287000" cx="18288000"/>
  <p:notesSz cx="6858000" cy="9144000"/>
  <p:embeddedFontLst>
    <p:embeddedFont>
      <p:font typeface="Montserrat SemiBold"/>
      <p:regular r:id="rId23"/>
      <p:bold r:id="rId24"/>
      <p:italic r:id="rId25"/>
      <p:boldItalic r:id="rId26"/>
    </p:embeddedFont>
    <p:embeddedFont>
      <p:font typeface="Montserrat"/>
      <p:regular r:id="rId27"/>
      <p:bold r:id="rId28"/>
      <p:italic r:id="rId29"/>
      <p:boldItalic r:id="rId30"/>
    </p:embeddedFont>
    <p:embeddedFont>
      <p:font typeface="Montserrat Medium"/>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3CC9C4E-42C0-4DE1-BCCC-693DCDEE8198}">
  <a:tblStyle styleId="{13CC9C4E-42C0-4DE1-BCCC-693DCDEE819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MontserratSemiBold-bold.fntdata"/><Relationship Id="rId23" Type="http://schemas.openxmlformats.org/officeDocument/2006/relationships/font" Target="fonts/MontserratSemiBold-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SemiBold-boldItalic.fntdata"/><Relationship Id="rId25" Type="http://schemas.openxmlformats.org/officeDocument/2006/relationships/font" Target="fonts/MontserratSemiBold-italic.fntdata"/><Relationship Id="rId28" Type="http://schemas.openxmlformats.org/officeDocument/2006/relationships/font" Target="fonts/Montserrat-bold.fntdata"/><Relationship Id="rId27" Type="http://schemas.openxmlformats.org/officeDocument/2006/relationships/font" Target="fonts/Montserrat-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ontserratMedium-regular.fntdata"/><Relationship Id="rId30" Type="http://schemas.openxmlformats.org/officeDocument/2006/relationships/font" Target="fonts/Montserrat-boldItalic.fntdata"/><Relationship Id="rId11" Type="http://schemas.openxmlformats.org/officeDocument/2006/relationships/slide" Target="slides/slide6.xml"/><Relationship Id="rId33" Type="http://schemas.openxmlformats.org/officeDocument/2006/relationships/font" Target="fonts/MontserratMedium-italic.fntdata"/><Relationship Id="rId10" Type="http://schemas.openxmlformats.org/officeDocument/2006/relationships/slide" Target="slides/slide5.xml"/><Relationship Id="rId32" Type="http://schemas.openxmlformats.org/officeDocument/2006/relationships/font" Target="fonts/MontserratMedium-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MontserratMedium-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86a53fc59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86a53fc59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6a330ba76_0_14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6a330ba76_0_14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6a330ba76_0_1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6a330ba76_0_1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6a330ba76_0_13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6a330ba76_0_1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6a53fc57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6a53fc57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86a330ba76_0_14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86a330ba76_0_14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86a53fc571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86a53fc571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86a4535582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86a4535582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86a4535582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86a4535582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86a53fc5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86a53fc5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6a330ba76_0_4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6a330ba76_0_4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6a330ba76_0_5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6a330ba76_0_5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86a330ba76_0_5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6a330ba76_0_5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6a330ba76_0_5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6a330ba76_0_5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6a53fc57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6a53fc57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6a330ba76_0_8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6a330ba76_0_8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86a4535582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86a4535582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75" name="Shape 75"/>
        <p:cNvGrpSpPr/>
        <p:nvPr/>
      </p:nvGrpSpPr>
      <p:grpSpPr>
        <a:xfrm>
          <a:off x="0" y="0"/>
          <a:ext cx="0" cy="0"/>
          <a:chOff x="0" y="0"/>
          <a:chExt cx="0" cy="0"/>
        </a:xfrm>
      </p:grpSpPr>
      <p:sp>
        <p:nvSpPr>
          <p:cNvPr id="76" name="Google Shape;76;p14"/>
          <p:cNvSpPr txBox="1"/>
          <p:nvPr>
            <p:ph idx="1" type="body"/>
          </p:nvPr>
        </p:nvSpPr>
        <p:spPr>
          <a:xfrm>
            <a:off x="1257300" y="1116875"/>
            <a:ext cx="15773400" cy="7798500"/>
          </a:xfrm>
          <a:prstGeom prst="rect">
            <a:avLst/>
          </a:prstGeom>
          <a:noFill/>
          <a:ln>
            <a:noFill/>
          </a:ln>
        </p:spPr>
        <p:txBody>
          <a:bodyPr anchorCtr="0" anchor="t" bIns="0" lIns="0" spcFirstLastPara="1" rIns="0" wrap="square" tIns="0">
            <a:noAutofit/>
          </a:bodyPr>
          <a:lstStyle>
            <a:lvl1pPr indent="-431800" lvl="0" marL="457200" rtl="0" algn="l">
              <a:lnSpc>
                <a:spcPct val="130000"/>
              </a:lnSpc>
              <a:spcBef>
                <a:spcPts val="0"/>
              </a:spcBef>
              <a:spcAft>
                <a:spcPts val="0"/>
              </a:spcAft>
              <a:buSzPts val="3200"/>
              <a:buChar char="●"/>
              <a:defRPr>
                <a:solidFill>
                  <a:srgbClr val="002060"/>
                </a:solidFill>
              </a:defRPr>
            </a:lvl1pPr>
            <a:lvl2pPr indent="-431800" lvl="1" marL="914400" rtl="0" algn="l">
              <a:lnSpc>
                <a:spcPct val="130000"/>
              </a:lnSpc>
              <a:spcBef>
                <a:spcPts val="2000"/>
              </a:spcBef>
              <a:spcAft>
                <a:spcPts val="0"/>
              </a:spcAft>
              <a:buSzPts val="3200"/>
              <a:buChar char="–"/>
              <a:defRPr>
                <a:solidFill>
                  <a:srgbClr val="002060"/>
                </a:solidFill>
              </a:defRPr>
            </a:lvl2pPr>
            <a:lvl3pPr indent="-406400" lvl="2" marL="1371600" rtl="0" algn="l">
              <a:lnSpc>
                <a:spcPct val="130000"/>
              </a:lnSpc>
              <a:spcBef>
                <a:spcPts val="2000"/>
              </a:spcBef>
              <a:spcAft>
                <a:spcPts val="0"/>
              </a:spcAft>
              <a:buSzPts val="2800"/>
              <a:buChar char="–"/>
              <a:defRPr>
                <a:solidFill>
                  <a:srgbClr val="002060"/>
                </a:solidFill>
              </a:defRPr>
            </a:lvl3pPr>
            <a:lvl4pPr indent="-406400" lvl="3" marL="1828800" rtl="0" algn="l">
              <a:lnSpc>
                <a:spcPct val="130000"/>
              </a:lnSpc>
              <a:spcBef>
                <a:spcPts val="1600"/>
              </a:spcBef>
              <a:spcAft>
                <a:spcPts val="0"/>
              </a:spcAft>
              <a:buSzPts val="2800"/>
              <a:buChar char="–"/>
              <a:defRPr>
                <a:solidFill>
                  <a:srgbClr val="002060"/>
                </a:solidFill>
              </a:defRPr>
            </a:lvl4pPr>
            <a:lvl5pPr indent="-406400" lvl="4" marL="2286000" rtl="0" algn="l">
              <a:lnSpc>
                <a:spcPct val="130000"/>
              </a:lnSpc>
              <a:spcBef>
                <a:spcPts val="1600"/>
              </a:spcBef>
              <a:spcAft>
                <a:spcPts val="0"/>
              </a:spcAft>
              <a:buSzPts val="2800"/>
              <a:buChar char="–"/>
              <a:defRPr>
                <a:solidFill>
                  <a:srgbClr val="002060"/>
                </a:solidFill>
              </a:defRPr>
            </a:lvl5pPr>
            <a:lvl6pPr indent="-406400" lvl="5" marL="2743200" rtl="0" algn="l">
              <a:lnSpc>
                <a:spcPct val="130000"/>
              </a:lnSpc>
              <a:spcBef>
                <a:spcPts val="1200"/>
              </a:spcBef>
              <a:spcAft>
                <a:spcPts val="0"/>
              </a:spcAft>
              <a:buSzPts val="2800"/>
              <a:buChar char="–"/>
              <a:defRPr/>
            </a:lvl6pPr>
            <a:lvl7pPr indent="-406400" lvl="6" marL="3200400" rtl="0" algn="l">
              <a:lnSpc>
                <a:spcPct val="130000"/>
              </a:lnSpc>
              <a:spcBef>
                <a:spcPts val="1200"/>
              </a:spcBef>
              <a:spcAft>
                <a:spcPts val="0"/>
              </a:spcAft>
              <a:buSzPts val="2800"/>
              <a:buChar char="–"/>
              <a:defRPr/>
            </a:lvl7pPr>
            <a:lvl8pPr indent="-406400" lvl="7" marL="3657600" rtl="0" algn="l">
              <a:lnSpc>
                <a:spcPct val="130000"/>
              </a:lnSpc>
              <a:spcBef>
                <a:spcPts val="800"/>
              </a:spcBef>
              <a:spcAft>
                <a:spcPts val="0"/>
              </a:spcAft>
              <a:buSzPts val="2800"/>
              <a:buChar char="–"/>
              <a:defRPr/>
            </a:lvl8pPr>
            <a:lvl9pPr indent="-406400" lvl="8" marL="4114800" rtl="0" algn="l">
              <a:lnSpc>
                <a:spcPct val="130000"/>
              </a:lnSpc>
              <a:spcBef>
                <a:spcPts val="800"/>
              </a:spcBef>
              <a:spcAft>
                <a:spcPts val="400"/>
              </a:spcAft>
              <a:buSzPts val="2800"/>
              <a:buChar char="–"/>
              <a:defRPr/>
            </a:lvl9pPr>
          </a:lstStyle>
          <a:p/>
        </p:txBody>
      </p:sp>
      <p:sp>
        <p:nvSpPr>
          <p:cNvPr id="77" name="Google Shape;77;p14"/>
          <p:cNvSpPr txBox="1"/>
          <p:nvPr>
            <p:ph type="title"/>
          </p:nvPr>
        </p:nvSpPr>
        <p:spPr>
          <a:xfrm>
            <a:off x="4129497" y="222851"/>
            <a:ext cx="11702700" cy="679200"/>
          </a:xfrm>
          <a:prstGeom prst="rect">
            <a:avLst/>
          </a:prstGeom>
          <a:noFill/>
          <a:ln>
            <a:noFill/>
          </a:ln>
        </p:spPr>
        <p:txBody>
          <a:bodyPr anchorCtr="0" anchor="ctr" bIns="45700" lIns="91425" spcFirstLastPara="1" rIns="91425" wrap="square" tIns="45700">
            <a:noAutofit/>
          </a:bodyPr>
          <a:lstStyle>
            <a:lvl1pPr lvl="0" rtl="0" algn="l">
              <a:lnSpc>
                <a:spcPct val="115000"/>
              </a:lnSpc>
              <a:spcBef>
                <a:spcPts val="0"/>
              </a:spcBef>
              <a:spcAft>
                <a:spcPts val="0"/>
              </a:spcAft>
              <a:buSzPts val="4400"/>
              <a:buNone/>
              <a:defRPr>
                <a:solidFill>
                  <a:srgbClr val="002060"/>
                </a:solidFill>
                <a:latin typeface="Arial"/>
                <a:ea typeface="Arial"/>
                <a:cs typeface="Arial"/>
                <a:sym typeface="Arial"/>
              </a:defRPr>
            </a:lvl1pPr>
            <a:lvl2pPr lvl="1" rtl="0" algn="l">
              <a:lnSpc>
                <a:spcPct val="100000"/>
              </a:lnSpc>
              <a:spcBef>
                <a:spcPts val="0"/>
              </a:spcBef>
              <a:spcAft>
                <a:spcPts val="0"/>
              </a:spcAft>
              <a:buSzPts val="5600"/>
              <a:buNone/>
              <a:defRPr/>
            </a:lvl2pPr>
            <a:lvl3pPr lvl="2" rtl="0" algn="l">
              <a:lnSpc>
                <a:spcPct val="100000"/>
              </a:lnSpc>
              <a:spcBef>
                <a:spcPts val="0"/>
              </a:spcBef>
              <a:spcAft>
                <a:spcPts val="0"/>
              </a:spcAft>
              <a:buSzPts val="5600"/>
              <a:buNone/>
              <a:defRPr/>
            </a:lvl3pPr>
            <a:lvl4pPr lvl="3" rtl="0" algn="l">
              <a:lnSpc>
                <a:spcPct val="100000"/>
              </a:lnSpc>
              <a:spcBef>
                <a:spcPts val="0"/>
              </a:spcBef>
              <a:spcAft>
                <a:spcPts val="0"/>
              </a:spcAft>
              <a:buSzPts val="5600"/>
              <a:buNone/>
              <a:defRPr/>
            </a:lvl4pPr>
            <a:lvl5pPr lvl="4" rtl="0" algn="l">
              <a:lnSpc>
                <a:spcPct val="100000"/>
              </a:lnSpc>
              <a:spcBef>
                <a:spcPts val="0"/>
              </a:spcBef>
              <a:spcAft>
                <a:spcPts val="0"/>
              </a:spcAft>
              <a:buSzPts val="5600"/>
              <a:buNone/>
              <a:defRPr/>
            </a:lvl5pPr>
            <a:lvl6pPr lvl="5" rtl="0" algn="l">
              <a:lnSpc>
                <a:spcPct val="100000"/>
              </a:lnSpc>
              <a:spcBef>
                <a:spcPts val="0"/>
              </a:spcBef>
              <a:spcAft>
                <a:spcPts val="0"/>
              </a:spcAft>
              <a:buSzPts val="5600"/>
              <a:buNone/>
              <a:defRPr/>
            </a:lvl6pPr>
            <a:lvl7pPr lvl="6" rtl="0" algn="l">
              <a:lnSpc>
                <a:spcPct val="100000"/>
              </a:lnSpc>
              <a:spcBef>
                <a:spcPts val="0"/>
              </a:spcBef>
              <a:spcAft>
                <a:spcPts val="0"/>
              </a:spcAft>
              <a:buSzPts val="5600"/>
              <a:buNone/>
              <a:defRPr/>
            </a:lvl7pPr>
            <a:lvl8pPr lvl="7" rtl="0" algn="l">
              <a:lnSpc>
                <a:spcPct val="100000"/>
              </a:lnSpc>
              <a:spcBef>
                <a:spcPts val="0"/>
              </a:spcBef>
              <a:spcAft>
                <a:spcPts val="0"/>
              </a:spcAft>
              <a:buSzPts val="5600"/>
              <a:buNone/>
              <a:defRPr/>
            </a:lvl8pPr>
            <a:lvl9pPr lvl="8" rtl="0" algn="l">
              <a:lnSpc>
                <a:spcPct val="100000"/>
              </a:lnSpc>
              <a:spcBef>
                <a:spcPts val="0"/>
              </a:spcBef>
              <a:spcAft>
                <a:spcPts val="0"/>
              </a:spcAft>
              <a:buSzPts val="5600"/>
              <a:buNone/>
              <a:defRPr/>
            </a:lvl9pPr>
          </a:lstStyle>
          <a:p/>
        </p:txBody>
      </p:sp>
      <p:sp>
        <p:nvSpPr>
          <p:cNvPr id="78" name="Google Shape;78;p14"/>
          <p:cNvSpPr txBox="1"/>
          <p:nvPr>
            <p:ph idx="10" type="dt"/>
          </p:nvPr>
        </p:nvSpPr>
        <p:spPr>
          <a:xfrm>
            <a:off x="264521" y="283363"/>
            <a:ext cx="3525300" cy="5478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1" i="0" sz="3600" u="none" cap="none" strike="noStrike">
                <a:solidFill>
                  <a:srgbClr val="00206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2" name="Shape 82"/>
        <p:cNvGrpSpPr/>
        <p:nvPr/>
      </p:nvGrpSpPr>
      <p:grpSpPr>
        <a:xfrm>
          <a:off x="0" y="0"/>
          <a:ext cx="0" cy="0"/>
          <a:chOff x="0" y="0"/>
          <a:chExt cx="0" cy="0"/>
        </a:xfrm>
      </p:grpSpPr>
      <p:sp>
        <p:nvSpPr>
          <p:cNvPr id="83" name="Google Shape;83;p15"/>
          <p:cNvSpPr txBox="1"/>
          <p:nvPr>
            <p:ph type="title"/>
          </p:nvPr>
        </p:nvSpPr>
        <p:spPr>
          <a:xfrm>
            <a:off x="917950" y="890050"/>
            <a:ext cx="163176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Ecological relationships and classification</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14 - Revision 2</a:t>
            </a:r>
            <a:endParaRPr>
              <a:solidFill>
                <a:srgbClr val="4B3241"/>
              </a:solidFill>
            </a:endParaRPr>
          </a:p>
        </p:txBody>
      </p:sp>
      <p:sp>
        <p:nvSpPr>
          <p:cNvPr id="84" name="Google Shape;84;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Biology - Key Stage 3</a:t>
            </a:r>
            <a:endParaRPr>
              <a:solidFill>
                <a:srgbClr val="4B3241"/>
              </a:solidFill>
            </a:endParaRPr>
          </a:p>
        </p:txBody>
      </p:sp>
      <p:sp>
        <p:nvSpPr>
          <p:cNvPr id="85" name="Google Shape;85;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Lewis</a:t>
            </a:r>
            <a:endParaRPr>
              <a:solidFill>
                <a:srgbClr val="4B3241"/>
              </a:solidFill>
            </a:endParaRPr>
          </a:p>
        </p:txBody>
      </p:sp>
      <p:sp>
        <p:nvSpPr>
          <p:cNvPr id="86" name="Google Shape;86;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8" name="Google Shape;158;p2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Exam Style Question</a:t>
            </a:r>
            <a:endParaRPr b="0" sz="3000">
              <a:solidFill>
                <a:schemeClr val="dk2"/>
              </a:solidFill>
            </a:endParaRPr>
          </a:p>
        </p:txBody>
      </p:sp>
      <p:sp>
        <p:nvSpPr>
          <p:cNvPr id="159" name="Google Shape;159;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0" name="Google Shape;160;p24"/>
          <p:cNvSpPr txBox="1"/>
          <p:nvPr/>
        </p:nvSpPr>
        <p:spPr>
          <a:xfrm>
            <a:off x="917950" y="1889600"/>
            <a:ext cx="10050600" cy="37218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3300">
                <a:latin typeface="Montserrat"/>
                <a:ea typeface="Montserrat"/>
                <a:cs typeface="Montserrat"/>
                <a:sym typeface="Montserrat"/>
              </a:rPr>
              <a:t>Explain two ways in which a spider monkey is adapted for survival in the rainforest.</a:t>
            </a:r>
            <a:endParaRPr sz="3300">
              <a:latin typeface="Montserrat"/>
              <a:ea typeface="Montserrat"/>
              <a:cs typeface="Montserrat"/>
              <a:sym typeface="Montserrat"/>
            </a:endParaRPr>
          </a:p>
          <a:p>
            <a:pPr indent="0" lvl="0" marL="0" rtl="0" algn="l">
              <a:lnSpc>
                <a:spcPct val="150000"/>
              </a:lnSpc>
              <a:spcBef>
                <a:spcPts val="0"/>
              </a:spcBef>
              <a:spcAft>
                <a:spcPts val="0"/>
              </a:spcAft>
              <a:buNone/>
            </a:pPr>
            <a:r>
              <a:t/>
            </a:r>
            <a:endParaRPr i="1" sz="3300">
              <a:solidFill>
                <a:schemeClr val="accent1"/>
              </a:solidFill>
              <a:latin typeface="Montserrat"/>
              <a:ea typeface="Montserrat"/>
              <a:cs typeface="Montserrat"/>
              <a:sym typeface="Montserrat"/>
            </a:endParaRPr>
          </a:p>
        </p:txBody>
      </p:sp>
      <p:sp>
        <p:nvSpPr>
          <p:cNvPr id="161" name="Google Shape;161;p24"/>
          <p:cNvSpPr txBox="1"/>
          <p:nvPr/>
        </p:nvSpPr>
        <p:spPr>
          <a:xfrm>
            <a:off x="691300" y="3501300"/>
            <a:ext cx="98436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2000"/>
              </a:spcAft>
              <a:buNone/>
            </a:pPr>
            <a:r>
              <a:rPr lang="en-GB" sz="3500">
                <a:solidFill>
                  <a:schemeClr val="dk2"/>
                </a:solidFill>
                <a:latin typeface="Montserrat"/>
                <a:ea typeface="Montserrat"/>
                <a:cs typeface="Montserrat"/>
                <a:sym typeface="Montserrat"/>
              </a:rPr>
              <a:t>…………………………………………………………………………………………………………………………………………………………………………………………………………………………………………………………………………………………..…………………………………………………………………………………………………………………………………………………………………………………………………………………………………………………………………………………………………………………………………………</a:t>
            </a:r>
            <a:endParaRPr sz="3500">
              <a:solidFill>
                <a:schemeClr val="dk2"/>
              </a:solidFill>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7" name="Google Shape;167;p25"/>
          <p:cNvSpPr txBox="1"/>
          <p:nvPr>
            <p:ph type="title"/>
          </p:nvPr>
        </p:nvSpPr>
        <p:spPr>
          <a:xfrm>
            <a:off x="947100" y="890050"/>
            <a:ext cx="15745800" cy="5535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3800">
                <a:solidFill>
                  <a:schemeClr val="dk2"/>
                </a:solidFill>
              </a:rPr>
              <a:t>Correct the mistakes in the answer</a:t>
            </a:r>
            <a:endParaRPr sz="3800">
              <a:solidFill>
                <a:schemeClr val="dk2"/>
              </a:solidFill>
            </a:endParaRPr>
          </a:p>
          <a:p>
            <a:pPr indent="0" lvl="0" marL="0" rtl="0" algn="l">
              <a:lnSpc>
                <a:spcPct val="150000"/>
              </a:lnSpc>
              <a:spcBef>
                <a:spcPts val="0"/>
              </a:spcBef>
              <a:spcAft>
                <a:spcPts val="0"/>
              </a:spcAft>
              <a:buNone/>
            </a:pPr>
            <a:r>
              <a:rPr lang="en-GB" sz="3300">
                <a:solidFill>
                  <a:schemeClr val="dk2"/>
                </a:solidFill>
              </a:rPr>
              <a:t>Describe how the hedgehogs have evolved to have spikes through natural selection.</a:t>
            </a:r>
            <a:endParaRPr sz="3300">
              <a:solidFill>
                <a:schemeClr val="dk2"/>
              </a:solidFill>
            </a:endParaRPr>
          </a:p>
          <a:p>
            <a:pPr indent="0" lvl="0" marL="0" rtl="0" algn="l">
              <a:lnSpc>
                <a:spcPct val="150000"/>
              </a:lnSpc>
              <a:spcBef>
                <a:spcPts val="0"/>
              </a:spcBef>
              <a:spcAft>
                <a:spcPts val="0"/>
              </a:spcAft>
              <a:buNone/>
            </a:pPr>
            <a:r>
              <a:t/>
            </a:r>
            <a:endParaRPr sz="3800">
              <a:solidFill>
                <a:schemeClr val="dk2"/>
              </a:solidFill>
            </a:endParaRPr>
          </a:p>
        </p:txBody>
      </p:sp>
      <p:sp>
        <p:nvSpPr>
          <p:cNvPr id="168" name="Google Shape;168;p25"/>
          <p:cNvSpPr txBox="1"/>
          <p:nvPr>
            <p:ph type="title"/>
          </p:nvPr>
        </p:nvSpPr>
        <p:spPr>
          <a:xfrm>
            <a:off x="937200" y="3432475"/>
            <a:ext cx="16452000" cy="5755500"/>
          </a:xfrm>
          <a:prstGeom prst="rect">
            <a:avLst/>
          </a:prstGeom>
        </p:spPr>
        <p:txBody>
          <a:bodyPr anchorCtr="0" anchor="t" bIns="0" lIns="0" spcFirstLastPara="1" rIns="0" wrap="square" tIns="0">
            <a:noAutofit/>
          </a:bodyPr>
          <a:lstStyle/>
          <a:p>
            <a:pPr indent="0" lvl="0" marL="0" rtl="0" algn="l">
              <a:lnSpc>
                <a:spcPct val="200000"/>
              </a:lnSpc>
              <a:spcBef>
                <a:spcPts val="0"/>
              </a:spcBef>
              <a:spcAft>
                <a:spcPts val="0"/>
              </a:spcAft>
              <a:buNone/>
            </a:pPr>
            <a:r>
              <a:rPr b="0" i="1" lang="en-GB" sz="3300">
                <a:solidFill>
                  <a:schemeClr val="dk2"/>
                </a:solidFill>
              </a:rPr>
              <a:t>Environmental variation due to genetic mute meant that some hedgehogs developed spikes. The hedgehogs are sharing food and do not want to get eaten by prey. The spiked hedgehogs are worse adapted because they can defend themselves from predators. The spiked hedgehogs are more likely to die and breed. The spiked hedgehogs are will be more likely to pass on the cells for the spikes to the next generation.</a:t>
            </a:r>
            <a:endParaRPr b="0" i="1" sz="1400">
              <a:solidFill>
                <a:schemeClr val="dk2"/>
              </a:solidFill>
              <a:latin typeface="Arial"/>
              <a:ea typeface="Arial"/>
              <a:cs typeface="Arial"/>
              <a:sym typeface="Arial"/>
            </a:endParaRPr>
          </a:p>
          <a:p>
            <a:pPr indent="0" lvl="0" marL="0" rtl="0" algn="l">
              <a:lnSpc>
                <a:spcPct val="200000"/>
              </a:lnSpc>
              <a:spcBef>
                <a:spcPts val="800"/>
              </a:spcBef>
              <a:spcAft>
                <a:spcPts val="0"/>
              </a:spcAft>
              <a:buNone/>
            </a:pPr>
            <a:r>
              <a:t/>
            </a:r>
            <a:endParaRPr b="0" i="1" sz="34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74" name="Google Shape;174;p26"/>
          <p:cNvSpPr txBox="1"/>
          <p:nvPr>
            <p:ph type="title"/>
          </p:nvPr>
        </p:nvSpPr>
        <p:spPr>
          <a:xfrm>
            <a:off x="947100" y="890050"/>
            <a:ext cx="15704400" cy="78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800">
                <a:solidFill>
                  <a:schemeClr val="dk2"/>
                </a:solidFill>
              </a:rPr>
              <a:t>Exam Style Question</a:t>
            </a:r>
            <a:endParaRPr sz="3800">
              <a:solidFill>
                <a:schemeClr val="dk2"/>
              </a:solidFill>
            </a:endParaRPr>
          </a:p>
        </p:txBody>
      </p:sp>
      <p:sp>
        <p:nvSpPr>
          <p:cNvPr id="175" name="Google Shape;175;p26"/>
          <p:cNvSpPr txBox="1"/>
          <p:nvPr/>
        </p:nvSpPr>
        <p:spPr>
          <a:xfrm>
            <a:off x="947100" y="1948300"/>
            <a:ext cx="164229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3300">
                <a:solidFill>
                  <a:schemeClr val="dk2"/>
                </a:solidFill>
                <a:latin typeface="Montserrat"/>
                <a:ea typeface="Montserrat"/>
                <a:cs typeface="Montserrat"/>
                <a:sym typeface="Montserrat"/>
              </a:rPr>
              <a:t>Snails are eaten by birds. A particular species of snail that lives in the sand dunes has a striped shell. Sand dunes have clumps of grass growing on them.</a:t>
            </a:r>
            <a:endParaRPr sz="3300">
              <a:solidFill>
                <a:schemeClr val="dk2"/>
              </a:solidFill>
              <a:latin typeface="Montserrat"/>
              <a:ea typeface="Montserrat"/>
              <a:cs typeface="Montserrat"/>
              <a:sym typeface="Montserrat"/>
            </a:endParaRPr>
          </a:p>
          <a:p>
            <a:pPr indent="0" lvl="0" marL="0" rtl="0" algn="l">
              <a:lnSpc>
                <a:spcPct val="150000"/>
              </a:lnSpc>
              <a:spcBef>
                <a:spcPts val="1000"/>
              </a:spcBef>
              <a:spcAft>
                <a:spcPts val="1000"/>
              </a:spcAft>
              <a:buNone/>
            </a:pPr>
            <a:r>
              <a:rPr lang="en-GB" sz="3300">
                <a:solidFill>
                  <a:schemeClr val="dk2"/>
                </a:solidFill>
                <a:latin typeface="Montserrat"/>
                <a:ea typeface="Montserrat"/>
                <a:cs typeface="Montserrat"/>
                <a:sym typeface="Montserrat"/>
              </a:rPr>
              <a:t>Suggested why there are more striped-shelled snails in the sand dunes than plain-shelled snails.</a:t>
            </a:r>
            <a:endParaRPr sz="3300">
              <a:solidFill>
                <a:schemeClr val="dk2"/>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81" name="Google Shape;181;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2" name="Google Shape;182;p2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Quick Fire Questions - Natural Selection</a:t>
            </a:r>
            <a:endParaRPr>
              <a:solidFill>
                <a:schemeClr val="dk2"/>
              </a:solidFill>
            </a:endParaRPr>
          </a:p>
        </p:txBody>
      </p:sp>
      <p:sp>
        <p:nvSpPr>
          <p:cNvPr id="183" name="Google Shape;183;p27"/>
          <p:cNvSpPr txBox="1"/>
          <p:nvPr>
            <p:ph idx="1" type="body"/>
          </p:nvPr>
        </p:nvSpPr>
        <p:spPr>
          <a:xfrm>
            <a:off x="1063725" y="2199450"/>
            <a:ext cx="15730200" cy="6765300"/>
          </a:xfrm>
          <a:prstGeom prst="rect">
            <a:avLst/>
          </a:prstGeom>
        </p:spPr>
        <p:txBody>
          <a:bodyPr anchorCtr="0" anchor="t" bIns="0" lIns="0" spcFirstLastPara="1" rIns="0" wrap="square" tIns="0">
            <a:noAutofit/>
          </a:bodyPr>
          <a:lstStyle/>
          <a:p>
            <a:pPr indent="-450850" lvl="0" marL="457200" rtl="0" algn="l">
              <a:lnSpc>
                <a:spcPct val="150000"/>
              </a:lnSpc>
              <a:spcBef>
                <a:spcPts val="0"/>
              </a:spcBef>
              <a:spcAft>
                <a:spcPts val="0"/>
              </a:spcAft>
              <a:buSzPts val="3500"/>
              <a:buAutoNum type="arabicPeriod"/>
            </a:pPr>
            <a:r>
              <a:rPr lang="en-GB" sz="3500"/>
              <a:t>Why are striped-shelled snails better adapted? …</a:t>
            </a:r>
            <a:r>
              <a:rPr lang="en-GB" sz="3500"/>
              <a:t>…..………………………...…..….. …..…..…..…..…..….…..…..…..….…..…..…..….…..…..…..….…..…..…..….…..…..…..…..…..…..…..…..…..…..….</a:t>
            </a:r>
            <a:endParaRPr sz="3500"/>
          </a:p>
          <a:p>
            <a:pPr indent="-450850" lvl="0" marL="457200" rtl="0" algn="l">
              <a:lnSpc>
                <a:spcPct val="150000"/>
              </a:lnSpc>
              <a:spcBef>
                <a:spcPts val="0"/>
              </a:spcBef>
              <a:spcAft>
                <a:spcPts val="0"/>
              </a:spcAft>
              <a:buSzPts val="3500"/>
              <a:buAutoNum type="arabicPeriod"/>
            </a:pPr>
            <a:r>
              <a:rPr lang="en-GB" sz="3500"/>
              <a:t>How does this affect the birds? ……..…………...……………......……………......……….…..….. …..…..…..…..…..….…..…..…..….…..…..…..….…..…..…..….…..…..…..….…..…..…..…..…..…..…..…..…..…..….</a:t>
            </a:r>
            <a:endParaRPr sz="3500"/>
          </a:p>
          <a:p>
            <a:pPr indent="-450850" lvl="0" marL="457200" rtl="0" algn="l">
              <a:lnSpc>
                <a:spcPct val="150000"/>
              </a:lnSpc>
              <a:spcBef>
                <a:spcPts val="0"/>
              </a:spcBef>
              <a:spcAft>
                <a:spcPts val="0"/>
              </a:spcAft>
              <a:buSzPts val="3500"/>
              <a:buAutoNum type="arabicPeriod"/>
            </a:pPr>
            <a:r>
              <a:rPr lang="en-GB" sz="3500"/>
              <a:t>What do the snail go on to do? ……..…………...……………......……………......……….…..….. …..…..…..…..…..….…..…..…..….…..…..…..….…..…..…..….…..…..…..….…..…..…..…..…..…..…..…..…..…..….</a:t>
            </a:r>
            <a:endParaRPr sz="3500"/>
          </a:p>
          <a:p>
            <a:pPr indent="-450850" lvl="0" marL="457200" rtl="0" algn="l">
              <a:lnSpc>
                <a:spcPct val="150000"/>
              </a:lnSpc>
              <a:spcBef>
                <a:spcPts val="0"/>
              </a:spcBef>
              <a:spcAft>
                <a:spcPts val="0"/>
              </a:spcAft>
              <a:buSzPts val="3500"/>
              <a:buAutoNum type="arabicPeriod"/>
            </a:pPr>
            <a:r>
              <a:rPr lang="en-GB" sz="3500"/>
              <a:t>What gets passed on to their offspring? ……..…………...……………......…………....….. …..…..…..…..…..….…..…..…..….…..…..…..….…..…..…..….…..…..…..….…..…..…..…..…..…..…..…..…..…..….</a:t>
            </a:r>
            <a:endParaRPr sz="3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9" name="Google Shape;189;p28"/>
          <p:cNvSpPr txBox="1"/>
          <p:nvPr>
            <p:ph type="title"/>
          </p:nvPr>
        </p:nvSpPr>
        <p:spPr>
          <a:xfrm>
            <a:off x="947100" y="890050"/>
            <a:ext cx="15704400" cy="78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800">
                <a:solidFill>
                  <a:schemeClr val="dk2"/>
                </a:solidFill>
              </a:rPr>
              <a:t>Exam Style Question</a:t>
            </a:r>
            <a:endParaRPr sz="3800">
              <a:solidFill>
                <a:schemeClr val="dk2"/>
              </a:solidFill>
            </a:endParaRPr>
          </a:p>
        </p:txBody>
      </p:sp>
      <p:sp>
        <p:nvSpPr>
          <p:cNvPr id="190" name="Google Shape;190;p28"/>
          <p:cNvSpPr txBox="1"/>
          <p:nvPr/>
        </p:nvSpPr>
        <p:spPr>
          <a:xfrm>
            <a:off x="947100" y="1948300"/>
            <a:ext cx="164229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3300">
                <a:solidFill>
                  <a:schemeClr val="dk2"/>
                </a:solidFill>
                <a:latin typeface="Montserrat"/>
                <a:ea typeface="Montserrat"/>
                <a:cs typeface="Montserrat"/>
                <a:sym typeface="Montserrat"/>
              </a:rPr>
              <a:t>…….………….………….………….………….………….………….………….………….………….………….………….………….………….………….………….………….………….………….………….………….……….………….………….………….………….………….………….………….………….………….………….………….………….………….………….………….………….……….………….………….………….………….………….………….………….………….………….………….………….………….………….………….………….………….……….………….………….………….………….………….………….………….………….………….………….………….………….………….………….………….………….……….………….………….………….………….………….………….………….………….………….………….………….………….………….………….………….………….……….………….………….………….………….………….………….………….………….………….………….………….………….………….………….………….………….……….………….………….………….………….………….………….………….………….………….………….………….………….………….………….………….………….………….………….………</a:t>
            </a:r>
            <a:endParaRPr sz="3300">
              <a:solidFill>
                <a:schemeClr val="dk2"/>
              </a:solidFill>
              <a:latin typeface="Montserrat"/>
              <a:ea typeface="Montserrat"/>
              <a:cs typeface="Montserrat"/>
              <a:sym typeface="Montserrat"/>
            </a:endParaRPr>
          </a:p>
          <a:p>
            <a:pPr indent="0" lvl="0" marL="0" rtl="0" algn="l">
              <a:lnSpc>
                <a:spcPct val="150000"/>
              </a:lnSpc>
              <a:spcBef>
                <a:spcPts val="1000"/>
              </a:spcBef>
              <a:spcAft>
                <a:spcPts val="1000"/>
              </a:spcAft>
              <a:buNone/>
            </a:pPr>
            <a:r>
              <a:t/>
            </a:r>
            <a:endParaRPr sz="3300">
              <a:solidFill>
                <a:schemeClr val="dk2"/>
              </a:solidFill>
              <a:latin typeface="Montserrat"/>
              <a:ea typeface="Montserrat"/>
              <a:cs typeface="Montserrat"/>
              <a:sym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96" name="Google Shape;196;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7" name="Google Shape;197;p2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Quick Fire Questions - Evolution Evidence</a:t>
            </a:r>
            <a:endParaRPr>
              <a:solidFill>
                <a:schemeClr val="dk2"/>
              </a:solidFill>
            </a:endParaRPr>
          </a:p>
        </p:txBody>
      </p:sp>
      <p:sp>
        <p:nvSpPr>
          <p:cNvPr id="198" name="Google Shape;198;p29"/>
          <p:cNvSpPr txBox="1"/>
          <p:nvPr>
            <p:ph idx="1" type="body"/>
          </p:nvPr>
        </p:nvSpPr>
        <p:spPr>
          <a:xfrm>
            <a:off x="1063725" y="2199450"/>
            <a:ext cx="15730200" cy="6765300"/>
          </a:xfrm>
          <a:prstGeom prst="rect">
            <a:avLst/>
          </a:prstGeom>
        </p:spPr>
        <p:txBody>
          <a:bodyPr anchorCtr="0" anchor="t" bIns="0" lIns="0" spcFirstLastPara="1" rIns="0" wrap="square" tIns="0">
            <a:noAutofit/>
          </a:bodyPr>
          <a:lstStyle/>
          <a:p>
            <a:pPr indent="-450850" lvl="0" marL="457200" rtl="0" algn="l">
              <a:lnSpc>
                <a:spcPct val="150000"/>
              </a:lnSpc>
              <a:spcBef>
                <a:spcPts val="0"/>
              </a:spcBef>
              <a:spcAft>
                <a:spcPts val="0"/>
              </a:spcAft>
              <a:buSzPts val="3500"/>
              <a:buAutoNum type="arabicPeriod"/>
            </a:pPr>
            <a:r>
              <a:rPr lang="en-GB" sz="3500"/>
              <a:t>All species have evolved from a common </a:t>
            </a:r>
            <a:r>
              <a:rPr lang="en-GB" sz="3500"/>
              <a:t>……..………………………...…..…….</a:t>
            </a:r>
            <a:r>
              <a:rPr lang="en-GB" sz="3500"/>
              <a:t>………… </a:t>
            </a:r>
            <a:endParaRPr sz="3500"/>
          </a:p>
          <a:p>
            <a:pPr indent="-450850" lvl="0" marL="457200" rtl="0" algn="l">
              <a:lnSpc>
                <a:spcPct val="150000"/>
              </a:lnSpc>
              <a:spcBef>
                <a:spcPts val="0"/>
              </a:spcBef>
              <a:spcAft>
                <a:spcPts val="0"/>
              </a:spcAft>
              <a:buSzPts val="3500"/>
              <a:buAutoNum type="arabicPeriod"/>
            </a:pPr>
            <a:r>
              <a:rPr lang="en-GB" sz="3500"/>
              <a:t>Organisms</a:t>
            </a:r>
            <a:r>
              <a:rPr lang="en-GB" sz="3500"/>
              <a:t> have changed over time to be ……..…………………….……...……………… …..…..…..…..…..….…..…..…..….…..…..…..….…..…..…..….…..…..…..….…..…..…..…..…..…..…..…..…..…..….</a:t>
            </a:r>
            <a:endParaRPr sz="3500"/>
          </a:p>
          <a:p>
            <a:pPr indent="-450850" lvl="0" marL="457200" rtl="0" algn="l">
              <a:lnSpc>
                <a:spcPct val="150000"/>
              </a:lnSpc>
              <a:spcBef>
                <a:spcPts val="0"/>
              </a:spcBef>
              <a:spcAft>
                <a:spcPts val="0"/>
              </a:spcAft>
              <a:buSzPts val="3500"/>
              <a:buAutoNum type="arabicPeriod"/>
            </a:pPr>
            <a:r>
              <a:rPr lang="en-GB" sz="3500"/>
              <a:t>The theory that supports evolution is called ………......……………......……….…..…..</a:t>
            </a:r>
            <a:endParaRPr sz="3500"/>
          </a:p>
          <a:p>
            <a:pPr indent="-450850" lvl="0" marL="457200" rtl="0" algn="l">
              <a:lnSpc>
                <a:spcPct val="150000"/>
              </a:lnSpc>
              <a:spcBef>
                <a:spcPts val="0"/>
              </a:spcBef>
              <a:spcAft>
                <a:spcPts val="0"/>
              </a:spcAft>
              <a:buSzPts val="3500"/>
              <a:buAutoNum type="arabicPeriod"/>
            </a:pPr>
            <a:r>
              <a:rPr lang="en-GB" sz="3500"/>
              <a:t>The organisms in older fossils are …………...……..…………...……………......…………....…..</a:t>
            </a:r>
            <a:endParaRPr sz="3500"/>
          </a:p>
          <a:p>
            <a:pPr indent="-450850" lvl="0" marL="457200" rtl="0" algn="l">
              <a:lnSpc>
                <a:spcPct val="150000"/>
              </a:lnSpc>
              <a:spcBef>
                <a:spcPts val="0"/>
              </a:spcBef>
              <a:spcAft>
                <a:spcPts val="0"/>
              </a:spcAft>
              <a:buSzPts val="3500"/>
              <a:buAutoNum type="arabicPeriod"/>
            </a:pPr>
            <a:r>
              <a:rPr lang="en-GB" sz="3500"/>
              <a:t>Fossils shows how organisms have  …..…………………</a:t>
            </a:r>
            <a:r>
              <a:rPr lang="en-GB" sz="3500"/>
              <a:t>..</a:t>
            </a:r>
            <a:r>
              <a:rPr lang="en-GB" sz="3500"/>
              <a:t>.…..…..…..….…..…..…..….…..… </a:t>
            </a:r>
            <a:endParaRPr sz="3500"/>
          </a:p>
          <a:p>
            <a:pPr indent="-450850" lvl="0" marL="457200" rtl="0" algn="l">
              <a:lnSpc>
                <a:spcPct val="150000"/>
              </a:lnSpc>
              <a:spcBef>
                <a:spcPts val="0"/>
              </a:spcBef>
              <a:spcAft>
                <a:spcPts val="0"/>
              </a:spcAft>
              <a:buSzPts val="3500"/>
              <a:buAutoNum type="arabicPeriod"/>
            </a:pPr>
            <a:r>
              <a:rPr lang="en-GB" sz="3500"/>
              <a:t>Fossils are evidence for </a:t>
            </a:r>
            <a:r>
              <a:rPr lang="en-GB" sz="3500"/>
              <a:t>…..…………………...…..…..…..….…..…..…..….…..………………………….</a:t>
            </a:r>
            <a:endParaRPr sz="35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Exam question - model</a:t>
            </a:r>
            <a:endParaRPr/>
          </a:p>
        </p:txBody>
      </p:sp>
      <p:sp>
        <p:nvSpPr>
          <p:cNvPr id="204" name="Google Shape;204;p3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05" name="Google Shape;205;p30"/>
          <p:cNvSpPr txBox="1"/>
          <p:nvPr/>
        </p:nvSpPr>
        <p:spPr>
          <a:xfrm>
            <a:off x="742650" y="1732850"/>
            <a:ext cx="17080800" cy="3000000"/>
          </a:xfrm>
          <a:prstGeom prst="rect">
            <a:avLst/>
          </a:prstGeom>
          <a:noFill/>
          <a:ln>
            <a:noFill/>
          </a:ln>
        </p:spPr>
        <p:txBody>
          <a:bodyPr anchorCtr="0" anchor="t" bIns="91425" lIns="91425" spcFirstLastPara="1" rIns="91425" wrap="square" tIns="91425">
            <a:noAutofit/>
          </a:bodyPr>
          <a:lstStyle/>
          <a:p>
            <a:pPr indent="0" lvl="0" marL="25400" marR="25400" rtl="0" algn="l">
              <a:lnSpc>
                <a:spcPct val="115000"/>
              </a:lnSpc>
              <a:spcBef>
                <a:spcPts val="100"/>
              </a:spcBef>
              <a:spcAft>
                <a:spcPts val="0"/>
              </a:spcAft>
              <a:buNone/>
            </a:pPr>
            <a:r>
              <a:rPr lang="en-GB" sz="3200">
                <a:solidFill>
                  <a:srgbClr val="434343"/>
                </a:solidFill>
                <a:latin typeface="Montserrat"/>
                <a:ea typeface="Montserrat"/>
                <a:cs typeface="Montserrat"/>
                <a:sym typeface="Montserrat"/>
              </a:rPr>
              <a:t>Archaeopteryx was a bird that had some features of a reptile.</a:t>
            </a:r>
            <a:endParaRPr sz="3200">
              <a:solidFill>
                <a:srgbClr val="434343"/>
              </a:solidFill>
              <a:latin typeface="Montserrat"/>
              <a:ea typeface="Montserrat"/>
              <a:cs typeface="Montserrat"/>
              <a:sym typeface="Montserrat"/>
            </a:endParaRPr>
          </a:p>
          <a:p>
            <a:pPr indent="0" lvl="0" marL="25400" marR="25400" rtl="0" algn="l">
              <a:lnSpc>
                <a:spcPct val="115000"/>
              </a:lnSpc>
              <a:spcBef>
                <a:spcPts val="1200"/>
              </a:spcBef>
              <a:spcAft>
                <a:spcPts val="0"/>
              </a:spcAft>
              <a:buNone/>
            </a:pPr>
            <a:r>
              <a:rPr lang="en-GB" sz="3200">
                <a:solidFill>
                  <a:srgbClr val="434343"/>
                </a:solidFill>
                <a:latin typeface="Montserrat"/>
                <a:ea typeface="Montserrat"/>
                <a:cs typeface="Montserrat"/>
                <a:sym typeface="Montserrat"/>
              </a:rPr>
              <a:t>Archaeopteryx is now extinct, but fossil evidence of its existence has been found.</a:t>
            </a:r>
            <a:endParaRPr sz="3200">
              <a:solidFill>
                <a:srgbClr val="434343"/>
              </a:solidFill>
              <a:latin typeface="Montserrat"/>
              <a:ea typeface="Montserrat"/>
              <a:cs typeface="Montserrat"/>
              <a:sym typeface="Montserrat"/>
            </a:endParaRPr>
          </a:p>
          <a:p>
            <a:pPr indent="0" lvl="0" marL="25400" marR="25400" rtl="0" algn="l">
              <a:lnSpc>
                <a:spcPct val="115000"/>
              </a:lnSpc>
              <a:spcBef>
                <a:spcPts val="1200"/>
              </a:spcBef>
              <a:spcAft>
                <a:spcPts val="0"/>
              </a:spcAft>
              <a:buNone/>
            </a:pPr>
            <a:r>
              <a:t/>
            </a:r>
            <a:endParaRPr sz="3200">
              <a:solidFill>
                <a:srgbClr val="434343"/>
              </a:solidFill>
              <a:latin typeface="Montserrat"/>
              <a:ea typeface="Montserrat"/>
              <a:cs typeface="Montserrat"/>
              <a:sym typeface="Montserrat"/>
            </a:endParaRPr>
          </a:p>
          <a:p>
            <a:pPr indent="0" lvl="0" marL="25400" marR="25400" rtl="0" algn="l">
              <a:lnSpc>
                <a:spcPct val="115000"/>
              </a:lnSpc>
              <a:spcBef>
                <a:spcPts val="1200"/>
              </a:spcBef>
              <a:spcAft>
                <a:spcPts val="0"/>
              </a:spcAft>
              <a:buNone/>
            </a:pPr>
            <a:r>
              <a:t/>
            </a:r>
            <a:endParaRPr sz="3200">
              <a:solidFill>
                <a:srgbClr val="434343"/>
              </a:solidFill>
              <a:latin typeface="Montserrat"/>
              <a:ea typeface="Montserrat"/>
              <a:cs typeface="Montserrat"/>
              <a:sym typeface="Montserrat"/>
            </a:endParaRPr>
          </a:p>
          <a:p>
            <a:pPr indent="0" lvl="0" marL="25400" marR="25400" rtl="0" algn="l">
              <a:lnSpc>
                <a:spcPct val="115000"/>
              </a:lnSpc>
              <a:spcBef>
                <a:spcPts val="1200"/>
              </a:spcBef>
              <a:spcAft>
                <a:spcPts val="0"/>
              </a:spcAft>
              <a:buNone/>
            </a:pPr>
            <a:r>
              <a:t/>
            </a:r>
            <a:endParaRPr sz="3200">
              <a:solidFill>
                <a:srgbClr val="434343"/>
              </a:solidFill>
              <a:latin typeface="Montserrat"/>
              <a:ea typeface="Montserrat"/>
              <a:cs typeface="Montserrat"/>
              <a:sym typeface="Montserrat"/>
            </a:endParaRPr>
          </a:p>
          <a:p>
            <a:pPr indent="0" lvl="0" marL="25400" marR="25400" rtl="0" algn="l">
              <a:lnSpc>
                <a:spcPct val="115000"/>
              </a:lnSpc>
              <a:spcBef>
                <a:spcPts val="1200"/>
              </a:spcBef>
              <a:spcAft>
                <a:spcPts val="0"/>
              </a:spcAft>
              <a:buNone/>
            </a:pPr>
            <a:r>
              <a:t/>
            </a:r>
            <a:endParaRPr sz="3200">
              <a:solidFill>
                <a:srgbClr val="434343"/>
              </a:solidFill>
              <a:latin typeface="Montserrat"/>
              <a:ea typeface="Montserrat"/>
              <a:cs typeface="Montserrat"/>
              <a:sym typeface="Montserrat"/>
            </a:endParaRPr>
          </a:p>
          <a:p>
            <a:pPr indent="0" lvl="0" marL="0" marR="25400" rtl="0" algn="l">
              <a:lnSpc>
                <a:spcPct val="115000"/>
              </a:lnSpc>
              <a:spcBef>
                <a:spcPts val="1200"/>
              </a:spcBef>
              <a:spcAft>
                <a:spcPts val="0"/>
              </a:spcAft>
              <a:buNone/>
            </a:pPr>
            <a:r>
              <a:t/>
            </a:r>
            <a:endParaRPr sz="3200">
              <a:solidFill>
                <a:srgbClr val="434343"/>
              </a:solidFill>
              <a:latin typeface="Montserrat"/>
              <a:ea typeface="Montserrat"/>
              <a:cs typeface="Montserrat"/>
              <a:sym typeface="Montserrat"/>
            </a:endParaRPr>
          </a:p>
          <a:p>
            <a:pPr indent="0" lvl="0" marL="25400" marR="25400" rtl="0" algn="l">
              <a:lnSpc>
                <a:spcPct val="115000"/>
              </a:lnSpc>
              <a:spcBef>
                <a:spcPts val="1200"/>
              </a:spcBef>
              <a:spcAft>
                <a:spcPts val="0"/>
              </a:spcAft>
              <a:buNone/>
            </a:pPr>
            <a:r>
              <a:rPr lang="en-GB" sz="3200">
                <a:solidFill>
                  <a:srgbClr val="434343"/>
                </a:solidFill>
                <a:latin typeface="Montserrat"/>
                <a:ea typeface="Montserrat"/>
                <a:cs typeface="Montserrat"/>
                <a:sym typeface="Montserrat"/>
              </a:rPr>
              <a:t>Darwin believed that living things gradually changed to become new species.</a:t>
            </a:r>
            <a:endParaRPr sz="3200">
              <a:solidFill>
                <a:srgbClr val="434343"/>
              </a:solidFill>
              <a:latin typeface="Montserrat"/>
              <a:ea typeface="Montserrat"/>
              <a:cs typeface="Montserrat"/>
              <a:sym typeface="Montserrat"/>
            </a:endParaRPr>
          </a:p>
          <a:p>
            <a:pPr indent="0" lvl="0" marL="25400" marR="25400" rtl="0" algn="l">
              <a:lnSpc>
                <a:spcPct val="115000"/>
              </a:lnSpc>
              <a:spcBef>
                <a:spcPts val="1200"/>
              </a:spcBef>
              <a:spcAft>
                <a:spcPts val="1200"/>
              </a:spcAft>
              <a:buNone/>
            </a:pPr>
            <a:r>
              <a:rPr lang="en-GB" sz="3200">
                <a:solidFill>
                  <a:srgbClr val="434343"/>
                </a:solidFill>
                <a:latin typeface="Montserrat"/>
                <a:ea typeface="Montserrat"/>
                <a:cs typeface="Montserrat"/>
                <a:sym typeface="Montserrat"/>
              </a:rPr>
              <a:t>Suggest how </a:t>
            </a:r>
            <a:r>
              <a:rPr lang="en-GB" sz="3200">
                <a:solidFill>
                  <a:srgbClr val="434343"/>
                </a:solidFill>
                <a:latin typeface="Montserrat"/>
                <a:ea typeface="Montserrat"/>
                <a:cs typeface="Montserrat"/>
                <a:sym typeface="Montserrat"/>
              </a:rPr>
              <a:t>Archaeopteryx</a:t>
            </a:r>
            <a:r>
              <a:rPr lang="en-GB" sz="3200">
                <a:solidFill>
                  <a:srgbClr val="434343"/>
                </a:solidFill>
                <a:latin typeface="Montserrat"/>
                <a:ea typeface="Montserrat"/>
                <a:cs typeface="Montserrat"/>
                <a:sym typeface="Montserrat"/>
              </a:rPr>
              <a:t> fossil evidence supports Darwin's theory. </a:t>
            </a:r>
            <a:r>
              <a:rPr b="1" lang="en-GB" sz="3200">
                <a:solidFill>
                  <a:srgbClr val="434343"/>
                </a:solidFill>
                <a:latin typeface="Montserrat"/>
                <a:ea typeface="Montserrat"/>
                <a:cs typeface="Montserrat"/>
                <a:sym typeface="Montserrat"/>
              </a:rPr>
              <a:t>(2)</a:t>
            </a:r>
            <a:endParaRPr b="1" sz="3200">
              <a:solidFill>
                <a:srgbClr val="434343"/>
              </a:solidFill>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Exam question</a:t>
            </a:r>
            <a:endParaRPr/>
          </a:p>
        </p:txBody>
      </p:sp>
      <p:sp>
        <p:nvSpPr>
          <p:cNvPr id="211" name="Google Shape;211;p3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12" name="Google Shape;212;p31"/>
          <p:cNvSpPr txBox="1"/>
          <p:nvPr/>
        </p:nvSpPr>
        <p:spPr>
          <a:xfrm>
            <a:off x="947100" y="1948300"/>
            <a:ext cx="164229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3300">
                <a:solidFill>
                  <a:schemeClr val="dk2"/>
                </a:solidFill>
                <a:latin typeface="Montserrat"/>
                <a:ea typeface="Montserrat"/>
                <a:cs typeface="Montserrat"/>
                <a:sym typeface="Montserrat"/>
              </a:rPr>
              <a:t>…….………….………….………….………….………….………….………….………….………….………….………….………….………….………….………….………….………….………….………….………….……….………….………….………….………….………….………….………….………….………….………….………….………….………….………….………….………….……….………….………….………….………….………….………….………….………….………….………….………….………….………….………….………….………….……….………….………….………….………….………….………….………….………….………….………….………….………….………….………….………….………….……….………….………….………….………….………….………….………….………….………….………….………….………….………….………….………….………….……….………….………….………….………….………….………….………….………….………….………….………….………….………….………….………….………….……….………….………….………….………….………….………….………….………….………….………….………….………….………….………….………….………….………….………….………</a:t>
            </a:r>
            <a:endParaRPr sz="3300">
              <a:solidFill>
                <a:schemeClr val="dk2"/>
              </a:solidFill>
              <a:latin typeface="Montserrat"/>
              <a:ea typeface="Montserrat"/>
              <a:cs typeface="Montserrat"/>
              <a:sym typeface="Montserrat"/>
            </a:endParaRPr>
          </a:p>
          <a:p>
            <a:pPr indent="0" lvl="0" marL="0" rtl="0" algn="l">
              <a:lnSpc>
                <a:spcPct val="150000"/>
              </a:lnSpc>
              <a:spcBef>
                <a:spcPts val="1000"/>
              </a:spcBef>
              <a:spcAft>
                <a:spcPts val="1000"/>
              </a:spcAft>
              <a:buNone/>
            </a:pPr>
            <a:r>
              <a:t/>
            </a:r>
            <a:endParaRPr sz="3300">
              <a:solidFill>
                <a:schemeClr val="dk2"/>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2" name="Google Shape;92;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3" name="Google Shape;93;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Quick Fire Questions - Classification</a:t>
            </a:r>
            <a:endParaRPr>
              <a:solidFill>
                <a:schemeClr val="dk2"/>
              </a:solidFill>
            </a:endParaRPr>
          </a:p>
        </p:txBody>
      </p:sp>
      <p:sp>
        <p:nvSpPr>
          <p:cNvPr id="94" name="Google Shape;94;p16"/>
          <p:cNvSpPr txBox="1"/>
          <p:nvPr>
            <p:ph idx="1" type="body"/>
          </p:nvPr>
        </p:nvSpPr>
        <p:spPr>
          <a:xfrm>
            <a:off x="1063725" y="2199450"/>
            <a:ext cx="15730200" cy="6765300"/>
          </a:xfrm>
          <a:prstGeom prst="rect">
            <a:avLst/>
          </a:prstGeom>
        </p:spPr>
        <p:txBody>
          <a:bodyPr anchorCtr="0" anchor="t" bIns="0" lIns="0" spcFirstLastPara="1" rIns="0" wrap="square" tIns="0">
            <a:noAutofit/>
          </a:bodyPr>
          <a:lstStyle/>
          <a:p>
            <a:pPr indent="-450850" lvl="0" marL="457200" rtl="0" algn="l">
              <a:lnSpc>
                <a:spcPct val="200000"/>
              </a:lnSpc>
              <a:spcBef>
                <a:spcPts val="0"/>
              </a:spcBef>
              <a:spcAft>
                <a:spcPts val="0"/>
              </a:spcAft>
              <a:buSzPts val="3500"/>
              <a:buAutoNum type="arabicPeriod"/>
            </a:pPr>
            <a:r>
              <a:rPr lang="en-GB" sz="3500"/>
              <a:t>Grouping organisms together based on </a:t>
            </a:r>
            <a:r>
              <a:rPr lang="en-GB" sz="3500"/>
              <a:t>structure</a:t>
            </a:r>
            <a:r>
              <a:rPr lang="en-GB" sz="3500"/>
              <a:t> and </a:t>
            </a:r>
            <a:r>
              <a:rPr lang="en-GB" sz="3500"/>
              <a:t>characteristics</a:t>
            </a:r>
            <a:r>
              <a:rPr lang="en-GB" sz="3500"/>
              <a:t> is known as </a:t>
            </a:r>
            <a:r>
              <a:rPr lang="en-GB" sz="3500"/>
              <a:t>…………………………</a:t>
            </a:r>
            <a:r>
              <a:rPr lang="en-GB" sz="3500"/>
              <a:t>..</a:t>
            </a:r>
            <a:endParaRPr sz="3500"/>
          </a:p>
          <a:p>
            <a:pPr indent="-450850" lvl="0" marL="457200" rtl="0" algn="l">
              <a:lnSpc>
                <a:spcPct val="200000"/>
              </a:lnSpc>
              <a:spcBef>
                <a:spcPts val="0"/>
              </a:spcBef>
              <a:spcAft>
                <a:spcPts val="0"/>
              </a:spcAft>
              <a:buSzPts val="3500"/>
              <a:buAutoNum type="arabicPeriod"/>
            </a:pPr>
            <a:r>
              <a:rPr lang="en-GB" sz="3500"/>
              <a:t>O</a:t>
            </a:r>
            <a:r>
              <a:rPr lang="en-GB" sz="3500"/>
              <a:t>rganisms are divided into 5 main groups called ………………………...</a:t>
            </a:r>
            <a:endParaRPr sz="3500"/>
          </a:p>
          <a:p>
            <a:pPr indent="-450850" lvl="0" marL="457200" rtl="0" algn="l">
              <a:lnSpc>
                <a:spcPct val="200000"/>
              </a:lnSpc>
              <a:spcBef>
                <a:spcPts val="0"/>
              </a:spcBef>
              <a:spcAft>
                <a:spcPts val="0"/>
              </a:spcAft>
              <a:buSzPts val="3500"/>
              <a:buAutoNum type="arabicPeriod"/>
            </a:pPr>
            <a:r>
              <a:rPr lang="en-GB" sz="3500"/>
              <a:t>As you move down the system the </a:t>
            </a:r>
            <a:r>
              <a:rPr lang="en-GB" sz="3500"/>
              <a:t>organisations</a:t>
            </a:r>
            <a:r>
              <a:rPr lang="en-GB" sz="3500"/>
              <a:t> within each group are </a:t>
            </a:r>
            <a:r>
              <a:rPr lang="en-GB" sz="3500"/>
              <a:t>……………………………………………………………………………………………………………………</a:t>
            </a:r>
            <a:endParaRPr sz="3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0" name="Google Shape;100;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1" name="Google Shape;101;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This is the classification for a red fox</a:t>
            </a:r>
            <a:endParaRPr>
              <a:solidFill>
                <a:schemeClr val="dk2"/>
              </a:solidFill>
            </a:endParaRPr>
          </a:p>
          <a:p>
            <a:pPr indent="0" lvl="0" marL="0" rtl="0" algn="l">
              <a:spcBef>
                <a:spcPts val="0"/>
              </a:spcBef>
              <a:spcAft>
                <a:spcPts val="0"/>
              </a:spcAft>
              <a:buNone/>
            </a:pPr>
            <a:r>
              <a:rPr lang="en-GB">
                <a:solidFill>
                  <a:schemeClr val="dk2"/>
                </a:solidFill>
              </a:rPr>
              <a:t>What is the order?</a:t>
            </a:r>
            <a:endParaRPr>
              <a:solidFill>
                <a:schemeClr val="dk2"/>
              </a:solidFill>
            </a:endParaRPr>
          </a:p>
        </p:txBody>
      </p:sp>
      <p:sp>
        <p:nvSpPr>
          <p:cNvPr id="102" name="Google Shape;102;p17"/>
          <p:cNvSpPr txBox="1"/>
          <p:nvPr>
            <p:ph idx="1" type="body"/>
          </p:nvPr>
        </p:nvSpPr>
        <p:spPr>
          <a:xfrm>
            <a:off x="6269175" y="2595250"/>
            <a:ext cx="48189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Animalia</a:t>
            </a:r>
            <a:endParaRPr sz="3500"/>
          </a:p>
          <a:p>
            <a:pPr indent="0" lvl="0" marL="0" rtl="0" algn="l">
              <a:spcBef>
                <a:spcPts val="2000"/>
              </a:spcBef>
              <a:spcAft>
                <a:spcPts val="0"/>
              </a:spcAft>
              <a:buNone/>
            </a:pPr>
            <a:r>
              <a:rPr lang="en-GB" sz="3500"/>
              <a:t>Chordata</a:t>
            </a:r>
            <a:endParaRPr sz="3500"/>
          </a:p>
          <a:p>
            <a:pPr indent="0" lvl="0" marL="0" rtl="0" algn="l">
              <a:spcBef>
                <a:spcPts val="2000"/>
              </a:spcBef>
              <a:spcAft>
                <a:spcPts val="0"/>
              </a:spcAft>
              <a:buNone/>
            </a:pPr>
            <a:r>
              <a:rPr lang="en-GB" sz="3500"/>
              <a:t>Mammalia</a:t>
            </a:r>
            <a:endParaRPr sz="3500"/>
          </a:p>
          <a:p>
            <a:pPr indent="0" lvl="0" marL="0" rtl="0" algn="l">
              <a:spcBef>
                <a:spcPts val="2000"/>
              </a:spcBef>
              <a:spcAft>
                <a:spcPts val="0"/>
              </a:spcAft>
              <a:buNone/>
            </a:pPr>
            <a:r>
              <a:rPr lang="en-GB" sz="3500"/>
              <a:t>Carnivora</a:t>
            </a:r>
            <a:endParaRPr sz="3500"/>
          </a:p>
          <a:p>
            <a:pPr indent="0" lvl="0" marL="0" rtl="0" algn="l">
              <a:spcBef>
                <a:spcPts val="2000"/>
              </a:spcBef>
              <a:spcAft>
                <a:spcPts val="0"/>
              </a:spcAft>
              <a:buNone/>
            </a:pPr>
            <a:r>
              <a:rPr lang="en-GB" sz="3500"/>
              <a:t>Canidae</a:t>
            </a:r>
            <a:endParaRPr sz="3500"/>
          </a:p>
          <a:p>
            <a:pPr indent="0" lvl="0" marL="0" rtl="0" algn="l">
              <a:spcBef>
                <a:spcPts val="2000"/>
              </a:spcBef>
              <a:spcAft>
                <a:spcPts val="0"/>
              </a:spcAft>
              <a:buNone/>
            </a:pPr>
            <a:r>
              <a:rPr lang="en-GB" sz="3500"/>
              <a:t>Vulpes</a:t>
            </a:r>
            <a:endParaRPr sz="3500"/>
          </a:p>
          <a:p>
            <a:pPr indent="0" lvl="0" marL="0" rtl="0" algn="l">
              <a:spcBef>
                <a:spcPts val="2000"/>
              </a:spcBef>
              <a:spcAft>
                <a:spcPts val="2000"/>
              </a:spcAft>
              <a:buNone/>
            </a:pPr>
            <a:r>
              <a:rPr lang="en-GB" sz="3500"/>
              <a:t>vulpes</a:t>
            </a:r>
            <a:endParaRPr sz="3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8" name="Google Shape;108;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9" name="Google Shape;109;p18"/>
          <p:cNvSpPr txBox="1"/>
          <p:nvPr>
            <p:ph type="title"/>
          </p:nvPr>
        </p:nvSpPr>
        <p:spPr>
          <a:xfrm>
            <a:off x="917950" y="8900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This is the classification for a ring-tailed lemur. </a:t>
            </a:r>
            <a:endParaRPr>
              <a:solidFill>
                <a:schemeClr val="dk2"/>
              </a:solidFill>
            </a:endParaRPr>
          </a:p>
          <a:p>
            <a:pPr indent="0" lvl="0" marL="0" rtl="0" algn="l">
              <a:spcBef>
                <a:spcPts val="0"/>
              </a:spcBef>
              <a:spcAft>
                <a:spcPts val="0"/>
              </a:spcAft>
              <a:buNone/>
            </a:pPr>
            <a:r>
              <a:rPr lang="en-GB">
                <a:solidFill>
                  <a:schemeClr val="dk2"/>
                </a:solidFill>
              </a:rPr>
              <a:t>What is the class?</a:t>
            </a:r>
            <a:endParaRPr>
              <a:solidFill>
                <a:schemeClr val="dk2"/>
              </a:solidFill>
            </a:endParaRPr>
          </a:p>
        </p:txBody>
      </p:sp>
      <p:sp>
        <p:nvSpPr>
          <p:cNvPr id="110" name="Google Shape;110;p18"/>
          <p:cNvSpPr txBox="1"/>
          <p:nvPr>
            <p:ph idx="1" type="body"/>
          </p:nvPr>
        </p:nvSpPr>
        <p:spPr>
          <a:xfrm>
            <a:off x="6269175" y="2595250"/>
            <a:ext cx="48189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Animalia</a:t>
            </a:r>
            <a:endParaRPr sz="3500"/>
          </a:p>
          <a:p>
            <a:pPr indent="0" lvl="0" marL="0" rtl="0" algn="l">
              <a:spcBef>
                <a:spcPts val="2000"/>
              </a:spcBef>
              <a:spcAft>
                <a:spcPts val="0"/>
              </a:spcAft>
              <a:buNone/>
            </a:pPr>
            <a:r>
              <a:rPr lang="en-GB" sz="3500"/>
              <a:t>Chordata</a:t>
            </a:r>
            <a:endParaRPr sz="3500"/>
          </a:p>
          <a:p>
            <a:pPr indent="0" lvl="0" marL="0" rtl="0" algn="l">
              <a:spcBef>
                <a:spcPts val="2000"/>
              </a:spcBef>
              <a:spcAft>
                <a:spcPts val="0"/>
              </a:spcAft>
              <a:buNone/>
            </a:pPr>
            <a:r>
              <a:rPr lang="en-GB" sz="3500"/>
              <a:t>Mammalia</a:t>
            </a:r>
            <a:endParaRPr sz="3500"/>
          </a:p>
          <a:p>
            <a:pPr indent="0" lvl="0" marL="0" rtl="0" algn="l">
              <a:spcBef>
                <a:spcPts val="2000"/>
              </a:spcBef>
              <a:spcAft>
                <a:spcPts val="0"/>
              </a:spcAft>
              <a:buNone/>
            </a:pPr>
            <a:r>
              <a:rPr lang="en-GB" sz="3500"/>
              <a:t>Primates</a:t>
            </a:r>
            <a:endParaRPr sz="3500"/>
          </a:p>
          <a:p>
            <a:pPr indent="0" lvl="0" marL="0" rtl="0" algn="l">
              <a:spcBef>
                <a:spcPts val="2000"/>
              </a:spcBef>
              <a:spcAft>
                <a:spcPts val="0"/>
              </a:spcAft>
              <a:buNone/>
            </a:pPr>
            <a:r>
              <a:rPr lang="en-GB" sz="3500"/>
              <a:t>Lemuroidea</a:t>
            </a:r>
            <a:endParaRPr sz="3500"/>
          </a:p>
          <a:p>
            <a:pPr indent="0" lvl="0" marL="0" rtl="0" algn="l">
              <a:spcBef>
                <a:spcPts val="2000"/>
              </a:spcBef>
              <a:spcAft>
                <a:spcPts val="0"/>
              </a:spcAft>
              <a:buNone/>
            </a:pPr>
            <a:r>
              <a:rPr lang="en-GB" sz="3500"/>
              <a:t>Lemur</a:t>
            </a:r>
            <a:endParaRPr sz="3500"/>
          </a:p>
          <a:p>
            <a:pPr indent="0" lvl="0" marL="0" rtl="0" algn="l">
              <a:spcBef>
                <a:spcPts val="2000"/>
              </a:spcBef>
              <a:spcAft>
                <a:spcPts val="2000"/>
              </a:spcAft>
              <a:buNone/>
            </a:pPr>
            <a:r>
              <a:rPr lang="en-GB" sz="3500"/>
              <a:t>catta</a:t>
            </a:r>
            <a:endParaRPr sz="3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6" name="Google Shape;11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7" name="Google Shape;117;p19"/>
          <p:cNvSpPr txBox="1"/>
          <p:nvPr>
            <p:ph type="title"/>
          </p:nvPr>
        </p:nvSpPr>
        <p:spPr>
          <a:xfrm>
            <a:off x="917950" y="890050"/>
            <a:ext cx="162786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This is the classification for a english green crab.</a:t>
            </a:r>
            <a:endParaRPr>
              <a:solidFill>
                <a:schemeClr val="dk2"/>
              </a:solidFill>
            </a:endParaRPr>
          </a:p>
          <a:p>
            <a:pPr indent="0" lvl="0" marL="0" rtl="0" algn="l">
              <a:spcBef>
                <a:spcPts val="0"/>
              </a:spcBef>
              <a:spcAft>
                <a:spcPts val="0"/>
              </a:spcAft>
              <a:buNone/>
            </a:pPr>
            <a:r>
              <a:rPr lang="en-GB">
                <a:solidFill>
                  <a:schemeClr val="dk2"/>
                </a:solidFill>
              </a:rPr>
              <a:t>What is the family?</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8" name="Google Shape;118;p19"/>
          <p:cNvSpPr txBox="1"/>
          <p:nvPr>
            <p:ph idx="1" type="body"/>
          </p:nvPr>
        </p:nvSpPr>
        <p:spPr>
          <a:xfrm>
            <a:off x="6269175" y="2595250"/>
            <a:ext cx="48189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Animalia</a:t>
            </a:r>
            <a:endParaRPr sz="3500"/>
          </a:p>
          <a:p>
            <a:pPr indent="0" lvl="0" marL="0" rtl="0" algn="l">
              <a:spcBef>
                <a:spcPts val="2000"/>
              </a:spcBef>
              <a:spcAft>
                <a:spcPts val="0"/>
              </a:spcAft>
              <a:buNone/>
            </a:pPr>
            <a:r>
              <a:rPr lang="en-GB" sz="3500"/>
              <a:t>Arthropoda</a:t>
            </a:r>
            <a:endParaRPr sz="3500"/>
          </a:p>
          <a:p>
            <a:pPr indent="0" lvl="0" marL="0" rtl="0" algn="l">
              <a:spcBef>
                <a:spcPts val="2000"/>
              </a:spcBef>
              <a:spcAft>
                <a:spcPts val="0"/>
              </a:spcAft>
              <a:buNone/>
            </a:pPr>
            <a:r>
              <a:rPr lang="en-GB" sz="3500"/>
              <a:t>Crustacea</a:t>
            </a:r>
            <a:endParaRPr sz="3500"/>
          </a:p>
          <a:p>
            <a:pPr indent="0" lvl="0" marL="0" rtl="0" algn="l">
              <a:spcBef>
                <a:spcPts val="2000"/>
              </a:spcBef>
              <a:spcAft>
                <a:spcPts val="0"/>
              </a:spcAft>
              <a:buNone/>
            </a:pPr>
            <a:r>
              <a:rPr lang="en-GB" sz="3500"/>
              <a:t>Decapoda</a:t>
            </a:r>
            <a:endParaRPr sz="3500"/>
          </a:p>
          <a:p>
            <a:pPr indent="0" lvl="0" marL="0" rtl="0" algn="l">
              <a:spcBef>
                <a:spcPts val="2000"/>
              </a:spcBef>
              <a:spcAft>
                <a:spcPts val="0"/>
              </a:spcAft>
              <a:buNone/>
            </a:pPr>
            <a:r>
              <a:rPr lang="en-GB" sz="3500"/>
              <a:t>Portunidae</a:t>
            </a:r>
            <a:endParaRPr sz="3500"/>
          </a:p>
          <a:p>
            <a:pPr indent="0" lvl="0" marL="0" rtl="0" algn="l">
              <a:spcBef>
                <a:spcPts val="2000"/>
              </a:spcBef>
              <a:spcAft>
                <a:spcPts val="0"/>
              </a:spcAft>
              <a:buNone/>
            </a:pPr>
            <a:r>
              <a:rPr lang="en-GB" sz="3500"/>
              <a:t>Carcinus</a:t>
            </a:r>
            <a:endParaRPr sz="3500"/>
          </a:p>
          <a:p>
            <a:pPr indent="0" lvl="0" marL="0" rtl="0" algn="l">
              <a:spcBef>
                <a:spcPts val="2000"/>
              </a:spcBef>
              <a:spcAft>
                <a:spcPts val="2000"/>
              </a:spcAft>
              <a:buNone/>
            </a:pPr>
            <a:r>
              <a:rPr lang="en-GB" sz="3500"/>
              <a:t>maenas</a:t>
            </a:r>
            <a:endParaRPr sz="3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a:t>
            </a:r>
            <a:endParaRPr>
              <a:solidFill>
                <a:schemeClr val="dk2"/>
              </a:solidFill>
            </a:endParaRPr>
          </a:p>
        </p:txBody>
      </p:sp>
      <p:sp>
        <p:nvSpPr>
          <p:cNvPr id="124" name="Google Shape;124;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25" name="Google Shape;125;p20"/>
          <p:cNvGraphicFramePr/>
          <p:nvPr/>
        </p:nvGraphicFramePr>
        <p:xfrm>
          <a:off x="7830775" y="890050"/>
          <a:ext cx="3000000" cy="3000000"/>
        </p:xfrm>
        <a:graphic>
          <a:graphicData uri="http://schemas.openxmlformats.org/drawingml/2006/table">
            <a:tbl>
              <a:tblPr>
                <a:noFill/>
                <a:tableStyleId>{13CC9C4E-42C0-4DE1-BCCC-693DCDEE8198}</a:tableStyleId>
              </a:tblPr>
              <a:tblGrid>
                <a:gridCol w="2045725"/>
                <a:gridCol w="2045725"/>
                <a:gridCol w="2045725"/>
                <a:gridCol w="2045725"/>
                <a:gridCol w="2045725"/>
              </a:tblGrid>
              <a:tr h="1031900">
                <a:tc>
                  <a:txBody>
                    <a:bodyPr/>
                    <a:lstStyle/>
                    <a:p>
                      <a:pPr indent="0" lvl="0" marL="0" rtl="0" algn="ctr">
                        <a:lnSpc>
                          <a:spcPct val="115000"/>
                        </a:lnSpc>
                        <a:spcBef>
                          <a:spcPts val="0"/>
                        </a:spcBef>
                        <a:spcAft>
                          <a:spcPts val="0"/>
                        </a:spcAft>
                        <a:buNone/>
                      </a:pPr>
                      <a:r>
                        <a:rPr b="1" lang="en-GB" sz="2300">
                          <a:solidFill>
                            <a:schemeClr val="dk2"/>
                          </a:solidFill>
                          <a:latin typeface="Montserrat"/>
                          <a:ea typeface="Montserrat"/>
                          <a:cs typeface="Montserrat"/>
                          <a:sym typeface="Montserrat"/>
                        </a:rPr>
                        <a:t>Wheat</a:t>
                      </a:r>
                      <a:endParaRPr b="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GB" sz="2300">
                          <a:solidFill>
                            <a:schemeClr val="dk2"/>
                          </a:solidFill>
                          <a:latin typeface="Montserrat"/>
                          <a:ea typeface="Montserrat"/>
                          <a:cs typeface="Montserrat"/>
                          <a:sym typeface="Montserrat"/>
                        </a:rPr>
                        <a:t>Armyworm</a:t>
                      </a:r>
                      <a:endParaRPr b="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GB" sz="2300">
                          <a:solidFill>
                            <a:schemeClr val="dk2"/>
                          </a:solidFill>
                          <a:latin typeface="Montserrat"/>
                          <a:ea typeface="Montserrat"/>
                          <a:cs typeface="Montserrat"/>
                          <a:sym typeface="Montserrat"/>
                        </a:rPr>
                        <a:t>Horse</a:t>
                      </a:r>
                      <a:endParaRPr b="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GB" sz="2300">
                          <a:solidFill>
                            <a:schemeClr val="dk2"/>
                          </a:solidFill>
                          <a:latin typeface="Montserrat"/>
                          <a:ea typeface="Montserrat"/>
                          <a:cs typeface="Montserrat"/>
                          <a:sym typeface="Montserrat"/>
                        </a:rPr>
                        <a:t>Zebra</a:t>
                      </a:r>
                      <a:endParaRPr b="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GB" sz="2300">
                          <a:solidFill>
                            <a:schemeClr val="dk2"/>
                          </a:solidFill>
                          <a:latin typeface="Montserrat"/>
                          <a:ea typeface="Montserrat"/>
                          <a:cs typeface="Montserrat"/>
                          <a:sym typeface="Montserrat"/>
                        </a:rPr>
                        <a:t>Lion</a:t>
                      </a:r>
                      <a:endParaRPr b="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04975">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Plantae</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Animalia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Animalia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Animalia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Animalia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31900">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Angiospeerms</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Arthropoda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Chordata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Chordata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Chordata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31900">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Monocotyledons</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Insecta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Mammalia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Mammalia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Mammalia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40575">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Commelinids</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Lepidoptera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Perissodactyla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Perissodactyla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Carnivora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04975">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Poaceae</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Noctuidae</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Equidae</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Equidae</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Felidae</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40575">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Triticum</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Spodoptera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Equus</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Equus</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Felis</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40575">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spelta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frugiperda</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ferus</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grevyi</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i="1" lang="en-GB" sz="2300">
                          <a:solidFill>
                            <a:schemeClr val="dk2"/>
                          </a:solidFill>
                          <a:latin typeface="Montserrat"/>
                          <a:ea typeface="Montserrat"/>
                          <a:cs typeface="Montserrat"/>
                          <a:sym typeface="Montserrat"/>
                        </a:rPr>
                        <a:t>domesticus</a:t>
                      </a:r>
                      <a:endParaRPr i="1" sz="2300">
                        <a:solidFill>
                          <a:schemeClr val="dk2"/>
                        </a:solidFill>
                        <a:latin typeface="Montserrat"/>
                        <a:ea typeface="Montserrat"/>
                        <a:cs typeface="Montserrat"/>
                        <a:sym typeface="Montserrat"/>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26" name="Google Shape;126;p20"/>
          <p:cNvSpPr txBox="1"/>
          <p:nvPr>
            <p:ph idx="2" type="body"/>
          </p:nvPr>
        </p:nvSpPr>
        <p:spPr>
          <a:xfrm>
            <a:off x="917950" y="1868150"/>
            <a:ext cx="6831300" cy="6888600"/>
          </a:xfrm>
          <a:prstGeom prst="rect">
            <a:avLst/>
          </a:prstGeom>
        </p:spPr>
        <p:txBody>
          <a:bodyPr anchorCtr="0" anchor="t" bIns="0" lIns="0" spcFirstLastPara="1" rIns="0" wrap="square" tIns="0">
            <a:noAutofit/>
          </a:bodyPr>
          <a:lstStyle/>
          <a:p>
            <a:pPr indent="-457200" lvl="0" marL="457200" rtl="0" algn="l">
              <a:lnSpc>
                <a:spcPct val="130909"/>
              </a:lnSpc>
              <a:spcBef>
                <a:spcPts val="0"/>
              </a:spcBef>
              <a:spcAft>
                <a:spcPts val="0"/>
              </a:spcAft>
              <a:buSzPts val="3600"/>
              <a:buAutoNum type="arabicPeriod"/>
            </a:pPr>
            <a:r>
              <a:rPr lang="en-GB" sz="3600"/>
              <a:t>Which organism is in a different kingdom?</a:t>
            </a:r>
            <a:endParaRPr sz="3600"/>
          </a:p>
          <a:p>
            <a:pPr indent="-457200" lvl="0" marL="457200" rtl="0" algn="l">
              <a:lnSpc>
                <a:spcPct val="130909"/>
              </a:lnSpc>
              <a:spcBef>
                <a:spcPts val="0"/>
              </a:spcBef>
              <a:spcAft>
                <a:spcPts val="0"/>
              </a:spcAft>
              <a:buSzPts val="3600"/>
              <a:buAutoNum type="arabicPeriod"/>
            </a:pPr>
            <a:r>
              <a:rPr lang="en-GB" sz="3600"/>
              <a:t>Which animal does not have a spinal cord?</a:t>
            </a:r>
            <a:endParaRPr sz="3600"/>
          </a:p>
          <a:p>
            <a:pPr indent="-457200" lvl="0" marL="457200" rtl="0" algn="l">
              <a:lnSpc>
                <a:spcPct val="130909"/>
              </a:lnSpc>
              <a:spcBef>
                <a:spcPts val="0"/>
              </a:spcBef>
              <a:spcAft>
                <a:spcPts val="0"/>
              </a:spcAft>
              <a:buSzPts val="3600"/>
              <a:buAutoNum type="arabicPeriod"/>
            </a:pPr>
            <a:r>
              <a:rPr lang="en-GB" sz="3600"/>
              <a:t>Which organisms are in the same class?</a:t>
            </a:r>
            <a:endParaRPr sz="3600"/>
          </a:p>
          <a:p>
            <a:pPr indent="-457200" lvl="0" marL="457200" rtl="0" algn="l">
              <a:lnSpc>
                <a:spcPct val="130909"/>
              </a:lnSpc>
              <a:spcBef>
                <a:spcPts val="0"/>
              </a:spcBef>
              <a:spcAft>
                <a:spcPts val="0"/>
              </a:spcAft>
              <a:buSzPts val="3600"/>
              <a:buAutoNum type="arabicPeriod"/>
            </a:pPr>
            <a:r>
              <a:rPr lang="en-GB" sz="3600"/>
              <a:t>Which two organisms are the most closely related? How do you know from the table?</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2" name="Google Shape;132;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3" name="Google Shape;133;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Quick Fire Questions - Classification</a:t>
            </a:r>
            <a:endParaRPr>
              <a:solidFill>
                <a:schemeClr val="dk2"/>
              </a:solidFill>
            </a:endParaRPr>
          </a:p>
        </p:txBody>
      </p:sp>
      <p:sp>
        <p:nvSpPr>
          <p:cNvPr id="134" name="Google Shape;134;p21"/>
          <p:cNvSpPr txBox="1"/>
          <p:nvPr>
            <p:ph idx="1" type="body"/>
          </p:nvPr>
        </p:nvSpPr>
        <p:spPr>
          <a:xfrm>
            <a:off x="1063725" y="2199450"/>
            <a:ext cx="15730200" cy="6765300"/>
          </a:xfrm>
          <a:prstGeom prst="rect">
            <a:avLst/>
          </a:prstGeom>
        </p:spPr>
        <p:txBody>
          <a:bodyPr anchorCtr="0" anchor="t" bIns="0" lIns="0" spcFirstLastPara="1" rIns="0" wrap="square" tIns="0">
            <a:noAutofit/>
          </a:bodyPr>
          <a:lstStyle/>
          <a:p>
            <a:pPr indent="-450850" lvl="0" marL="457200" rtl="0" algn="l">
              <a:lnSpc>
                <a:spcPct val="150000"/>
              </a:lnSpc>
              <a:spcBef>
                <a:spcPts val="0"/>
              </a:spcBef>
              <a:spcAft>
                <a:spcPts val="0"/>
              </a:spcAft>
              <a:buSzPts val="3500"/>
              <a:buAutoNum type="arabicPeriod"/>
            </a:pPr>
            <a:r>
              <a:rPr lang="en-GB" sz="3500"/>
              <a:t>In which climate would a suitable adaptation be a layer of fat?</a:t>
            </a:r>
            <a:r>
              <a:rPr lang="en-GB" sz="3500"/>
              <a:t> ………… </a:t>
            </a:r>
            <a:r>
              <a:rPr lang="en-GB" sz="3500"/>
              <a:t>…………………………………………………………………………………………………………………………………………..</a:t>
            </a:r>
            <a:r>
              <a:rPr lang="en-GB" sz="3500"/>
              <a:t> </a:t>
            </a:r>
            <a:endParaRPr sz="3500"/>
          </a:p>
          <a:p>
            <a:pPr indent="-450850" lvl="0" marL="457200" rtl="0" algn="l">
              <a:lnSpc>
                <a:spcPct val="150000"/>
              </a:lnSpc>
              <a:spcBef>
                <a:spcPts val="0"/>
              </a:spcBef>
              <a:spcAft>
                <a:spcPts val="0"/>
              </a:spcAft>
              <a:buSzPts val="3500"/>
              <a:buAutoNum type="arabicPeriod"/>
            </a:pPr>
            <a:r>
              <a:rPr lang="en-GB" sz="3500"/>
              <a:t>Why do animals in hot climates have large ears? …………..………………………… </a:t>
            </a:r>
            <a:r>
              <a:rPr lang="en-GB" sz="3500"/>
              <a:t>…………………………………………………………………………………………………………………………………………..</a:t>
            </a:r>
            <a:endParaRPr sz="3500"/>
          </a:p>
          <a:p>
            <a:pPr indent="-450850" lvl="0" marL="457200" rtl="0" algn="l">
              <a:lnSpc>
                <a:spcPct val="150000"/>
              </a:lnSpc>
              <a:spcBef>
                <a:spcPts val="0"/>
              </a:spcBef>
              <a:spcAft>
                <a:spcPts val="0"/>
              </a:spcAft>
              <a:buSzPts val="3500"/>
              <a:buAutoNum type="arabicPeriod"/>
            </a:pPr>
            <a:r>
              <a:rPr lang="en-GB" sz="3500"/>
              <a:t>In which climate would a suitable adaptation be thin fur? </a:t>
            </a:r>
            <a:r>
              <a:rPr lang="en-GB" sz="3500"/>
              <a:t>………………...… …………………………………………………………………………………………………………………………………………..</a:t>
            </a:r>
            <a:endParaRPr sz="3500"/>
          </a:p>
          <a:p>
            <a:pPr indent="-450850" lvl="0" marL="457200" rtl="0" algn="l">
              <a:lnSpc>
                <a:spcPct val="150000"/>
              </a:lnSpc>
              <a:spcBef>
                <a:spcPts val="0"/>
              </a:spcBef>
              <a:spcAft>
                <a:spcPts val="0"/>
              </a:spcAft>
              <a:buSzPts val="3500"/>
              <a:buAutoNum type="arabicPeriod"/>
            </a:pPr>
            <a:r>
              <a:rPr lang="en-GB" sz="3500"/>
              <a:t>Which is a suitable adaptation for plant living in a desert?………………...… …………………………………………………………………………………………………………………………………………..</a:t>
            </a:r>
            <a:endParaRPr sz="3500"/>
          </a:p>
          <a:p>
            <a:pPr indent="-450850" lvl="0" marL="457200" rtl="0" algn="l">
              <a:lnSpc>
                <a:spcPct val="150000"/>
              </a:lnSpc>
              <a:spcBef>
                <a:spcPts val="0"/>
              </a:spcBef>
              <a:spcAft>
                <a:spcPts val="0"/>
              </a:spcAft>
              <a:buSzPts val="3500"/>
              <a:buAutoNum type="arabicPeriod"/>
            </a:pPr>
            <a:r>
              <a:t/>
            </a:r>
            <a:endParaRPr sz="3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0" name="Google Shape;140;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Exam Style Question - model</a:t>
            </a:r>
            <a:endParaRPr b="0" sz="3000">
              <a:solidFill>
                <a:schemeClr val="dk2"/>
              </a:solidFill>
            </a:endParaRPr>
          </a:p>
        </p:txBody>
      </p:sp>
      <p:sp>
        <p:nvSpPr>
          <p:cNvPr id="141" name="Google Shape;141;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2" name="Google Shape;142;p22"/>
          <p:cNvSpPr txBox="1"/>
          <p:nvPr/>
        </p:nvSpPr>
        <p:spPr>
          <a:xfrm>
            <a:off x="917950" y="2876300"/>
            <a:ext cx="10050600" cy="37218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3300">
                <a:latin typeface="Montserrat"/>
                <a:ea typeface="Montserrat"/>
                <a:cs typeface="Montserrat"/>
                <a:sym typeface="Montserrat"/>
              </a:rPr>
              <a:t>Explain two ways in which a musk ox is adapted for survival in the arctic.</a:t>
            </a:r>
            <a:endParaRPr sz="3300">
              <a:latin typeface="Montserrat"/>
              <a:ea typeface="Montserrat"/>
              <a:cs typeface="Montserrat"/>
              <a:sym typeface="Montserrat"/>
            </a:endParaRPr>
          </a:p>
          <a:p>
            <a:pPr indent="0" lvl="0" marL="0" rtl="0" algn="l">
              <a:lnSpc>
                <a:spcPct val="150000"/>
              </a:lnSpc>
              <a:spcBef>
                <a:spcPts val="0"/>
              </a:spcBef>
              <a:spcAft>
                <a:spcPts val="0"/>
              </a:spcAft>
              <a:buNone/>
            </a:pPr>
            <a:r>
              <a:t/>
            </a:r>
            <a:endParaRPr i="1" sz="3300">
              <a:solidFill>
                <a:schemeClr val="accent1"/>
              </a:solidFill>
              <a:latin typeface="Montserrat"/>
              <a:ea typeface="Montserrat"/>
              <a:cs typeface="Montserrat"/>
              <a:sym typeface="Montserrat"/>
            </a:endParaRPr>
          </a:p>
          <a:p>
            <a:pPr indent="0" lvl="0" marL="0" rtl="0" algn="l">
              <a:lnSpc>
                <a:spcPct val="150000"/>
              </a:lnSpc>
              <a:spcBef>
                <a:spcPts val="0"/>
              </a:spcBef>
              <a:spcAft>
                <a:spcPts val="0"/>
              </a:spcAft>
              <a:buNone/>
            </a:pPr>
            <a:r>
              <a:t/>
            </a:r>
            <a:endParaRPr i="1" sz="3300">
              <a:solidFill>
                <a:schemeClr val="accent1"/>
              </a:solidFill>
              <a:latin typeface="Montserrat"/>
              <a:ea typeface="Montserrat"/>
              <a:cs typeface="Montserrat"/>
              <a:sym typeface="Montserrat"/>
            </a:endParaRPr>
          </a:p>
          <a:p>
            <a:pPr indent="0" lvl="0" marL="0" rtl="0" algn="l">
              <a:lnSpc>
                <a:spcPct val="150000"/>
              </a:lnSpc>
              <a:spcBef>
                <a:spcPts val="0"/>
              </a:spcBef>
              <a:spcAft>
                <a:spcPts val="0"/>
              </a:spcAft>
              <a:buNone/>
            </a:pPr>
            <a:r>
              <a:t/>
            </a:r>
            <a:endParaRPr sz="3300">
              <a:latin typeface="Montserrat"/>
              <a:ea typeface="Montserrat"/>
              <a:cs typeface="Montserrat"/>
              <a:sym typeface="Montserrat"/>
            </a:endParaRPr>
          </a:p>
          <a:p>
            <a:pPr indent="0" lvl="0" marL="0" rtl="0" algn="l">
              <a:lnSpc>
                <a:spcPct val="150000"/>
              </a:lnSpc>
              <a:spcBef>
                <a:spcPts val="0"/>
              </a:spcBef>
              <a:spcAft>
                <a:spcPts val="0"/>
              </a:spcAft>
              <a:buNone/>
            </a:pPr>
            <a:r>
              <a:t/>
            </a:r>
            <a:endParaRPr sz="3300">
              <a:solidFill>
                <a:schemeClr val="dk2"/>
              </a:solidFill>
              <a:latin typeface="Montserrat"/>
              <a:ea typeface="Montserrat"/>
              <a:cs typeface="Montserrat"/>
              <a:sym typeface="Montserrat"/>
            </a:endParaRPr>
          </a:p>
        </p:txBody>
      </p:sp>
      <p:sp>
        <p:nvSpPr>
          <p:cNvPr id="143" name="Google Shape;143;p22"/>
          <p:cNvSpPr txBox="1"/>
          <p:nvPr/>
        </p:nvSpPr>
        <p:spPr>
          <a:xfrm>
            <a:off x="936800" y="4802675"/>
            <a:ext cx="87615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2000"/>
              </a:spcAft>
              <a:buNone/>
            </a:pPr>
            <a:r>
              <a:rPr lang="en-GB" sz="3500">
                <a:solidFill>
                  <a:schemeClr val="dk2"/>
                </a:solidFill>
                <a:latin typeface="Montserrat"/>
                <a:ea typeface="Montserrat"/>
                <a:cs typeface="Montserrat"/>
                <a:sym typeface="Montserrat"/>
              </a:rPr>
              <a:t>……</a:t>
            </a:r>
            <a:r>
              <a:rPr lang="en-GB" sz="3500">
                <a:solidFill>
                  <a:schemeClr val="dk2"/>
                </a:solidFill>
                <a:latin typeface="Montserrat"/>
                <a:ea typeface="Montserrat"/>
                <a:cs typeface="Montserrat"/>
                <a:sym typeface="Montserrat"/>
              </a:rPr>
              <a:t>………………………………………………………………………………………………………………………………………………………………………………………………………………</a:t>
            </a:r>
            <a:r>
              <a:rPr lang="en-GB" sz="3500">
                <a:solidFill>
                  <a:schemeClr val="dk2"/>
                </a:solidFill>
                <a:latin typeface="Montserrat"/>
                <a:ea typeface="Montserrat"/>
                <a:cs typeface="Montserrat"/>
                <a:sym typeface="Montserrat"/>
              </a:rPr>
              <a:t>………………</a:t>
            </a:r>
            <a:r>
              <a:rPr lang="en-GB" sz="3500">
                <a:solidFill>
                  <a:schemeClr val="dk2"/>
                </a:solidFill>
                <a:latin typeface="Montserrat"/>
                <a:ea typeface="Montserrat"/>
                <a:cs typeface="Montserrat"/>
                <a:sym typeface="Montserrat"/>
              </a:rPr>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9" name="Google Shape;149;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Exam Style Question</a:t>
            </a:r>
            <a:endParaRPr b="0" sz="3000">
              <a:solidFill>
                <a:schemeClr val="dk2"/>
              </a:solidFill>
            </a:endParaRPr>
          </a:p>
        </p:txBody>
      </p:sp>
      <p:sp>
        <p:nvSpPr>
          <p:cNvPr id="150" name="Google Shape;150;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1" name="Google Shape;151;p23"/>
          <p:cNvSpPr txBox="1"/>
          <p:nvPr/>
        </p:nvSpPr>
        <p:spPr>
          <a:xfrm>
            <a:off x="917950" y="1889600"/>
            <a:ext cx="11104200" cy="37218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3300">
                <a:latin typeface="Montserrat"/>
                <a:ea typeface="Montserrat"/>
                <a:cs typeface="Montserrat"/>
                <a:sym typeface="Montserrat"/>
              </a:rPr>
              <a:t>Explain two ways in which a cactus is adapted for survival in the desert.</a:t>
            </a:r>
            <a:endParaRPr i="1" sz="3300">
              <a:solidFill>
                <a:schemeClr val="accent1"/>
              </a:solidFill>
              <a:latin typeface="Montserrat"/>
              <a:ea typeface="Montserrat"/>
              <a:cs typeface="Montserrat"/>
              <a:sym typeface="Montserrat"/>
            </a:endParaRPr>
          </a:p>
          <a:p>
            <a:pPr indent="0" lvl="0" marL="0" rtl="0" algn="l">
              <a:lnSpc>
                <a:spcPct val="150000"/>
              </a:lnSpc>
              <a:spcBef>
                <a:spcPts val="0"/>
              </a:spcBef>
              <a:spcAft>
                <a:spcPts val="0"/>
              </a:spcAft>
              <a:buNone/>
            </a:pPr>
            <a:r>
              <a:t/>
            </a:r>
            <a:endParaRPr i="1" sz="3300">
              <a:solidFill>
                <a:schemeClr val="accent1"/>
              </a:solidFill>
              <a:latin typeface="Montserrat"/>
              <a:ea typeface="Montserrat"/>
              <a:cs typeface="Montserrat"/>
              <a:sym typeface="Montserrat"/>
            </a:endParaRPr>
          </a:p>
          <a:p>
            <a:pPr indent="0" lvl="0" marL="0" rtl="0" algn="l">
              <a:lnSpc>
                <a:spcPct val="150000"/>
              </a:lnSpc>
              <a:spcBef>
                <a:spcPts val="0"/>
              </a:spcBef>
              <a:spcAft>
                <a:spcPts val="0"/>
              </a:spcAft>
              <a:buNone/>
            </a:pPr>
            <a:r>
              <a:t/>
            </a:r>
            <a:endParaRPr sz="3300">
              <a:latin typeface="Montserrat"/>
              <a:ea typeface="Montserrat"/>
              <a:cs typeface="Montserrat"/>
              <a:sym typeface="Montserrat"/>
            </a:endParaRPr>
          </a:p>
          <a:p>
            <a:pPr indent="0" lvl="0" marL="0" rtl="0" algn="l">
              <a:lnSpc>
                <a:spcPct val="150000"/>
              </a:lnSpc>
              <a:spcBef>
                <a:spcPts val="0"/>
              </a:spcBef>
              <a:spcAft>
                <a:spcPts val="0"/>
              </a:spcAft>
              <a:buNone/>
            </a:pPr>
            <a:r>
              <a:t/>
            </a:r>
            <a:endParaRPr sz="3300">
              <a:solidFill>
                <a:schemeClr val="dk2"/>
              </a:solidFill>
              <a:latin typeface="Montserrat"/>
              <a:ea typeface="Montserrat"/>
              <a:cs typeface="Montserrat"/>
              <a:sym typeface="Montserrat"/>
            </a:endParaRPr>
          </a:p>
        </p:txBody>
      </p:sp>
      <p:sp>
        <p:nvSpPr>
          <p:cNvPr id="152" name="Google Shape;152;p23"/>
          <p:cNvSpPr txBox="1"/>
          <p:nvPr/>
        </p:nvSpPr>
        <p:spPr>
          <a:xfrm>
            <a:off x="691300" y="3501300"/>
            <a:ext cx="115575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2000"/>
              </a:spcAft>
              <a:buNone/>
            </a:pPr>
            <a:r>
              <a:rPr lang="en-GB" sz="3500">
                <a:solidFill>
                  <a:schemeClr val="dk2"/>
                </a:solidFill>
                <a:latin typeface="Montserrat"/>
                <a:ea typeface="Montserrat"/>
                <a:cs typeface="Montserrat"/>
                <a:sym typeface="Montserrat"/>
              </a:rPr>
              <a:t>…………………………………………………………………………………………………………………………………………………………………………………………………………………………………………………………………………………………..…………………………………………………………………………………………………………………………………………………………………………………………………………………………………………………………………………………………………………………………………………………………………………………………………………..……………………………………………</a:t>
            </a:r>
            <a:endParaRPr sz="35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