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5" Type="http://schemas.openxmlformats.org/officeDocument/2006/relationships/font" Target="fonts/MontserratMedium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d8526cc1b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d8526cc1b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d8526cc1b_0_2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d8526cc1b_0_2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8c1dc541b5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8c1dc541b5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d8526cc1b_0_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8d8526cc1b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8c1dc541b5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8c1dc541b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8d8526cc1b_0_1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8d8526cc1b_0_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c1dc541b5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8c1dc541b5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2" name="Google Shape;122;p2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3" name="Google Shape;123;p26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24" name="Google Shape;124;p26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5" name="Google Shape;125;p26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126" name="Google Shape;126;p26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7" name="Google Shape;127;p26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128" name="Google Shape;128;p26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9" name="Google Shape;129;p26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700">
                <a:solidFill>
                  <a:srgbClr val="4B3241"/>
                </a:solidFill>
              </a:rPr>
              <a:t>English</a:t>
            </a:r>
            <a:endParaRPr b="0" sz="17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25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Introduction to Poetry</a:t>
            </a:r>
            <a:r>
              <a:rPr b="0" lang="en-GB" sz="25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: What makes a poem, a poem?</a:t>
            </a:r>
            <a:endParaRPr b="0" sz="25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5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25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Lesson 2 of 8 </a:t>
            </a:r>
            <a:endParaRPr b="0" sz="25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35" name="Google Shape;135;p27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3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Ms </a:t>
            </a:r>
            <a:r>
              <a:rPr lang="en-GB" sz="13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Krzebietka </a:t>
            </a:r>
            <a:endParaRPr sz="13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8"/>
          <p:cNvSpPr txBox="1"/>
          <p:nvPr>
            <p:ph type="title"/>
          </p:nvPr>
        </p:nvSpPr>
        <p:spPr>
          <a:xfrm>
            <a:off x="221550" y="181200"/>
            <a:ext cx="8376900" cy="79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4B3241"/>
                </a:solidFill>
              </a:rPr>
              <a:t>Read through the following texts and answer these questions about each:  </a:t>
            </a:r>
            <a:endParaRPr b="0" sz="1800">
              <a:solidFill>
                <a:srgbClr val="4B324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1800"/>
              <a:buAutoNum type="arabicParenR"/>
            </a:pPr>
            <a:r>
              <a:rPr b="0" lang="en-GB" sz="1800">
                <a:solidFill>
                  <a:srgbClr val="4B3241"/>
                </a:solidFill>
              </a:rPr>
              <a:t>Is this a poem?</a:t>
            </a:r>
            <a:endParaRPr b="0" sz="1800">
              <a:solidFill>
                <a:srgbClr val="4B324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1800"/>
              <a:buAutoNum type="arabicParenR"/>
            </a:pPr>
            <a:r>
              <a:rPr b="0" lang="en-GB" sz="1800">
                <a:solidFill>
                  <a:srgbClr val="4B3241"/>
                </a:solidFill>
              </a:rPr>
              <a:t>Why or why not?</a:t>
            </a:r>
            <a:endParaRPr b="0" sz="1800">
              <a:solidFill>
                <a:srgbClr val="4B3241"/>
              </a:solidFill>
            </a:endParaRPr>
          </a:p>
        </p:txBody>
      </p:sp>
      <p:sp>
        <p:nvSpPr>
          <p:cNvPr id="141" name="Google Shape;141;p28"/>
          <p:cNvSpPr txBox="1"/>
          <p:nvPr/>
        </p:nvSpPr>
        <p:spPr>
          <a:xfrm>
            <a:off x="5347875" y="877150"/>
            <a:ext cx="3401400" cy="561000"/>
          </a:xfrm>
          <a:prstGeom prst="rect">
            <a:avLst/>
          </a:prstGeom>
          <a:noFill/>
          <a:ln cap="flat" cmpd="sng" w="38100">
            <a:solidFill>
              <a:srgbClr val="4B324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Note:  Use an online dictionary to look up words you don’t understand.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28"/>
          <p:cNvSpPr txBox="1"/>
          <p:nvPr/>
        </p:nvSpPr>
        <p:spPr>
          <a:xfrm>
            <a:off x="2213550" y="1656750"/>
            <a:ext cx="50409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u="sng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You are Old, Father William</a:t>
            </a:r>
            <a:endParaRPr b="1" u="sng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Lewis Carroll</a:t>
            </a:r>
            <a:endParaRPr i="1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“You are old, Father William,” the young man said,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“And your hair has become very white;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And yet you incessantly stand on your head –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Do you think, at your age, it is right?”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“In my youth,” Father William replied to his son,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“I feared it might injure the brain;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But, now that I’m perfectly sure I have none,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Why, I do it again and again.”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9"/>
          <p:cNvSpPr txBox="1"/>
          <p:nvPr/>
        </p:nvSpPr>
        <p:spPr>
          <a:xfrm>
            <a:off x="696300" y="445025"/>
            <a:ext cx="7751400" cy="9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I do/do not think this an example of a poem because...</a:t>
            </a:r>
            <a:endParaRPr b="1" i="1" sz="21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29"/>
          <p:cNvSpPr txBox="1"/>
          <p:nvPr/>
        </p:nvSpPr>
        <p:spPr>
          <a:xfrm>
            <a:off x="696300" y="1438150"/>
            <a:ext cx="3788400" cy="3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Here are some words/phrases you might want to use: </a:t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Thoughts</a:t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Feelings</a:t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Experiences</a:t>
            </a: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29"/>
          <p:cNvSpPr txBox="1"/>
          <p:nvPr/>
        </p:nvSpPr>
        <p:spPr>
          <a:xfrm>
            <a:off x="5068625" y="26740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Organised </a:t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Unique pattern </a:t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Rules of grammar</a:t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0"/>
          <p:cNvSpPr txBox="1"/>
          <p:nvPr>
            <p:ph type="title"/>
          </p:nvPr>
        </p:nvSpPr>
        <p:spPr>
          <a:xfrm>
            <a:off x="308075" y="271950"/>
            <a:ext cx="8376900" cy="79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4B3241"/>
                </a:solidFill>
              </a:rPr>
              <a:t>Read through the following texts and answer these questions about each:  </a:t>
            </a:r>
            <a:endParaRPr b="0" sz="1800">
              <a:solidFill>
                <a:srgbClr val="4B324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1800"/>
              <a:buAutoNum type="arabicParenR"/>
            </a:pPr>
            <a:r>
              <a:rPr b="0" lang="en-GB" sz="1800">
                <a:solidFill>
                  <a:srgbClr val="4B3241"/>
                </a:solidFill>
              </a:rPr>
              <a:t>Is this a poem?</a:t>
            </a:r>
            <a:endParaRPr b="0" sz="1800">
              <a:solidFill>
                <a:srgbClr val="4B324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1800"/>
              <a:buAutoNum type="arabicParenR"/>
            </a:pPr>
            <a:r>
              <a:rPr b="0" lang="en-GB" sz="1800">
                <a:solidFill>
                  <a:srgbClr val="4B3241"/>
                </a:solidFill>
              </a:rPr>
              <a:t>Why or why not?</a:t>
            </a:r>
            <a:endParaRPr b="0" sz="1800">
              <a:solidFill>
                <a:srgbClr val="4B3241"/>
              </a:solidFill>
            </a:endParaRPr>
          </a:p>
        </p:txBody>
      </p:sp>
      <p:sp>
        <p:nvSpPr>
          <p:cNvPr id="155" name="Google Shape;155;p30"/>
          <p:cNvSpPr txBox="1"/>
          <p:nvPr/>
        </p:nvSpPr>
        <p:spPr>
          <a:xfrm>
            <a:off x="5400925" y="691375"/>
            <a:ext cx="3582900" cy="5112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Note:  Use an online dictionary to look up words you don’t understand. 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30"/>
          <p:cNvSpPr txBox="1"/>
          <p:nvPr/>
        </p:nvSpPr>
        <p:spPr>
          <a:xfrm>
            <a:off x="308075" y="1720150"/>
            <a:ext cx="44886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                                                     </a:t>
            </a:r>
            <a:r>
              <a:rPr b="1" lang="en-GB" u="sng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Verses to a Child </a:t>
            </a:r>
            <a:endParaRPr b="1" u="sng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                                                              Emily Bronte </a:t>
            </a:r>
            <a:endParaRPr i="1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Just then thou didst recall to me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A distant long forgotten scene,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One smile, and one sweet word from thee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Dispelled the years that rolled between;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I was a little child again,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And every after joy and pain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     Seemed never to have been.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30"/>
          <p:cNvSpPr txBox="1"/>
          <p:nvPr/>
        </p:nvSpPr>
        <p:spPr>
          <a:xfrm>
            <a:off x="7542925" y="1356750"/>
            <a:ext cx="1440900" cy="1215000"/>
          </a:xfrm>
          <a:prstGeom prst="rect">
            <a:avLst/>
          </a:prstGeom>
          <a:noFill/>
          <a:ln cap="flat" cmpd="sng" w="38100">
            <a:solidFill>
              <a:srgbClr val="4B324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u="sng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G</a:t>
            </a:r>
            <a:r>
              <a:rPr b="1" lang="en-GB" u="sng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lossary: </a:t>
            </a:r>
            <a:endParaRPr b="1" u="sng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Thou = You 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Thee = You 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8" name="Google Shape;158;p30"/>
          <p:cNvSpPr txBox="1"/>
          <p:nvPr/>
        </p:nvSpPr>
        <p:spPr>
          <a:xfrm>
            <a:off x="4422575" y="2268550"/>
            <a:ext cx="3451200" cy="19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Tall forest trees waved over me,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To hide me from the heat of day,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And by my side a child like thee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Among the summer flowerets lay.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He was thy sire, thou merry child.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Like thee he spoke, like thee he smiled,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     Like thee he used to play.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1"/>
          <p:cNvSpPr txBox="1"/>
          <p:nvPr/>
        </p:nvSpPr>
        <p:spPr>
          <a:xfrm>
            <a:off x="696300" y="445025"/>
            <a:ext cx="7751400" cy="9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I do/do not think this an example of a poem because...</a:t>
            </a:r>
            <a:endParaRPr b="1" i="1" sz="21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4" name="Google Shape;164;p31"/>
          <p:cNvSpPr txBox="1"/>
          <p:nvPr/>
        </p:nvSpPr>
        <p:spPr>
          <a:xfrm>
            <a:off x="696300" y="1438150"/>
            <a:ext cx="3788400" cy="3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Here are some words/phrases you might want to use: </a:t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Thoughts</a:t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Feelings</a:t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Experiences  </a:t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5" name="Google Shape;165;p31"/>
          <p:cNvSpPr txBox="1"/>
          <p:nvPr/>
        </p:nvSpPr>
        <p:spPr>
          <a:xfrm>
            <a:off x="5068625" y="26740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Organised </a:t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Unique pattern </a:t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Rules of grammar</a:t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2"/>
          <p:cNvSpPr txBox="1"/>
          <p:nvPr>
            <p:ph type="title"/>
          </p:nvPr>
        </p:nvSpPr>
        <p:spPr>
          <a:xfrm>
            <a:off x="221550" y="219800"/>
            <a:ext cx="8376900" cy="79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700">
                <a:solidFill>
                  <a:srgbClr val="4B3241"/>
                </a:solidFill>
              </a:rPr>
              <a:t>Read through the following texts and answer these questions about each:  </a:t>
            </a:r>
            <a:endParaRPr b="0" sz="1700">
              <a:solidFill>
                <a:srgbClr val="4B3241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1700"/>
              <a:buAutoNum type="arabicParenR"/>
            </a:pPr>
            <a:r>
              <a:rPr b="0" lang="en-GB" sz="1700">
                <a:solidFill>
                  <a:srgbClr val="4B3241"/>
                </a:solidFill>
              </a:rPr>
              <a:t>Is this a poem?</a:t>
            </a:r>
            <a:endParaRPr b="0" sz="1700">
              <a:solidFill>
                <a:srgbClr val="4B3241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1700"/>
              <a:buAutoNum type="arabicParenR"/>
            </a:pPr>
            <a:r>
              <a:rPr b="0" lang="en-GB" sz="1700">
                <a:solidFill>
                  <a:srgbClr val="4B3241"/>
                </a:solidFill>
              </a:rPr>
              <a:t>Why or why not?</a:t>
            </a:r>
            <a:endParaRPr b="0" sz="1700">
              <a:solidFill>
                <a:srgbClr val="4B3241"/>
              </a:solidFill>
            </a:endParaRPr>
          </a:p>
        </p:txBody>
      </p:sp>
      <p:sp>
        <p:nvSpPr>
          <p:cNvPr id="171" name="Google Shape;171;p32"/>
          <p:cNvSpPr txBox="1"/>
          <p:nvPr/>
        </p:nvSpPr>
        <p:spPr>
          <a:xfrm>
            <a:off x="5760950" y="588375"/>
            <a:ext cx="3222900" cy="511200"/>
          </a:xfrm>
          <a:prstGeom prst="rect">
            <a:avLst/>
          </a:prstGeom>
          <a:noFill/>
          <a:ln cap="flat" cmpd="sng" w="38100">
            <a:solidFill>
              <a:srgbClr val="4B324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Note:  Use an online dictionary to look up words you don’t understand. 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2" name="Google Shape;172;p32"/>
          <p:cNvSpPr txBox="1"/>
          <p:nvPr/>
        </p:nvSpPr>
        <p:spPr>
          <a:xfrm>
            <a:off x="1398600" y="1019600"/>
            <a:ext cx="34071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 u="sng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The Tyger </a:t>
            </a:r>
            <a:endParaRPr b="1" sz="1200" u="sng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William Blake</a:t>
            </a:r>
            <a:endParaRPr i="1"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Tyger Tyger, burning bright, </a:t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In the forests of the night; </a:t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What immortal hand or eye, </a:t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Could frame thy fearful symmetry?</a:t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In what distant deeps or skies. </a:t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Burnt the fire of thine eyes?</a:t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On what wings dare he aspire?</a:t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What the hand, dare seize the fire?</a:t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And what shoulder, &amp; what art,</a:t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Could twist the sinews of thy heart?</a:t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And when thy heart began to beat,</a:t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What dread hand? &amp; what dread feet?</a:t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3" name="Google Shape;173;p32"/>
          <p:cNvSpPr txBox="1"/>
          <p:nvPr/>
        </p:nvSpPr>
        <p:spPr>
          <a:xfrm>
            <a:off x="5262050" y="1502425"/>
            <a:ext cx="3721800" cy="291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What the hammer? what the chain, </a:t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In what furnace was thy brain?</a:t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What the anvil? what dread grasp, </a:t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Dare its deadly terrors clasp! </a:t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When the stars threw down their spears </a:t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And water'd heaven with their tears: </a:t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Did he smile his work to see?</a:t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Did he who made the Lamb make thee?</a:t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Tyger Tyger burning bright, </a:t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In the forests of the night: </a:t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What immortal hand or eye,</a:t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Dare frame thy fearful symmetry?</a:t>
            </a:r>
            <a:endParaRPr sz="1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3"/>
          <p:cNvSpPr txBox="1"/>
          <p:nvPr/>
        </p:nvSpPr>
        <p:spPr>
          <a:xfrm>
            <a:off x="696300" y="445025"/>
            <a:ext cx="7751400" cy="9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I do/do not think this an example of a poem because...</a:t>
            </a:r>
            <a:endParaRPr b="1" i="1" sz="21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9" name="Google Shape;179;p33"/>
          <p:cNvSpPr txBox="1"/>
          <p:nvPr/>
        </p:nvSpPr>
        <p:spPr>
          <a:xfrm>
            <a:off x="696300" y="1438150"/>
            <a:ext cx="3788400" cy="3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Here are some words/phrases you might want to use: </a:t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Thoughts</a:t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Feelings</a:t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Experiences  </a:t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0" name="Google Shape;180;p33"/>
          <p:cNvSpPr txBox="1"/>
          <p:nvPr/>
        </p:nvSpPr>
        <p:spPr>
          <a:xfrm>
            <a:off x="5068625" y="26740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Organised </a:t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Unique pattern </a:t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Rules of grammar</a:t>
            </a:r>
            <a:endParaRPr sz="20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