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Montserrat SemiBold"/>
      <p:regular r:id="rId26"/>
      <p:bold r:id="rId27"/>
      <p:italic r:id="rId28"/>
      <p:boldItalic r:id="rId29"/>
    </p:embeddedFont>
    <p:embeddedFont>
      <p:font typeface="Montserrat"/>
      <p:regular r:id="rId30"/>
      <p:bold r:id="rId31"/>
      <p:italic r:id="rId32"/>
      <p:boldItalic r:id="rId33"/>
    </p:embeddedFont>
    <p:embeddedFont>
      <p:font typeface="Montserrat Medium"/>
      <p:regular r:id="rId34"/>
      <p:bold r:id="rId35"/>
      <p:italic r:id="rId36"/>
      <p:boldItalic r:id="rId37"/>
    </p:embeddedFont>
    <p:embeddedFont>
      <p:font typeface="Roboto Mon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A2166D-4419-4695-8218-BE1184335377}">
  <a:tblStyle styleId="{B5A2166D-4419-4695-8218-BE1184335377}" styleName="Table_0">
    <a:wholeTbl>
      <a:tcTxStyle>
        <a:font>
          <a:latin typeface="Arial"/>
          <a:ea typeface="Arial"/>
          <a:cs typeface="Arial"/>
        </a:font>
        <a:srgbClr val="000000"/>
      </a:tcTxStyle>
      <a:tcStyle>
        <a:tcBdr>
          <a:left>
            <a:ln cap="flat" cmpd="sng" w="12700">
              <a:solidFill>
                <a:srgbClr val="9E9E9E"/>
              </a:solidFill>
              <a:prstDash val="solid"/>
              <a:round/>
              <a:headEnd len="sm" w="sm" type="none"/>
              <a:tailEnd len="sm" w="sm" type="none"/>
            </a:ln>
          </a:left>
          <a:right>
            <a:ln cap="flat" cmpd="sng" w="12700">
              <a:solidFill>
                <a:srgbClr val="9E9E9E"/>
              </a:solidFill>
              <a:prstDash val="solid"/>
              <a:round/>
              <a:headEnd len="sm" w="sm" type="none"/>
              <a:tailEnd len="sm" w="sm" type="none"/>
            </a:ln>
          </a:right>
          <a:top>
            <a:ln cap="flat" cmpd="sng" w="12700">
              <a:solidFill>
                <a:srgbClr val="9E9E9E"/>
              </a:solidFill>
              <a:prstDash val="solid"/>
              <a:round/>
              <a:headEnd len="sm" w="sm" type="none"/>
              <a:tailEnd len="sm" w="sm" type="none"/>
            </a:ln>
          </a:top>
          <a:bottom>
            <a:ln cap="flat" cmpd="sng" w="12700">
              <a:solidFill>
                <a:srgbClr val="9E9E9E"/>
              </a:solidFill>
              <a:prstDash val="solid"/>
              <a:round/>
              <a:headEnd len="sm" w="sm" type="none"/>
              <a:tailEnd len="sm" w="sm" type="none"/>
            </a:ln>
          </a:bottom>
          <a:insideH>
            <a:ln cap="flat" cmpd="sng" w="12700">
              <a:solidFill>
                <a:srgbClr val="9E9E9E"/>
              </a:solidFill>
              <a:prstDash val="solid"/>
              <a:round/>
              <a:headEnd len="sm" w="sm" type="none"/>
              <a:tailEnd len="sm" w="sm" type="none"/>
            </a:ln>
          </a:insideH>
          <a:insideV>
            <a:ln cap="flat" cmpd="sng" w="12700">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ono-italic.fntdata"/><Relationship Id="rId20" Type="http://schemas.openxmlformats.org/officeDocument/2006/relationships/slide" Target="slides/slide15.xml"/><Relationship Id="rId41" Type="http://schemas.openxmlformats.org/officeDocument/2006/relationships/font" Target="fonts/RobotoMon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SemiBold-regular.fntdata"/><Relationship Id="rId25" Type="http://schemas.openxmlformats.org/officeDocument/2006/relationships/slide" Target="slides/slide20.xml"/><Relationship Id="rId28" Type="http://schemas.openxmlformats.org/officeDocument/2006/relationships/font" Target="fonts/MontserratSemiBold-italic.fntdata"/><Relationship Id="rId27" Type="http://schemas.openxmlformats.org/officeDocument/2006/relationships/font" Target="fonts/Montserrat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MontserratMedium-bold.fntdata"/><Relationship Id="rId12" Type="http://schemas.openxmlformats.org/officeDocument/2006/relationships/slide" Target="slides/slide7.xml"/><Relationship Id="rId34" Type="http://schemas.openxmlformats.org/officeDocument/2006/relationships/font" Target="fonts/MontserratMedium-regular.fntdata"/><Relationship Id="rId15" Type="http://schemas.openxmlformats.org/officeDocument/2006/relationships/slide" Target="slides/slide10.xml"/><Relationship Id="rId37" Type="http://schemas.openxmlformats.org/officeDocument/2006/relationships/font" Target="fonts/MontserratMedium-boldItalic.fntdata"/><Relationship Id="rId14" Type="http://schemas.openxmlformats.org/officeDocument/2006/relationships/slide" Target="slides/slide9.xml"/><Relationship Id="rId36" Type="http://schemas.openxmlformats.org/officeDocument/2006/relationships/font" Target="fonts/MontserratMedium-italic.fntdata"/><Relationship Id="rId17" Type="http://schemas.openxmlformats.org/officeDocument/2006/relationships/slide" Target="slides/slide12.xml"/><Relationship Id="rId39" Type="http://schemas.openxmlformats.org/officeDocument/2006/relationships/font" Target="fonts/RobotoMono-bold.fntdata"/><Relationship Id="rId16" Type="http://schemas.openxmlformats.org/officeDocument/2006/relationships/slide" Target="slides/slide11.xml"/><Relationship Id="rId38" Type="http://schemas.openxmlformats.org/officeDocument/2006/relationships/font" Target="fonts/RobotoMon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171ae88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171ae88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0293811cb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0293811cb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0293811cb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0293811cb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0293811cb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0293811cb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0293811cb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0293811cb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0293811cb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0293811cb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0293811cb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90293811cb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0293811cb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90293811cb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0293811cb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0293811cb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0293811cb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90293811cb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0293811cb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90293811cb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0293811c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0293811c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0293811cb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90293811cb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0293811cb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0293811cb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0293811cb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0293811cb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0293811cb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0293811cb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0293811cb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0293811cb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0293811cb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0293811cb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0293811cb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0293811cb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0293811cb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0293811cb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0" name="Google Shape;80;p14"/>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3: In a </a:t>
            </a:r>
            <a:r>
              <a:rPr lang="en-GB" sz="7000">
                <a:solidFill>
                  <a:srgbClr val="4B3241"/>
                </a:solidFill>
                <a:latin typeface="Roboto Mono"/>
                <a:ea typeface="Roboto Mono"/>
                <a:cs typeface="Roboto Mono"/>
                <a:sym typeface="Roboto Mono"/>
              </a:rPr>
              <a:t>W</a:t>
            </a:r>
            <a:r>
              <a:rPr lang="en-GB" sz="7000">
                <a:solidFill>
                  <a:srgbClr val="4B3241"/>
                </a:solidFill>
                <a:latin typeface="Roboto Mono"/>
                <a:ea typeface="Roboto Mono"/>
                <a:cs typeface="Roboto Mono"/>
                <a:sym typeface="Roboto Mono"/>
              </a:rPr>
              <a:t>hile</a:t>
            </a:r>
            <a:r>
              <a:rPr lang="en-GB" sz="7000">
                <a:solidFill>
                  <a:srgbClr val="4B3241"/>
                </a:solidFill>
              </a:rPr>
              <a:t>, Crocodile  </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Python Programming with Sequences of Data</a:t>
            </a:r>
            <a:endParaRPr sz="3000">
              <a:solidFill>
                <a:srgbClr val="4B3241"/>
              </a:solidFill>
            </a:endParaRPr>
          </a:p>
        </p:txBody>
      </p:sp>
      <p:sp>
        <p:nvSpPr>
          <p:cNvPr id="81" name="Google Shape;81;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82" name="Google Shape;82;p14"/>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Rebecca Franks</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a:t>
            </a:r>
            <a:r>
              <a:rPr lang="en-GB">
                <a:solidFill>
                  <a:srgbClr val="FFFFFF"/>
                </a:solidFill>
              </a:rPr>
              <a:t>.</a:t>
            </a:r>
            <a:endParaRPr/>
          </a:p>
        </p:txBody>
      </p:sp>
      <p:sp>
        <p:nvSpPr>
          <p:cNvPr id="150" name="Google Shape;150;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1" name="Google Shape;151;p23"/>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You will start with an existing program that randomly picks a European capital out of a list and asks the user to guess it. You will extend the program so that it provides the user with hints.</a:t>
            </a:r>
            <a:endParaRPr/>
          </a:p>
          <a:p>
            <a:pPr indent="0" lvl="0" marL="0" rtl="0" algn="l">
              <a:spcBef>
                <a:spcPts val="2000"/>
              </a:spcBef>
              <a:spcAft>
                <a:spcPts val="20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a:t>
            </a:r>
            <a:r>
              <a:rPr lang="en-GB">
                <a:solidFill>
                  <a:srgbClr val="FFFFFF"/>
                </a:solidFill>
                <a:highlight>
                  <a:srgbClr val="FFFFFF"/>
                </a:highlight>
              </a:rPr>
              <a:t>.</a:t>
            </a:r>
            <a:endParaRPr>
              <a:highlight>
                <a:srgbClr val="FFFFFF"/>
              </a:highlight>
            </a:endParaRPr>
          </a:p>
        </p:txBody>
      </p:sp>
      <p:sp>
        <p:nvSpPr>
          <p:cNvPr id="157" name="Google Shape;157;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8" name="Google Shape;158;p24"/>
          <p:cNvSpPr txBox="1"/>
          <p:nvPr>
            <p:ph idx="1" type="body"/>
          </p:nvPr>
        </p:nvSpPr>
        <p:spPr>
          <a:xfrm>
            <a:off x="917950" y="1762950"/>
            <a:ext cx="16452000" cy="707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Step 1 - </a:t>
            </a:r>
            <a:r>
              <a:rPr lang="en-GB" sz="2800"/>
              <a:t>Open this program</a:t>
            </a:r>
            <a:r>
              <a:rPr lang="en-GB" sz="2800"/>
              <a:t> </a:t>
            </a:r>
            <a:r>
              <a:rPr b="1" lang="en-GB" sz="2800">
                <a:solidFill>
                  <a:schemeClr val="accent3"/>
                </a:solidFill>
              </a:rPr>
              <a:t>oaknat.uk/comp-py-cities-1</a:t>
            </a:r>
            <a:r>
              <a:rPr lang="en-GB" sz="2800"/>
              <a:t> in Repl.it</a:t>
            </a:r>
            <a:endParaRPr sz="2800"/>
          </a:p>
          <a:p>
            <a:pPr indent="0" lvl="0" marL="0" rtl="0" algn="l">
              <a:spcBef>
                <a:spcPts val="2000"/>
              </a:spcBef>
              <a:spcAft>
                <a:spcPts val="2000"/>
              </a:spcAft>
              <a:buNone/>
            </a:pPr>
            <a:r>
              <a:t/>
            </a:r>
            <a:endParaRPr/>
          </a:p>
        </p:txBody>
      </p:sp>
      <p:pic>
        <p:nvPicPr>
          <p:cNvPr id="159" name="Google Shape;159;p24"/>
          <p:cNvPicPr preferRelativeResize="0"/>
          <p:nvPr/>
        </p:nvPicPr>
        <p:blipFill>
          <a:blip r:embed="rId3">
            <a:alphaModFix/>
          </a:blip>
          <a:stretch>
            <a:fillRect/>
          </a:stretch>
        </p:blipFill>
        <p:spPr>
          <a:xfrm>
            <a:off x="3927925" y="2359775"/>
            <a:ext cx="9387150" cy="7652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a:t>
            </a:r>
            <a:r>
              <a:rPr lang="en-GB">
                <a:solidFill>
                  <a:srgbClr val="FFFFFF"/>
                </a:solidFill>
                <a:highlight>
                  <a:srgbClr val="FFFFFF"/>
                </a:highlight>
              </a:rPr>
              <a:t>.</a:t>
            </a:r>
            <a:endParaRPr>
              <a:highlight>
                <a:srgbClr val="FFFFFF"/>
              </a:highlight>
            </a:endParaRPr>
          </a:p>
        </p:txBody>
      </p:sp>
      <p:sp>
        <p:nvSpPr>
          <p:cNvPr id="165" name="Google Shape;165;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6" name="Google Shape;166;p25"/>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Take a look at the program that you have just opened:</a:t>
            </a:r>
            <a:endParaRPr sz="2800"/>
          </a:p>
          <a:p>
            <a:pPr indent="0" lvl="0" marL="0" rtl="0" algn="l">
              <a:spcBef>
                <a:spcPts val="2000"/>
              </a:spcBef>
              <a:spcAft>
                <a:spcPts val="0"/>
              </a:spcAft>
              <a:buNone/>
            </a:pPr>
            <a:r>
              <a:rPr lang="en-GB" sz="2800"/>
              <a:t>Line 1 imports the list of </a:t>
            </a:r>
            <a:r>
              <a:rPr lang="en-GB" sz="2800">
                <a:latin typeface="Roboto Mono"/>
                <a:ea typeface="Roboto Mono"/>
                <a:cs typeface="Roboto Mono"/>
                <a:sym typeface="Roboto Mono"/>
              </a:rPr>
              <a:t>cities</a:t>
            </a:r>
            <a:r>
              <a:rPr lang="en-GB" sz="2800"/>
              <a:t> that the program will use. </a:t>
            </a:r>
            <a:r>
              <a:rPr b="1" lang="en-GB" sz="2800"/>
              <a:t>Note that this is not a standard Python component. </a:t>
            </a:r>
            <a:r>
              <a:rPr lang="en-GB" sz="2800"/>
              <a:t>The list has been created specifically to allow you to perform this activity. </a:t>
            </a:r>
            <a:endParaRPr sz="2800"/>
          </a:p>
          <a:p>
            <a:pPr indent="0" lvl="0" marL="0" rtl="0" algn="l">
              <a:spcBef>
                <a:spcPts val="2000"/>
              </a:spcBef>
              <a:spcAft>
                <a:spcPts val="0"/>
              </a:spcAft>
              <a:buNone/>
            </a:pPr>
            <a:r>
              <a:rPr lang="en-GB" sz="2800"/>
              <a:t>The </a:t>
            </a:r>
            <a:r>
              <a:rPr lang="en-GB" sz="2800">
                <a:latin typeface="Roboto Mono"/>
                <a:ea typeface="Roboto Mono"/>
                <a:cs typeface="Roboto Mono"/>
                <a:sym typeface="Roboto Mono"/>
              </a:rPr>
              <a:t>choice</a:t>
            </a:r>
            <a:r>
              <a:rPr lang="en-GB" sz="2800"/>
              <a:t> function (imported from the </a:t>
            </a:r>
            <a:r>
              <a:rPr lang="en-GB" sz="2800">
                <a:latin typeface="Roboto Mono"/>
                <a:ea typeface="Roboto Mono"/>
                <a:cs typeface="Roboto Mono"/>
                <a:sym typeface="Roboto Mono"/>
              </a:rPr>
              <a:t>random</a:t>
            </a:r>
            <a:r>
              <a:rPr lang="en-GB" sz="2800"/>
              <a:t> module in line 2) is used to randomly select an item out of the list of </a:t>
            </a:r>
            <a:r>
              <a:rPr lang="en-GB" sz="2800">
                <a:latin typeface="Roboto Mono"/>
                <a:ea typeface="Roboto Mono"/>
                <a:cs typeface="Roboto Mono"/>
                <a:sym typeface="Roboto Mono"/>
              </a:rPr>
              <a:t>cities</a:t>
            </a:r>
            <a:r>
              <a:rPr lang="en-GB" sz="2800"/>
              <a:t> (line 3).</a:t>
            </a:r>
            <a:endParaRPr sz="2800"/>
          </a:p>
          <a:p>
            <a:pPr indent="0" lvl="0" marL="0" rtl="0" algn="l">
              <a:spcBef>
                <a:spcPts val="2000"/>
              </a:spcBef>
              <a:spcAft>
                <a:spcPts val="20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a:t>
            </a:r>
            <a:r>
              <a:rPr lang="en-GB">
                <a:solidFill>
                  <a:srgbClr val="FFFFFF"/>
                </a:solidFill>
                <a:highlight>
                  <a:srgbClr val="FFFFFF"/>
                </a:highlight>
              </a:rPr>
              <a:t>.</a:t>
            </a:r>
            <a:endParaRPr>
              <a:highlight>
                <a:srgbClr val="FFFFFF"/>
              </a:highlight>
            </a:endParaRPr>
          </a:p>
        </p:txBody>
      </p:sp>
      <p:sp>
        <p:nvSpPr>
          <p:cNvPr id="172" name="Google Shape;172;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3" name="Google Shape;173;p26"/>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Step 2</a:t>
            </a:r>
            <a:endParaRPr b="1" sz="2800"/>
          </a:p>
          <a:p>
            <a:pPr indent="0" lvl="0" marL="0" rtl="0" algn="l">
              <a:spcBef>
                <a:spcPts val="2000"/>
              </a:spcBef>
              <a:spcAft>
                <a:spcPts val="0"/>
              </a:spcAft>
              <a:buNone/>
            </a:pPr>
            <a:r>
              <a:rPr b="1" lang="en-GB" sz="2800"/>
              <a:t>Run</a:t>
            </a:r>
            <a:r>
              <a:rPr lang="en-GB" sz="2800"/>
              <a:t> the program a couple of times to see how it currently works. You will find it is very hard for the user to guess the </a:t>
            </a:r>
            <a:r>
              <a:rPr lang="en-GB" sz="2800">
                <a:latin typeface="Roboto Mono"/>
                <a:ea typeface="Roboto Mono"/>
                <a:cs typeface="Roboto Mono"/>
                <a:sym typeface="Roboto Mono"/>
              </a:rPr>
              <a:t>city</a:t>
            </a:r>
            <a:r>
              <a:rPr lang="en-GB" sz="2800"/>
              <a:t>, without any additional information. </a:t>
            </a:r>
            <a:endParaRPr sz="2800"/>
          </a:p>
          <a:p>
            <a:pPr indent="0" lvl="0" marL="0" rtl="0" algn="l">
              <a:spcBef>
                <a:spcPts val="2000"/>
              </a:spcBef>
              <a:spcAft>
                <a:spcPts val="2000"/>
              </a:spcAft>
              <a:buNone/>
            </a:pPr>
            <a:r>
              <a:rPr b="1" lang="en-GB" sz="2800">
                <a:solidFill>
                  <a:schemeClr val="accent1"/>
                </a:solidFill>
              </a:rPr>
              <a:t>Tip:</a:t>
            </a:r>
            <a:r>
              <a:rPr lang="en-GB" sz="2800"/>
              <a:t>	Look at lines 11 to 13. While testing the program you can simply press Enter (without entering a city) and the city will be revealed, terminating the game.</a:t>
            </a:r>
            <a:endParaRPr sz="3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a:t>
            </a:r>
            <a:r>
              <a:rPr lang="en-GB">
                <a:solidFill>
                  <a:srgbClr val="FFFFFF"/>
                </a:solidFill>
                <a:highlight>
                  <a:srgbClr val="FFFFFF"/>
                </a:highlight>
              </a:rPr>
              <a:t>.</a:t>
            </a:r>
            <a:endParaRPr>
              <a:highlight>
                <a:srgbClr val="FFFFFF"/>
              </a:highlight>
            </a:endParaRPr>
          </a:p>
        </p:txBody>
      </p:sp>
      <p:sp>
        <p:nvSpPr>
          <p:cNvPr id="179" name="Google Shape;179;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0" name="Google Shape;180;p27"/>
          <p:cNvSpPr txBox="1"/>
          <p:nvPr>
            <p:ph idx="1" type="body"/>
          </p:nvPr>
        </p:nvSpPr>
        <p:spPr>
          <a:xfrm>
            <a:off x="917950" y="2199450"/>
            <a:ext cx="16452000" cy="66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Step 3 - Add</a:t>
            </a:r>
            <a:r>
              <a:rPr lang="en-GB" sz="2800"/>
              <a:t> the incomplete lines below to your program, right above the </a:t>
            </a:r>
            <a:r>
              <a:rPr lang="en-GB" sz="2800">
                <a:latin typeface="Roboto Mono"/>
                <a:ea typeface="Roboto Mono"/>
                <a:cs typeface="Roboto Mono"/>
                <a:sym typeface="Roboto Mono"/>
              </a:rPr>
              <a:t>else</a:t>
            </a:r>
            <a:r>
              <a:rPr lang="en-GB" sz="2800"/>
              <a:t>-block.</a:t>
            </a:r>
            <a:endParaRPr sz="2800"/>
          </a:p>
          <a:p>
            <a:pPr indent="0" lvl="0" marL="0" rtl="0" algn="l">
              <a:spcBef>
                <a:spcPts val="2000"/>
              </a:spcBef>
              <a:spcAft>
                <a:spcPts val="0"/>
              </a:spcAft>
              <a:buNone/>
            </a:pPr>
            <a:r>
              <a:rPr b="1" lang="en-GB" sz="2800"/>
              <a:t>Complete</a:t>
            </a:r>
            <a:r>
              <a:rPr lang="en-GB" sz="2800"/>
              <a:t> the gaps so that the program reveals the first letter of the </a:t>
            </a:r>
            <a:r>
              <a:rPr lang="en-GB" sz="2800">
                <a:latin typeface="Roboto Mono"/>
                <a:ea typeface="Roboto Mono"/>
                <a:cs typeface="Roboto Mono"/>
                <a:sym typeface="Roboto Mono"/>
              </a:rPr>
              <a:t>city</a:t>
            </a:r>
            <a:r>
              <a:rPr lang="en-GB" sz="2800"/>
              <a:t> to the user, in the case where the </a:t>
            </a:r>
            <a:r>
              <a:rPr lang="en-GB" sz="2800">
                <a:latin typeface="Roboto Mono"/>
                <a:ea typeface="Roboto Mono"/>
                <a:cs typeface="Roboto Mono"/>
                <a:sym typeface="Roboto Mono"/>
              </a:rPr>
              <a:t>city</a:t>
            </a:r>
            <a:r>
              <a:rPr lang="en-GB" sz="2800"/>
              <a:t>’s first letter is different from the first letter of the user’s </a:t>
            </a:r>
            <a:r>
              <a:rPr lang="en-GB" sz="2800">
                <a:latin typeface="Roboto Mono"/>
                <a:ea typeface="Roboto Mono"/>
                <a:cs typeface="Roboto Mono"/>
                <a:sym typeface="Roboto Mono"/>
              </a:rPr>
              <a:t>guess</a:t>
            </a:r>
            <a:r>
              <a:rPr lang="en-GB" sz="2800"/>
              <a:t>. </a:t>
            </a:r>
            <a:endParaRPr sz="2800"/>
          </a:p>
          <a:p>
            <a:pPr indent="0" lvl="0" marL="0" rtl="0" algn="l">
              <a:spcBef>
                <a:spcPts val="2000"/>
              </a:spcBef>
              <a:spcAft>
                <a:spcPts val="0"/>
              </a:spcAft>
              <a:buNone/>
            </a:pPr>
            <a:r>
              <a:rPr b="1" lang="en-GB" sz="2800">
                <a:solidFill>
                  <a:schemeClr val="accent1"/>
                </a:solidFill>
              </a:rPr>
              <a:t>Tip:</a:t>
            </a:r>
            <a:r>
              <a:rPr lang="en-GB" sz="2800"/>
              <a:t>	You can access a specific character in a string just like you can access a specific item in a list, by using the string’s name followed by an index in square brackets.</a:t>
            </a:r>
            <a:endParaRPr sz="2800"/>
          </a:p>
          <a:p>
            <a:pPr indent="0" lvl="0" marL="0" rtl="0" algn="l">
              <a:spcBef>
                <a:spcPts val="2000"/>
              </a:spcBef>
              <a:spcAft>
                <a:spcPts val="2000"/>
              </a:spcAft>
              <a:buNone/>
            </a:pPr>
            <a:r>
              <a:rPr b="1" lang="en-GB" sz="2800">
                <a:solidFill>
                  <a:schemeClr val="accent1"/>
                </a:solidFill>
              </a:rPr>
              <a:t>Tip:</a:t>
            </a:r>
            <a:r>
              <a:rPr lang="en-GB" sz="2800"/>
              <a:t>	You must indent these lines properly, as they are part of the </a:t>
            </a:r>
            <a:r>
              <a:rPr lang="en-GB" sz="2800">
                <a:latin typeface="Roboto Mono"/>
                <a:ea typeface="Roboto Mono"/>
                <a:cs typeface="Roboto Mono"/>
                <a:sym typeface="Roboto Mono"/>
              </a:rPr>
              <a:t>while</a:t>
            </a:r>
            <a:r>
              <a:rPr lang="en-GB" sz="2800"/>
              <a:t>-block.</a:t>
            </a:r>
            <a:endParaRPr sz="2800"/>
          </a:p>
        </p:txBody>
      </p:sp>
      <p:graphicFrame>
        <p:nvGraphicFramePr>
          <p:cNvPr id="181" name="Google Shape;181;p27"/>
          <p:cNvGraphicFramePr/>
          <p:nvPr/>
        </p:nvGraphicFramePr>
        <p:xfrm>
          <a:off x="917950" y="6887775"/>
          <a:ext cx="3000000" cy="3000000"/>
        </p:xfrm>
        <a:graphic>
          <a:graphicData uri="http://schemas.openxmlformats.org/drawingml/2006/table">
            <a:tbl>
              <a:tblPr>
                <a:noFill/>
                <a:tableStyleId>{B5A2166D-4419-4695-8218-BE1184335377}</a:tableStyleId>
              </a:tblPr>
              <a:tblGrid>
                <a:gridCol w="1160400"/>
                <a:gridCol w="13151175"/>
              </a:tblGrid>
              <a:tr h="2187175">
                <a:tc>
                  <a:txBody>
                    <a:bodyPr/>
                    <a:lstStyle/>
                    <a:p>
                      <a:pPr indent="0" lvl="0" marL="0" rtl="0" algn="r">
                        <a:lnSpc>
                          <a:spcPct val="115000"/>
                        </a:lnSpc>
                        <a:spcBef>
                          <a:spcPts val="0"/>
                        </a:spcBef>
                        <a:spcAft>
                          <a:spcPts val="0"/>
                        </a:spcAft>
                        <a:buNone/>
                      </a:pPr>
                      <a:r>
                        <a:rPr lang="en-GB" sz="2800">
                          <a:solidFill>
                            <a:srgbClr val="6AA84F"/>
                          </a:solidFill>
                          <a:latin typeface="Roboto Mono"/>
                          <a:ea typeface="Roboto Mono"/>
                          <a:cs typeface="Roboto Mono"/>
                          <a:sym typeface="Roboto Mono"/>
                        </a:rPr>
                        <a:t>+</a:t>
                      </a:r>
                      <a:endParaRPr sz="2800">
                        <a:solidFill>
                          <a:srgbClr val="6AA84F"/>
                        </a:solidFill>
                        <a:latin typeface="Roboto Mono"/>
                        <a:ea typeface="Roboto Mono"/>
                        <a:cs typeface="Roboto Mono"/>
                        <a:sym typeface="Roboto Mono"/>
                      </a:endParaRPr>
                    </a:p>
                    <a:p>
                      <a:pPr indent="0" lvl="0" marL="0" rtl="0" algn="r">
                        <a:lnSpc>
                          <a:spcPct val="115000"/>
                        </a:lnSpc>
                        <a:spcBef>
                          <a:spcPts val="0"/>
                        </a:spcBef>
                        <a:spcAft>
                          <a:spcPts val="0"/>
                        </a:spcAft>
                        <a:buNone/>
                      </a:pPr>
                      <a:r>
                        <a:rPr lang="en-GB" sz="2800">
                          <a:solidFill>
                            <a:srgbClr val="6AA84F"/>
                          </a:solidFill>
                          <a:latin typeface="Roboto Mono"/>
                          <a:ea typeface="Roboto Mono"/>
                          <a:cs typeface="Roboto Mono"/>
                          <a:sym typeface="Roboto Mono"/>
                        </a:rPr>
                        <a:t>+</a:t>
                      </a:r>
                      <a:endParaRPr sz="2800">
                        <a:solidFill>
                          <a:srgbClr val="6AA84F"/>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elif </a:t>
                      </a:r>
                      <a:r>
                        <a:rPr lang="en-GB" sz="2800">
                          <a:highlight>
                            <a:srgbClr val="EFEFEF"/>
                          </a:highlight>
                          <a:latin typeface="Roboto Mono"/>
                          <a:ea typeface="Roboto Mono"/>
                          <a:cs typeface="Roboto Mono"/>
                          <a:sym typeface="Roboto Mono"/>
                        </a:rPr>
                        <a:t>                 </a:t>
                      </a:r>
                      <a:r>
                        <a:rPr lang="en-GB" sz="2800">
                          <a:latin typeface="Roboto Mono"/>
                          <a:ea typeface="Roboto Mono"/>
                          <a:cs typeface="Roboto Mono"/>
                          <a:sym typeface="Roboto Mono"/>
                        </a:rPr>
                        <a:t>:</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  print("The first letter is", </a:t>
                      </a:r>
                      <a:r>
                        <a:rPr lang="en-GB" sz="2800">
                          <a:highlight>
                            <a:srgbClr val="EFEFEF"/>
                          </a:highlight>
                          <a:latin typeface="Roboto Mono"/>
                          <a:ea typeface="Roboto Mono"/>
                          <a:cs typeface="Roboto Mono"/>
                          <a:sym typeface="Roboto Mono"/>
                        </a:rPr>
                        <a:t>           </a:t>
                      </a:r>
                      <a:r>
                        <a:rPr lang="en-GB" sz="2800">
                          <a:latin typeface="Roboto Mono"/>
                          <a:ea typeface="Roboto Mono"/>
                          <a:cs typeface="Roboto Mono"/>
                          <a:sym typeface="Roboto Mono"/>
                        </a:rPr>
                        <a:t>)</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solidFill>
                            <a:srgbClr val="666666"/>
                          </a:solidFill>
                          <a:latin typeface="Roboto Mono"/>
                          <a:ea typeface="Roboto Mono"/>
                          <a:cs typeface="Roboto Mono"/>
                          <a:sym typeface="Roboto Mono"/>
                        </a:rPr>
                        <a:t>else:</a:t>
                      </a:r>
                      <a:endParaRPr sz="2800">
                        <a:solidFill>
                          <a:srgbClr val="666666"/>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solidFill>
                            <a:srgbClr val="666666"/>
                          </a:solidFill>
                          <a:latin typeface="Roboto Mono"/>
                          <a:ea typeface="Roboto Mono"/>
                          <a:cs typeface="Roboto Mono"/>
                          <a:sym typeface="Roboto Mono"/>
                        </a:rPr>
                        <a:t>    print("Try again")</a:t>
                      </a:r>
                      <a:endParaRPr sz="2800">
                        <a:solidFill>
                          <a:srgbClr val="666666"/>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a:t>
            </a:r>
            <a:r>
              <a:rPr lang="en-GB">
                <a:solidFill>
                  <a:srgbClr val="FFFFFF"/>
                </a:solidFill>
                <a:highlight>
                  <a:srgbClr val="FFFFFF"/>
                </a:highlight>
              </a:rPr>
              <a:t>.</a:t>
            </a:r>
            <a:endParaRPr>
              <a:highlight>
                <a:srgbClr val="FFFFFF"/>
              </a:highlight>
            </a:endParaRPr>
          </a:p>
        </p:txBody>
      </p:sp>
      <p:sp>
        <p:nvSpPr>
          <p:cNvPr id="187" name="Google Shape;187;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8" name="Google Shape;188;p28"/>
          <p:cNvSpPr txBox="1"/>
          <p:nvPr>
            <p:ph idx="1" type="body"/>
          </p:nvPr>
        </p:nvSpPr>
        <p:spPr>
          <a:xfrm>
            <a:off x="917950" y="2199450"/>
            <a:ext cx="16452000" cy="66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700"/>
              <a:t>Here is some example input and output to show how the program </a:t>
            </a:r>
            <a:r>
              <a:rPr b="1" lang="en-GB" sz="2700"/>
              <a:t>should</a:t>
            </a:r>
            <a:r>
              <a:rPr lang="en-GB" sz="2700"/>
              <a:t> run.</a:t>
            </a:r>
            <a:endParaRPr sz="2700"/>
          </a:p>
          <a:p>
            <a:pPr indent="0" lvl="0" marL="0" rtl="0" algn="l">
              <a:spcBef>
                <a:spcPts val="2000"/>
              </a:spcBef>
              <a:spcAft>
                <a:spcPts val="2000"/>
              </a:spcAft>
              <a:buNone/>
            </a:pPr>
            <a:r>
              <a:t/>
            </a:r>
            <a:endParaRPr sz="2700"/>
          </a:p>
        </p:txBody>
      </p:sp>
      <p:graphicFrame>
        <p:nvGraphicFramePr>
          <p:cNvPr id="189" name="Google Shape;189;p28"/>
          <p:cNvGraphicFramePr/>
          <p:nvPr/>
        </p:nvGraphicFramePr>
        <p:xfrm>
          <a:off x="917950" y="2996525"/>
          <a:ext cx="3000000" cy="3000000"/>
        </p:xfrm>
        <a:graphic>
          <a:graphicData uri="http://schemas.openxmlformats.org/drawingml/2006/table">
            <a:tbl>
              <a:tblPr>
                <a:noFill/>
                <a:tableStyleId>{B5A2166D-4419-4695-8218-BE1184335377}</a:tableStyleId>
              </a:tblPr>
              <a:tblGrid>
                <a:gridCol w="6119700"/>
                <a:gridCol w="9805850"/>
              </a:tblGrid>
              <a:tr h="601800">
                <a:tc>
                  <a:txBody>
                    <a:bodyPr/>
                    <a:lstStyle/>
                    <a:p>
                      <a:pPr indent="0" lvl="0" marL="0" rtl="0" algn="l">
                        <a:lnSpc>
                          <a:spcPct val="114000"/>
                        </a:lnSpc>
                        <a:spcBef>
                          <a:spcPts val="0"/>
                        </a:spcBef>
                        <a:spcAft>
                          <a:spcPts val="0"/>
                        </a:spcAft>
                        <a:buNone/>
                      </a:pPr>
                      <a:r>
                        <a:rPr b="1" lang="en-GB" sz="2800">
                          <a:latin typeface="Montserrat"/>
                          <a:ea typeface="Montserrat"/>
                          <a:cs typeface="Montserrat"/>
                          <a:sym typeface="Montserrat"/>
                        </a:rPr>
                        <a:t>Example</a:t>
                      </a:r>
                      <a:endParaRPr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27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859725">
                <a:tc gridSpan="2">
                  <a:txBody>
                    <a:bodyPr/>
                    <a:lstStyle/>
                    <a:p>
                      <a:pPr indent="0" lvl="0" marL="0" rtl="0" algn="l">
                        <a:lnSpc>
                          <a:spcPct val="114000"/>
                        </a:lnSpc>
                        <a:spcBef>
                          <a:spcPts val="0"/>
                        </a:spcBef>
                        <a:spcAft>
                          <a:spcPts val="0"/>
                        </a:spcAft>
                        <a:buNone/>
                      </a:pPr>
                      <a:r>
                        <a:rPr lang="en-GB" sz="2800">
                          <a:latin typeface="Montserrat"/>
                          <a:ea typeface="Montserrat"/>
                          <a:cs typeface="Montserrat"/>
                          <a:sym typeface="Montserrat"/>
                        </a:rPr>
                        <a:t>Note: This example illustrates how your program should work. The output of your program will depend on the randomly selected city and the user’s input, so it will be different each time you execute it.</a:t>
                      </a:r>
                      <a:endParaRPr b="1"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5B5BA5"/>
                      </a:solidFill>
                      <a:prstDash val="solid"/>
                      <a:round/>
                      <a:headEnd len="sm" w="sm" type="none"/>
                      <a:tailEnd len="sm" w="sm" type="none"/>
                    </a:lnB>
                  </a:tcPr>
                </a:tc>
                <a:tc hMerge="1"/>
              </a:tr>
              <a:tr h="1289575">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program displays a prompt and waits for keyboard input.</a:t>
                      </a:r>
                      <a:endParaRPr sz="2800">
                        <a:latin typeface="Montserrat"/>
                        <a:ea typeface="Montserrat"/>
                        <a:cs typeface="Montserrat"/>
                        <a:sym typeface="Montserrat"/>
                      </a:endParaRPr>
                    </a:p>
                  </a:txBody>
                  <a:tcPr marT="762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Guess my European capital:</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tcPr>
                </a:tc>
              </a:tr>
              <a:tr h="107465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user types a reply.</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Prague</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66570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program displays a hint. The selected city is actually Moscow (different first letter).</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The first letter is M</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a:t>
            </a:r>
            <a:r>
              <a:rPr lang="en-GB">
                <a:solidFill>
                  <a:srgbClr val="FFFFFF"/>
                </a:solidFill>
                <a:highlight>
                  <a:srgbClr val="FFFFFF"/>
                </a:highlight>
              </a:rPr>
              <a:t>.</a:t>
            </a:r>
            <a:endParaRPr>
              <a:highlight>
                <a:srgbClr val="FFFFFF"/>
              </a:highlight>
            </a:endParaRPr>
          </a:p>
        </p:txBody>
      </p:sp>
      <p:sp>
        <p:nvSpPr>
          <p:cNvPr id="195" name="Google Shape;195;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6" name="Google Shape;196;p29"/>
          <p:cNvSpPr txBox="1"/>
          <p:nvPr>
            <p:ph idx="1" type="body"/>
          </p:nvPr>
        </p:nvSpPr>
        <p:spPr>
          <a:xfrm>
            <a:off x="917950" y="2199450"/>
            <a:ext cx="16452000" cy="66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Step 4</a:t>
            </a:r>
            <a:endParaRPr b="1" sz="2800"/>
          </a:p>
          <a:p>
            <a:pPr indent="0" lvl="0" marL="0" rtl="0" algn="l">
              <a:spcBef>
                <a:spcPts val="2000"/>
              </a:spcBef>
              <a:spcAft>
                <a:spcPts val="0"/>
              </a:spcAft>
              <a:buNone/>
            </a:pPr>
            <a:r>
              <a:rPr b="1" lang="en-GB" sz="2800"/>
              <a:t>Add </a:t>
            </a:r>
            <a:r>
              <a:rPr lang="en-GB" sz="2800"/>
              <a:t>the incomplete lines below to your program, right above the </a:t>
            </a:r>
            <a:r>
              <a:rPr lang="en-GB" sz="2800">
                <a:latin typeface="Roboto Mono"/>
                <a:ea typeface="Roboto Mono"/>
                <a:cs typeface="Roboto Mono"/>
                <a:sym typeface="Roboto Mono"/>
              </a:rPr>
              <a:t>else</a:t>
            </a:r>
            <a:r>
              <a:rPr lang="en-GB" sz="2800"/>
              <a:t>-block.</a:t>
            </a:r>
            <a:endParaRPr sz="2800"/>
          </a:p>
          <a:p>
            <a:pPr indent="0" lvl="0" marL="0" rtl="0" algn="l">
              <a:spcBef>
                <a:spcPts val="2000"/>
              </a:spcBef>
              <a:spcAft>
                <a:spcPts val="0"/>
              </a:spcAft>
              <a:buNone/>
            </a:pPr>
            <a:r>
              <a:rPr lang="en-GB" sz="2800"/>
              <a:t>Complete the gaps so that the program reveals the length (number of characters) in city to the user, in the case where city’s length is different from the length of the user’s guess. </a:t>
            </a:r>
            <a:endParaRPr sz="2800"/>
          </a:p>
          <a:p>
            <a:pPr indent="0" lvl="0" marL="0" rtl="0" algn="l">
              <a:spcBef>
                <a:spcPts val="2000"/>
              </a:spcBef>
              <a:spcAft>
                <a:spcPts val="0"/>
              </a:spcAft>
              <a:buNone/>
            </a:pPr>
            <a:r>
              <a:rPr b="1" lang="en-GB" sz="2800">
                <a:solidFill>
                  <a:schemeClr val="accent1"/>
                </a:solidFill>
              </a:rPr>
              <a:t>Tip:</a:t>
            </a:r>
            <a:r>
              <a:rPr lang="en-GB" sz="2800"/>
              <a:t>	Use the </a:t>
            </a:r>
            <a:r>
              <a:rPr lang="en-GB" sz="2800">
                <a:latin typeface="Roboto Mono"/>
                <a:ea typeface="Roboto Mono"/>
                <a:cs typeface="Roboto Mono"/>
                <a:sym typeface="Roboto Mono"/>
              </a:rPr>
              <a:t>len</a:t>
            </a:r>
            <a:r>
              <a:rPr lang="en-GB" sz="2800"/>
              <a:t> function to retrieve the number of characters in </a:t>
            </a:r>
            <a:r>
              <a:rPr lang="en-GB" sz="2800">
                <a:latin typeface="Roboto Mono"/>
                <a:ea typeface="Roboto Mono"/>
                <a:cs typeface="Roboto Mono"/>
                <a:sym typeface="Roboto Mono"/>
              </a:rPr>
              <a:t>city</a:t>
            </a:r>
            <a:r>
              <a:rPr lang="en-GB" sz="2800"/>
              <a:t> and </a:t>
            </a:r>
            <a:r>
              <a:rPr lang="en-GB" sz="2800">
                <a:latin typeface="Roboto Mono"/>
                <a:ea typeface="Roboto Mono"/>
                <a:cs typeface="Roboto Mono"/>
                <a:sym typeface="Roboto Mono"/>
              </a:rPr>
              <a:t>guess</a:t>
            </a:r>
            <a:r>
              <a:rPr lang="en-GB" sz="2800"/>
              <a:t>.</a:t>
            </a:r>
            <a:endParaRPr sz="2800"/>
          </a:p>
          <a:p>
            <a:pPr indent="0" lvl="0" marL="0" rtl="0" algn="l">
              <a:spcBef>
                <a:spcPts val="2000"/>
              </a:spcBef>
              <a:spcAft>
                <a:spcPts val="0"/>
              </a:spcAft>
              <a:buNone/>
            </a:pPr>
            <a:r>
              <a:rPr b="1" lang="en-GB" sz="2800">
                <a:solidFill>
                  <a:schemeClr val="accent1"/>
                </a:solidFill>
              </a:rPr>
              <a:t>Tip:</a:t>
            </a:r>
            <a:r>
              <a:rPr lang="en-GB" sz="2800"/>
              <a:t>	You must indent these lines properly, as they are part of the </a:t>
            </a:r>
            <a:r>
              <a:rPr lang="en-GB" sz="2800">
                <a:latin typeface="Roboto Mono"/>
                <a:ea typeface="Roboto Mono"/>
                <a:cs typeface="Roboto Mono"/>
                <a:sym typeface="Roboto Mono"/>
              </a:rPr>
              <a:t>while</a:t>
            </a:r>
            <a:r>
              <a:rPr lang="en-GB" sz="2800"/>
              <a:t>-block.</a:t>
            </a:r>
            <a:endParaRPr sz="2800"/>
          </a:p>
          <a:p>
            <a:pPr indent="0" lvl="0" marL="0" rtl="0" algn="l">
              <a:spcBef>
                <a:spcPts val="2000"/>
              </a:spcBef>
              <a:spcAft>
                <a:spcPts val="0"/>
              </a:spcAft>
              <a:buNone/>
            </a:pPr>
            <a:r>
              <a:t/>
            </a:r>
            <a:endParaRPr sz="2700"/>
          </a:p>
          <a:p>
            <a:pPr indent="0" lvl="0" marL="0" rtl="0" algn="l">
              <a:spcBef>
                <a:spcPts val="2000"/>
              </a:spcBef>
              <a:spcAft>
                <a:spcPts val="2000"/>
              </a:spcAft>
              <a:buNone/>
            </a:pPr>
            <a:r>
              <a:t/>
            </a:r>
            <a:endParaRPr sz="2700"/>
          </a:p>
        </p:txBody>
      </p:sp>
      <p:graphicFrame>
        <p:nvGraphicFramePr>
          <p:cNvPr id="197" name="Google Shape;197;p29"/>
          <p:cNvGraphicFramePr/>
          <p:nvPr/>
        </p:nvGraphicFramePr>
        <p:xfrm>
          <a:off x="1723050" y="6576475"/>
          <a:ext cx="3000000" cy="3000000"/>
        </p:xfrm>
        <a:graphic>
          <a:graphicData uri="http://schemas.openxmlformats.org/drawingml/2006/table">
            <a:tbl>
              <a:tblPr>
                <a:noFill/>
                <a:tableStyleId>{B5A2166D-4419-4695-8218-BE1184335377}</a:tableStyleId>
              </a:tblPr>
              <a:tblGrid>
                <a:gridCol w="1177900"/>
                <a:gridCol w="13349475"/>
              </a:tblGrid>
              <a:tr h="2261975">
                <a:tc>
                  <a:txBody>
                    <a:bodyPr/>
                    <a:lstStyle/>
                    <a:p>
                      <a:pPr indent="0" lvl="0" marL="0" rtl="0" algn="r">
                        <a:lnSpc>
                          <a:spcPct val="115000"/>
                        </a:lnSpc>
                        <a:spcBef>
                          <a:spcPts val="0"/>
                        </a:spcBef>
                        <a:spcAft>
                          <a:spcPts val="0"/>
                        </a:spcAft>
                        <a:buNone/>
                      </a:pPr>
                      <a:r>
                        <a:rPr lang="en-GB" sz="2700">
                          <a:solidFill>
                            <a:srgbClr val="6AA84F"/>
                          </a:solidFill>
                          <a:latin typeface="Roboto Mono"/>
                          <a:ea typeface="Roboto Mono"/>
                          <a:cs typeface="Roboto Mono"/>
                          <a:sym typeface="Roboto Mono"/>
                        </a:rPr>
                        <a:t>+</a:t>
                      </a:r>
                      <a:endParaRPr sz="2700">
                        <a:solidFill>
                          <a:srgbClr val="6AA84F"/>
                        </a:solidFill>
                        <a:latin typeface="Roboto Mono"/>
                        <a:ea typeface="Roboto Mono"/>
                        <a:cs typeface="Roboto Mono"/>
                        <a:sym typeface="Roboto Mono"/>
                      </a:endParaRPr>
                    </a:p>
                    <a:p>
                      <a:pPr indent="0" lvl="0" marL="0" rtl="0" algn="r">
                        <a:lnSpc>
                          <a:spcPct val="115000"/>
                        </a:lnSpc>
                        <a:spcBef>
                          <a:spcPts val="0"/>
                        </a:spcBef>
                        <a:spcAft>
                          <a:spcPts val="0"/>
                        </a:spcAft>
                        <a:buNone/>
                      </a:pPr>
                      <a:r>
                        <a:rPr lang="en-GB" sz="2700">
                          <a:solidFill>
                            <a:srgbClr val="6AA84F"/>
                          </a:solidFill>
                          <a:latin typeface="Roboto Mono"/>
                          <a:ea typeface="Roboto Mono"/>
                          <a:cs typeface="Roboto Mono"/>
                          <a:sym typeface="Roboto Mono"/>
                        </a:rPr>
                        <a:t>+</a:t>
                      </a:r>
                      <a:endParaRPr sz="2700">
                        <a:solidFill>
                          <a:srgbClr val="6AA84F"/>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elif </a:t>
                      </a:r>
                      <a:r>
                        <a:rPr lang="en-GB" sz="2800">
                          <a:highlight>
                            <a:srgbClr val="EFEFEF"/>
                          </a:highlight>
                          <a:latin typeface="Roboto Mono"/>
                          <a:ea typeface="Roboto Mono"/>
                          <a:cs typeface="Roboto Mono"/>
                          <a:sym typeface="Roboto Mono"/>
                        </a:rPr>
                        <a:t>                 </a:t>
                      </a:r>
                      <a:r>
                        <a:rPr lang="en-GB" sz="2800">
                          <a:latin typeface="Roboto Mono"/>
                          <a:ea typeface="Roboto Mono"/>
                          <a:cs typeface="Roboto Mono"/>
                          <a:sym typeface="Roboto Mono"/>
                        </a:rPr>
                        <a:t>:</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    print("It has", </a:t>
                      </a:r>
                      <a:r>
                        <a:rPr lang="en-GB" sz="2800">
                          <a:highlight>
                            <a:srgbClr val="EFEFEF"/>
                          </a:highlight>
                          <a:latin typeface="Roboto Mono"/>
                          <a:ea typeface="Roboto Mono"/>
                          <a:cs typeface="Roboto Mono"/>
                          <a:sym typeface="Roboto Mono"/>
                        </a:rPr>
                        <a:t>           </a:t>
                      </a:r>
                      <a:r>
                        <a:rPr lang="en-GB" sz="2800">
                          <a:latin typeface="Roboto Mono"/>
                          <a:ea typeface="Roboto Mono"/>
                          <a:cs typeface="Roboto Mono"/>
                          <a:sym typeface="Roboto Mono"/>
                        </a:rPr>
                        <a:t>, "letters")</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solidFill>
                            <a:srgbClr val="666666"/>
                          </a:solidFill>
                          <a:latin typeface="Roboto Mono"/>
                          <a:ea typeface="Roboto Mono"/>
                          <a:cs typeface="Roboto Mono"/>
                          <a:sym typeface="Roboto Mono"/>
                        </a:rPr>
                        <a:t>else:</a:t>
                      </a:r>
                      <a:endParaRPr sz="2800">
                        <a:solidFill>
                          <a:srgbClr val="666666"/>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solidFill>
                            <a:srgbClr val="666666"/>
                          </a:solidFill>
                          <a:latin typeface="Roboto Mono"/>
                          <a:ea typeface="Roboto Mono"/>
                          <a:cs typeface="Roboto Mono"/>
                          <a:sym typeface="Roboto Mono"/>
                        </a:rPr>
                        <a:t>    print("Try again")</a:t>
                      </a:r>
                      <a:endParaRPr sz="2800">
                        <a:solidFill>
                          <a:srgbClr val="666666"/>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a:t>
            </a:r>
            <a:r>
              <a:rPr lang="en-GB">
                <a:solidFill>
                  <a:srgbClr val="FFFFFF"/>
                </a:solidFill>
                <a:highlight>
                  <a:srgbClr val="FFFFFF"/>
                </a:highlight>
              </a:rPr>
              <a:t>.</a:t>
            </a:r>
            <a:endParaRPr>
              <a:highlight>
                <a:srgbClr val="FFFFFF"/>
              </a:highlight>
            </a:endParaRPr>
          </a:p>
        </p:txBody>
      </p:sp>
      <p:sp>
        <p:nvSpPr>
          <p:cNvPr id="203" name="Google Shape;203;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4" name="Google Shape;204;p30"/>
          <p:cNvSpPr txBox="1"/>
          <p:nvPr>
            <p:ph idx="1" type="body"/>
          </p:nvPr>
        </p:nvSpPr>
        <p:spPr>
          <a:xfrm>
            <a:off x="917950" y="2199450"/>
            <a:ext cx="16452000" cy="66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Here is some example input and output to show you how your program </a:t>
            </a:r>
            <a:r>
              <a:rPr b="1" lang="en-GB" sz="2800"/>
              <a:t>should</a:t>
            </a:r>
            <a:r>
              <a:rPr lang="en-GB" sz="2800"/>
              <a:t> run:</a:t>
            </a:r>
            <a:endParaRPr sz="2800"/>
          </a:p>
          <a:p>
            <a:pPr indent="0" lvl="0" marL="0" rtl="0" algn="l">
              <a:spcBef>
                <a:spcPts val="2000"/>
              </a:spcBef>
              <a:spcAft>
                <a:spcPts val="0"/>
              </a:spcAft>
              <a:buNone/>
            </a:pPr>
            <a:r>
              <a:t/>
            </a:r>
            <a:endParaRPr sz="2700"/>
          </a:p>
          <a:p>
            <a:pPr indent="0" lvl="0" marL="0" rtl="0" algn="l">
              <a:spcBef>
                <a:spcPts val="2000"/>
              </a:spcBef>
              <a:spcAft>
                <a:spcPts val="2000"/>
              </a:spcAft>
              <a:buNone/>
            </a:pPr>
            <a:r>
              <a:t/>
            </a:r>
            <a:endParaRPr sz="2700"/>
          </a:p>
        </p:txBody>
      </p:sp>
      <p:graphicFrame>
        <p:nvGraphicFramePr>
          <p:cNvPr id="205" name="Google Shape;205;p30"/>
          <p:cNvGraphicFramePr/>
          <p:nvPr/>
        </p:nvGraphicFramePr>
        <p:xfrm>
          <a:off x="917950" y="2718825"/>
          <a:ext cx="3000000" cy="3000000"/>
        </p:xfrm>
        <a:graphic>
          <a:graphicData uri="http://schemas.openxmlformats.org/drawingml/2006/table">
            <a:tbl>
              <a:tblPr>
                <a:noFill/>
                <a:tableStyleId>{B5A2166D-4419-4695-8218-BE1184335377}</a:tableStyleId>
              </a:tblPr>
              <a:tblGrid>
                <a:gridCol w="5673375"/>
                <a:gridCol w="9090650"/>
              </a:tblGrid>
              <a:tr h="557525">
                <a:tc>
                  <a:txBody>
                    <a:bodyPr/>
                    <a:lstStyle/>
                    <a:p>
                      <a:pPr indent="0" lvl="0" marL="0" rtl="0" algn="l">
                        <a:lnSpc>
                          <a:spcPct val="114000"/>
                        </a:lnSpc>
                        <a:spcBef>
                          <a:spcPts val="0"/>
                        </a:spcBef>
                        <a:spcAft>
                          <a:spcPts val="0"/>
                        </a:spcAft>
                        <a:buNone/>
                      </a:pPr>
                      <a:r>
                        <a:rPr b="1" lang="en-GB" sz="2800">
                          <a:latin typeface="Montserrat"/>
                          <a:ea typeface="Montserrat"/>
                          <a:cs typeface="Montserrat"/>
                          <a:sym typeface="Montserrat"/>
                        </a:rPr>
                        <a:t>Example</a:t>
                      </a:r>
                      <a:endParaRPr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2800">
                        <a:latin typeface="Roboto Mono"/>
                        <a:ea typeface="Roboto Mono"/>
                        <a:cs typeface="Roboto Mono"/>
                        <a:sym typeface="Roboto Mono"/>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796475">
                <a:tc gridSpan="2">
                  <a:txBody>
                    <a:bodyPr/>
                    <a:lstStyle/>
                    <a:p>
                      <a:pPr indent="0" lvl="0" marL="0" rtl="0" algn="l">
                        <a:lnSpc>
                          <a:spcPct val="114000"/>
                        </a:lnSpc>
                        <a:spcBef>
                          <a:spcPts val="0"/>
                        </a:spcBef>
                        <a:spcAft>
                          <a:spcPts val="0"/>
                        </a:spcAft>
                        <a:buNone/>
                      </a:pPr>
                      <a:r>
                        <a:rPr lang="en-GB" sz="2800">
                          <a:latin typeface="Montserrat"/>
                          <a:ea typeface="Montserrat"/>
                          <a:cs typeface="Montserrat"/>
                          <a:sym typeface="Montserrat"/>
                        </a:rPr>
                        <a:t>Note: This example illustrates how your program should work. The output of your program will depend on the randomly selected city and the user’s input, so it will be different each time you execute it.</a:t>
                      </a:r>
                      <a:endParaRPr b="1"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5B5BA5"/>
                      </a:solidFill>
                      <a:prstDash val="solid"/>
                      <a:round/>
                      <a:headEnd len="sm" w="sm" type="none"/>
                      <a:tailEnd len="sm" w="sm" type="none"/>
                    </a:lnB>
                  </a:tcPr>
                </a:tc>
                <a:tc hMerge="1"/>
              </a:tr>
              <a:tr h="1194725">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program displays a prompt and waits for keyboard input.</a:t>
                      </a:r>
                      <a:endParaRPr sz="2800">
                        <a:latin typeface="Montserrat"/>
                        <a:ea typeface="Montserrat"/>
                        <a:cs typeface="Montserrat"/>
                        <a:sym typeface="Montserrat"/>
                      </a:endParaRPr>
                    </a:p>
                  </a:txBody>
                  <a:tcPr marT="762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Guess my European capital:</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tcPr>
                </a:tc>
              </a:tr>
              <a:tr h="99560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user types a reply.</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Prague</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99120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program displays a hint. The selected </a:t>
                      </a:r>
                      <a:r>
                        <a:rPr lang="en-GB" sz="2800">
                          <a:latin typeface="Roboto Mono"/>
                          <a:ea typeface="Roboto Mono"/>
                          <a:cs typeface="Roboto Mono"/>
                          <a:sym typeface="Roboto Mono"/>
                        </a:rPr>
                        <a:t>city</a:t>
                      </a:r>
                      <a:r>
                        <a:rPr lang="en-GB" sz="2800">
                          <a:latin typeface="Montserrat"/>
                          <a:ea typeface="Montserrat"/>
                          <a:cs typeface="Montserrat"/>
                          <a:sym typeface="Montserrat"/>
                        </a:rPr>
                        <a:t> is actually Paris (same first letter but different length).</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It has 5 letters</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a:t>
            </a:r>
            <a:r>
              <a:rPr lang="en-GB">
                <a:solidFill>
                  <a:srgbClr val="FFFFFF"/>
                </a:solidFill>
                <a:highlight>
                  <a:srgbClr val="FFFFFF"/>
                </a:highlight>
              </a:rPr>
              <a:t>.</a:t>
            </a:r>
            <a:endParaRPr>
              <a:highlight>
                <a:srgbClr val="FFFFFF"/>
              </a:highlight>
            </a:endParaRPr>
          </a:p>
        </p:txBody>
      </p:sp>
      <p:sp>
        <p:nvSpPr>
          <p:cNvPr id="211" name="Google Shape;211;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2" name="Google Shape;212;p31"/>
          <p:cNvSpPr txBox="1"/>
          <p:nvPr>
            <p:ph idx="1" type="body"/>
          </p:nvPr>
        </p:nvSpPr>
        <p:spPr>
          <a:xfrm>
            <a:off x="917950" y="2199450"/>
            <a:ext cx="16452000" cy="66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Step 5 - Add</a:t>
            </a:r>
            <a:r>
              <a:rPr lang="en-GB" sz="2800"/>
              <a:t> the incomplete lines below to your program, right above the </a:t>
            </a:r>
            <a:r>
              <a:rPr lang="en-GB" sz="2800">
                <a:latin typeface="Roboto Mono"/>
                <a:ea typeface="Roboto Mono"/>
                <a:cs typeface="Roboto Mono"/>
                <a:sym typeface="Roboto Mono"/>
              </a:rPr>
              <a:t>else</a:t>
            </a:r>
            <a:r>
              <a:rPr lang="en-GB" sz="2800"/>
              <a:t>-block.</a:t>
            </a:r>
            <a:endParaRPr sz="2800"/>
          </a:p>
          <a:p>
            <a:pPr indent="0" lvl="0" marL="0" rtl="0" algn="l">
              <a:spcBef>
                <a:spcPts val="2000"/>
              </a:spcBef>
              <a:spcAft>
                <a:spcPts val="0"/>
              </a:spcAft>
              <a:buNone/>
            </a:pPr>
            <a:r>
              <a:rPr b="1" lang="en-GB" sz="2800"/>
              <a:t>Complete</a:t>
            </a:r>
            <a:r>
              <a:rPr lang="en-GB" sz="2800"/>
              <a:t> the gaps so that the program reveals the second letter of </a:t>
            </a:r>
            <a:r>
              <a:rPr lang="en-GB" sz="2800">
                <a:latin typeface="Roboto Mono"/>
                <a:ea typeface="Roboto Mono"/>
                <a:cs typeface="Roboto Mono"/>
                <a:sym typeface="Roboto Mono"/>
              </a:rPr>
              <a:t>city</a:t>
            </a:r>
            <a:r>
              <a:rPr lang="en-GB" sz="2800"/>
              <a:t> to the user, in the case where </a:t>
            </a:r>
            <a:r>
              <a:rPr lang="en-GB" sz="2800">
                <a:latin typeface="Roboto Mono"/>
                <a:ea typeface="Roboto Mono"/>
                <a:cs typeface="Roboto Mono"/>
                <a:sym typeface="Roboto Mono"/>
              </a:rPr>
              <a:t>city</a:t>
            </a:r>
            <a:r>
              <a:rPr lang="en-GB" sz="2800"/>
              <a:t>’s second letter is not contained in the user’s </a:t>
            </a:r>
            <a:r>
              <a:rPr lang="en-GB" sz="2800">
                <a:latin typeface="Roboto Mono"/>
                <a:ea typeface="Roboto Mono"/>
                <a:cs typeface="Roboto Mono"/>
                <a:sym typeface="Roboto Mono"/>
              </a:rPr>
              <a:t>guess</a:t>
            </a:r>
            <a:r>
              <a:rPr lang="en-GB" sz="2800"/>
              <a:t>. </a:t>
            </a:r>
            <a:endParaRPr sz="2800"/>
          </a:p>
          <a:p>
            <a:pPr indent="0" lvl="0" marL="0" rtl="0" algn="l">
              <a:spcBef>
                <a:spcPts val="2000"/>
              </a:spcBef>
              <a:spcAft>
                <a:spcPts val="0"/>
              </a:spcAft>
              <a:buNone/>
            </a:pPr>
            <a:r>
              <a:rPr b="1" lang="en-GB" sz="2800">
                <a:solidFill>
                  <a:schemeClr val="accent1"/>
                </a:solidFill>
              </a:rPr>
              <a:t>Tip:</a:t>
            </a:r>
            <a:r>
              <a:rPr lang="en-GB" sz="2800"/>
              <a:t>	Use the in operator to check if a character is contained in a string.</a:t>
            </a:r>
            <a:endParaRPr sz="2800"/>
          </a:p>
          <a:p>
            <a:pPr indent="0" lvl="0" marL="0" rtl="0" algn="l">
              <a:spcBef>
                <a:spcPts val="2000"/>
              </a:spcBef>
              <a:spcAft>
                <a:spcPts val="0"/>
              </a:spcAft>
              <a:buNone/>
            </a:pPr>
            <a:r>
              <a:rPr b="1" lang="en-GB" sz="2800">
                <a:solidFill>
                  <a:schemeClr val="accent1"/>
                </a:solidFill>
              </a:rPr>
              <a:t>Tip:</a:t>
            </a:r>
            <a:r>
              <a:rPr lang="en-GB" sz="2800"/>
              <a:t>	You must indent these lines properly, as they are part of the while-block.</a:t>
            </a:r>
            <a:endParaRPr sz="28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2000"/>
              </a:spcAft>
              <a:buNone/>
            </a:pPr>
            <a:r>
              <a:t/>
            </a:r>
            <a:endParaRPr sz="2700"/>
          </a:p>
        </p:txBody>
      </p:sp>
      <p:graphicFrame>
        <p:nvGraphicFramePr>
          <p:cNvPr id="213" name="Google Shape;213;p31"/>
          <p:cNvGraphicFramePr/>
          <p:nvPr/>
        </p:nvGraphicFramePr>
        <p:xfrm>
          <a:off x="1624000" y="6151975"/>
          <a:ext cx="3000000" cy="3000000"/>
        </p:xfrm>
        <a:graphic>
          <a:graphicData uri="http://schemas.openxmlformats.org/drawingml/2006/table">
            <a:tbl>
              <a:tblPr>
                <a:noFill/>
                <a:tableStyleId>{B5A2166D-4419-4695-8218-BE1184335377}</a:tableStyleId>
              </a:tblPr>
              <a:tblGrid>
                <a:gridCol w="1204525"/>
                <a:gridCol w="13651225"/>
              </a:tblGrid>
              <a:tr h="2116425">
                <a:tc>
                  <a:txBody>
                    <a:bodyPr/>
                    <a:lstStyle/>
                    <a:p>
                      <a:pPr indent="0" lvl="0" marL="0" rtl="0" algn="r">
                        <a:lnSpc>
                          <a:spcPct val="115000"/>
                        </a:lnSpc>
                        <a:spcBef>
                          <a:spcPts val="0"/>
                        </a:spcBef>
                        <a:spcAft>
                          <a:spcPts val="0"/>
                        </a:spcAft>
                        <a:buNone/>
                      </a:pPr>
                      <a:r>
                        <a:rPr lang="en-GB" sz="2800">
                          <a:solidFill>
                            <a:srgbClr val="6AA84F"/>
                          </a:solidFill>
                          <a:latin typeface="Roboto Mono"/>
                          <a:ea typeface="Roboto Mono"/>
                          <a:cs typeface="Roboto Mono"/>
                          <a:sym typeface="Roboto Mono"/>
                        </a:rPr>
                        <a:t>+</a:t>
                      </a:r>
                      <a:endParaRPr sz="2800">
                        <a:solidFill>
                          <a:srgbClr val="6AA84F"/>
                        </a:solidFill>
                        <a:latin typeface="Roboto Mono"/>
                        <a:ea typeface="Roboto Mono"/>
                        <a:cs typeface="Roboto Mono"/>
                        <a:sym typeface="Roboto Mono"/>
                      </a:endParaRPr>
                    </a:p>
                    <a:p>
                      <a:pPr indent="0" lvl="0" marL="0" rtl="0" algn="r">
                        <a:lnSpc>
                          <a:spcPct val="115000"/>
                        </a:lnSpc>
                        <a:spcBef>
                          <a:spcPts val="0"/>
                        </a:spcBef>
                        <a:spcAft>
                          <a:spcPts val="0"/>
                        </a:spcAft>
                        <a:buNone/>
                      </a:pPr>
                      <a:r>
                        <a:rPr lang="en-GB" sz="2800">
                          <a:solidFill>
                            <a:srgbClr val="6AA84F"/>
                          </a:solidFill>
                          <a:latin typeface="Roboto Mono"/>
                          <a:ea typeface="Roboto Mono"/>
                          <a:cs typeface="Roboto Mono"/>
                          <a:sym typeface="Roboto Mono"/>
                        </a:rPr>
                        <a:t>+</a:t>
                      </a:r>
                      <a:endParaRPr sz="2800">
                        <a:solidFill>
                          <a:srgbClr val="6AA84F"/>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elif </a:t>
                      </a:r>
                      <a:r>
                        <a:rPr lang="en-GB" sz="2800">
                          <a:highlight>
                            <a:srgbClr val="EFEFEF"/>
                          </a:highlight>
                          <a:latin typeface="Roboto Mono"/>
                          <a:ea typeface="Roboto Mono"/>
                          <a:cs typeface="Roboto Mono"/>
                          <a:sym typeface="Roboto Mono"/>
                        </a:rPr>
                        <a:t>                 </a:t>
                      </a:r>
                      <a:r>
                        <a:rPr lang="en-GB" sz="2800">
                          <a:latin typeface="Roboto Mono"/>
                          <a:ea typeface="Roboto Mono"/>
                          <a:cs typeface="Roboto Mono"/>
                          <a:sym typeface="Roboto Mono"/>
                        </a:rPr>
                        <a:t>:</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    print("It contains letter", </a:t>
                      </a:r>
                      <a:r>
                        <a:rPr lang="en-GB" sz="2800">
                          <a:highlight>
                            <a:srgbClr val="EFEFEF"/>
                          </a:highlight>
                          <a:latin typeface="Roboto Mono"/>
                          <a:ea typeface="Roboto Mono"/>
                          <a:cs typeface="Roboto Mono"/>
                          <a:sym typeface="Roboto Mono"/>
                        </a:rPr>
                        <a:t>           </a:t>
                      </a:r>
                      <a:r>
                        <a:rPr lang="en-GB" sz="2800">
                          <a:latin typeface="Roboto Mono"/>
                          <a:ea typeface="Roboto Mono"/>
                          <a:cs typeface="Roboto Mono"/>
                          <a:sym typeface="Roboto Mono"/>
                        </a:rPr>
                        <a:t>)</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solidFill>
                            <a:srgbClr val="666666"/>
                          </a:solidFill>
                          <a:latin typeface="Roboto Mono"/>
                          <a:ea typeface="Roboto Mono"/>
                          <a:cs typeface="Roboto Mono"/>
                          <a:sym typeface="Roboto Mono"/>
                        </a:rPr>
                        <a:t>else:</a:t>
                      </a:r>
                      <a:endParaRPr sz="2800">
                        <a:solidFill>
                          <a:srgbClr val="666666"/>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solidFill>
                            <a:srgbClr val="666666"/>
                          </a:solidFill>
                          <a:latin typeface="Roboto Mono"/>
                          <a:ea typeface="Roboto Mono"/>
                          <a:cs typeface="Roboto Mono"/>
                          <a:sym typeface="Roboto Mono"/>
                        </a:rPr>
                        <a:t>    print("Try again")</a:t>
                      </a:r>
                      <a:endParaRPr sz="2800">
                        <a:solidFill>
                          <a:srgbClr val="666666"/>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a:t>
            </a:r>
            <a:r>
              <a:rPr lang="en-GB">
                <a:solidFill>
                  <a:srgbClr val="FFFFFF"/>
                </a:solidFill>
                <a:highlight>
                  <a:srgbClr val="FFFFFF"/>
                </a:highlight>
              </a:rPr>
              <a:t>.</a:t>
            </a:r>
            <a:endParaRPr>
              <a:highlight>
                <a:srgbClr val="FFFFFF"/>
              </a:highlight>
            </a:endParaRPr>
          </a:p>
        </p:txBody>
      </p:sp>
      <p:sp>
        <p:nvSpPr>
          <p:cNvPr id="219" name="Google Shape;219;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0" name="Google Shape;220;p32"/>
          <p:cNvSpPr txBox="1"/>
          <p:nvPr>
            <p:ph idx="1" type="body"/>
          </p:nvPr>
        </p:nvSpPr>
        <p:spPr>
          <a:xfrm>
            <a:off x="918000" y="2199450"/>
            <a:ext cx="16452000" cy="66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Here is some example input and output so that you can see how your program </a:t>
            </a:r>
            <a:r>
              <a:rPr b="1" lang="en-GB" sz="2800"/>
              <a:t>should</a:t>
            </a:r>
            <a:r>
              <a:rPr lang="en-GB" sz="2800"/>
              <a:t> run:</a:t>
            </a:r>
            <a:endParaRPr sz="28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2000"/>
              </a:spcAft>
              <a:buNone/>
            </a:pPr>
            <a:r>
              <a:t/>
            </a:r>
            <a:endParaRPr sz="2700"/>
          </a:p>
        </p:txBody>
      </p:sp>
      <p:graphicFrame>
        <p:nvGraphicFramePr>
          <p:cNvPr id="221" name="Google Shape;221;p32"/>
          <p:cNvGraphicFramePr/>
          <p:nvPr/>
        </p:nvGraphicFramePr>
        <p:xfrm>
          <a:off x="917950" y="2996525"/>
          <a:ext cx="3000000" cy="3000000"/>
        </p:xfrm>
        <a:graphic>
          <a:graphicData uri="http://schemas.openxmlformats.org/drawingml/2006/table">
            <a:tbl>
              <a:tblPr>
                <a:noFill/>
                <a:tableStyleId>{B5A2166D-4419-4695-8218-BE1184335377}</a:tableStyleId>
              </a:tblPr>
              <a:tblGrid>
                <a:gridCol w="7317750"/>
                <a:gridCol w="8448325"/>
              </a:tblGrid>
              <a:tr h="595050">
                <a:tc>
                  <a:txBody>
                    <a:bodyPr/>
                    <a:lstStyle/>
                    <a:p>
                      <a:pPr indent="0" lvl="0" marL="0" rtl="0" algn="l">
                        <a:lnSpc>
                          <a:spcPct val="114000"/>
                        </a:lnSpc>
                        <a:spcBef>
                          <a:spcPts val="0"/>
                        </a:spcBef>
                        <a:spcAft>
                          <a:spcPts val="0"/>
                        </a:spcAft>
                        <a:buNone/>
                      </a:pPr>
                      <a:r>
                        <a:rPr b="1" lang="en-GB" sz="2800">
                          <a:latin typeface="Montserrat"/>
                          <a:ea typeface="Montserrat"/>
                          <a:cs typeface="Montserrat"/>
                          <a:sym typeface="Montserrat"/>
                        </a:rPr>
                        <a:t>Example</a:t>
                      </a:r>
                      <a:endParaRPr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850075">
                <a:tc gridSpan="2">
                  <a:txBody>
                    <a:bodyPr/>
                    <a:lstStyle/>
                    <a:p>
                      <a:pPr indent="0" lvl="0" marL="0" rtl="0" algn="l">
                        <a:lnSpc>
                          <a:spcPct val="114000"/>
                        </a:lnSpc>
                        <a:spcBef>
                          <a:spcPts val="0"/>
                        </a:spcBef>
                        <a:spcAft>
                          <a:spcPts val="0"/>
                        </a:spcAft>
                        <a:buNone/>
                      </a:pPr>
                      <a:r>
                        <a:rPr lang="en-GB" sz="2800">
                          <a:latin typeface="Montserrat"/>
                          <a:ea typeface="Montserrat"/>
                          <a:cs typeface="Montserrat"/>
                          <a:sym typeface="Montserrat"/>
                        </a:rPr>
                        <a:t>Note: This example illustrates how your program should work. The output of your program will depend on the randomly selected city and the user’s input, so it will be different each time you execute it.</a:t>
                      </a:r>
                      <a:endParaRPr b="1"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5B5BA5"/>
                      </a:solidFill>
                      <a:prstDash val="solid"/>
                      <a:round/>
                      <a:headEnd len="sm" w="sm" type="none"/>
                      <a:tailEnd len="sm" w="sm" type="none"/>
                    </a:lnB>
                  </a:tcPr>
                </a:tc>
                <a:tc hMerge="1"/>
              </a:tr>
              <a:tr h="1275125">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program displays a prompt and waits for keyboard input.</a:t>
                      </a:r>
                      <a:endParaRPr sz="2800">
                        <a:latin typeface="Montserrat"/>
                        <a:ea typeface="Montserrat"/>
                        <a:cs typeface="Montserrat"/>
                        <a:sym typeface="Montserrat"/>
                      </a:endParaRPr>
                    </a:p>
                  </a:txBody>
                  <a:tcPr marT="762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Guess my European capital:</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tcPr>
                </a:tc>
              </a:tr>
              <a:tr h="106260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user types a reply.</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London</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60335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program displays a hint. The selected </a:t>
                      </a:r>
                      <a:r>
                        <a:rPr lang="en-GB" sz="2800">
                          <a:latin typeface="Roboto Mono"/>
                          <a:ea typeface="Roboto Mono"/>
                          <a:cs typeface="Roboto Mono"/>
                          <a:sym typeface="Roboto Mono"/>
                        </a:rPr>
                        <a:t>city</a:t>
                      </a:r>
                      <a:r>
                        <a:rPr lang="en-GB" sz="2800">
                          <a:latin typeface="Montserrat"/>
                          <a:ea typeface="Montserrat"/>
                          <a:cs typeface="Montserrat"/>
                          <a:sym typeface="Montserrat"/>
                        </a:rPr>
                        <a:t> is actually Lisbon (same first letter, same length, but second letter of </a:t>
                      </a:r>
                      <a:r>
                        <a:rPr lang="en-GB" sz="2800">
                          <a:latin typeface="Roboto Mono"/>
                          <a:ea typeface="Roboto Mono"/>
                          <a:cs typeface="Roboto Mono"/>
                          <a:sym typeface="Roboto Mono"/>
                        </a:rPr>
                        <a:t>city</a:t>
                      </a:r>
                      <a:r>
                        <a:rPr lang="en-GB" sz="2800">
                          <a:latin typeface="Montserrat"/>
                          <a:ea typeface="Montserrat"/>
                          <a:cs typeface="Montserrat"/>
                          <a:sym typeface="Montserrat"/>
                        </a:rPr>
                        <a:t> is not contained in </a:t>
                      </a:r>
                      <a:r>
                        <a:rPr lang="en-GB" sz="2800">
                          <a:latin typeface="Roboto Mono"/>
                          <a:ea typeface="Roboto Mono"/>
                          <a:cs typeface="Roboto Mono"/>
                          <a:sym typeface="Roboto Mono"/>
                        </a:rPr>
                        <a:t>guess</a:t>
                      </a:r>
                      <a:r>
                        <a:rPr lang="en-GB" sz="2800">
                          <a:latin typeface="Montserrat"/>
                          <a:ea typeface="Montserrat"/>
                          <a:cs typeface="Montserrat"/>
                          <a:sym typeface="Montserrat"/>
                        </a:rPr>
                        <a:t>).</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It contains letter i</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Worked Example  </a:t>
            </a:r>
            <a:r>
              <a:rPr lang="en-GB">
                <a:solidFill>
                  <a:srgbClr val="FFFFFF"/>
                </a:solidFill>
              </a:rPr>
              <a:t>.</a:t>
            </a:r>
            <a:r>
              <a:rPr lang="en-GB"/>
              <a:t>Form a band, version 1</a:t>
            </a:r>
            <a:endParaRPr/>
          </a:p>
        </p:txBody>
      </p:sp>
      <p:sp>
        <p:nvSpPr>
          <p:cNvPr id="88" name="Google Shape;88;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9" name="Google Shape;89;p15"/>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This program repeatedly reads the names of musical instruments and adds them to a list. The program stops when the length of the list reaches three.</a:t>
            </a:r>
            <a:endParaRPr/>
          </a:p>
          <a:p>
            <a:pPr indent="0" lvl="0" marL="0" rtl="0" algn="l">
              <a:spcBef>
                <a:spcPts val="2000"/>
              </a:spcBef>
              <a:spcAft>
                <a:spcPts val="2000"/>
              </a:spcAft>
              <a:buNone/>
            </a:pPr>
            <a:r>
              <a:t/>
            </a:r>
            <a:endParaRPr/>
          </a:p>
        </p:txBody>
      </p:sp>
      <p:pic>
        <p:nvPicPr>
          <p:cNvPr id="90" name="Google Shape;90;p15"/>
          <p:cNvPicPr preferRelativeResize="0"/>
          <p:nvPr/>
        </p:nvPicPr>
        <p:blipFill>
          <a:blip r:embed="rId3">
            <a:alphaModFix/>
          </a:blip>
          <a:stretch>
            <a:fillRect/>
          </a:stretch>
        </p:blipFill>
        <p:spPr>
          <a:xfrm>
            <a:off x="917956" y="3929700"/>
            <a:ext cx="12628744" cy="490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Explorer Task  </a:t>
            </a:r>
            <a:r>
              <a:rPr lang="en-GB">
                <a:solidFill>
                  <a:srgbClr val="FFFFFF"/>
                </a:solidFill>
                <a:highlight>
                  <a:srgbClr val="FFFFFF"/>
                </a:highlight>
              </a:rPr>
              <a:t>.</a:t>
            </a:r>
            <a:r>
              <a:rPr lang="en-GB">
                <a:highlight>
                  <a:srgbClr val="FFFFFF"/>
                </a:highlight>
              </a:rPr>
              <a:t>(Optional)</a:t>
            </a:r>
            <a:endParaRPr>
              <a:highlight>
                <a:srgbClr val="FFFFFF"/>
              </a:highlight>
            </a:endParaRPr>
          </a:p>
        </p:txBody>
      </p:sp>
      <p:sp>
        <p:nvSpPr>
          <p:cNvPr id="227" name="Google Shape;227;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8" name="Google Shape;228;p33"/>
          <p:cNvSpPr txBox="1"/>
          <p:nvPr>
            <p:ph idx="1" type="body"/>
          </p:nvPr>
        </p:nvSpPr>
        <p:spPr>
          <a:xfrm>
            <a:off x="917950" y="2199450"/>
            <a:ext cx="16452000" cy="66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Extend</a:t>
            </a:r>
            <a:r>
              <a:rPr lang="en-GB" sz="2800"/>
              <a:t> the program so that it counts the number of attempts the user makes and displays them after the game is over.</a:t>
            </a:r>
            <a:endParaRPr sz="2800"/>
          </a:p>
          <a:p>
            <a:pPr indent="0" lvl="0" marL="0" rtl="0" algn="l">
              <a:spcBef>
                <a:spcPts val="2000"/>
              </a:spcBef>
              <a:spcAft>
                <a:spcPts val="0"/>
              </a:spcAft>
              <a:buNone/>
            </a:pPr>
            <a:r>
              <a:t/>
            </a:r>
            <a:endParaRPr sz="2700"/>
          </a:p>
          <a:p>
            <a:pPr indent="0" lvl="0" marL="0" rtl="0" algn="l">
              <a:spcBef>
                <a:spcPts val="2000"/>
              </a:spcBef>
              <a:spcAft>
                <a:spcPts val="2000"/>
              </a:spcAft>
              <a:buNone/>
            </a:pPr>
            <a:r>
              <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Worked Example  </a:t>
            </a:r>
            <a:r>
              <a:rPr lang="en-GB">
                <a:solidFill>
                  <a:srgbClr val="FFFFFF"/>
                </a:solidFill>
              </a:rPr>
              <a:t>.</a:t>
            </a:r>
            <a:r>
              <a:rPr lang="en-GB"/>
              <a:t>Form a band, version 2</a:t>
            </a:r>
            <a:endParaRPr/>
          </a:p>
        </p:txBody>
      </p:sp>
      <p:sp>
        <p:nvSpPr>
          <p:cNvPr id="96" name="Google Shape;96;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7" name="Google Shape;97;p16"/>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This program repeatedly reads the names of musical instruments and adds them to a list. The program stops when a guitar is added to the list.</a:t>
            </a:r>
            <a:endParaRPr/>
          </a:p>
          <a:p>
            <a:pPr indent="0" lvl="0" marL="0" rtl="0" algn="l">
              <a:spcBef>
                <a:spcPts val="2000"/>
              </a:spcBef>
              <a:spcAft>
                <a:spcPts val="2000"/>
              </a:spcAft>
              <a:buNone/>
            </a:pPr>
            <a:r>
              <a:t/>
            </a:r>
            <a:endParaRPr/>
          </a:p>
        </p:txBody>
      </p:sp>
      <p:pic>
        <p:nvPicPr>
          <p:cNvPr id="98" name="Google Shape;98;p16"/>
          <p:cNvPicPr preferRelativeResize="0"/>
          <p:nvPr/>
        </p:nvPicPr>
        <p:blipFill>
          <a:blip r:embed="rId3">
            <a:alphaModFix/>
          </a:blip>
          <a:stretch>
            <a:fillRect/>
          </a:stretch>
        </p:blipFill>
        <p:spPr>
          <a:xfrm>
            <a:off x="917951" y="3915550"/>
            <a:ext cx="12608020" cy="492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1  </a:t>
            </a:r>
            <a:r>
              <a:rPr lang="en-GB">
                <a:solidFill>
                  <a:srgbClr val="FFFFFF"/>
                </a:solidFill>
              </a:rPr>
              <a:t>.</a:t>
            </a:r>
            <a:endParaRPr/>
          </a:p>
        </p:txBody>
      </p:sp>
      <p:sp>
        <p:nvSpPr>
          <p:cNvPr id="104" name="Google Shape;10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5" name="Google Shape;105;p17"/>
          <p:cNvSpPr txBox="1"/>
          <p:nvPr>
            <p:ph idx="1" type="body"/>
          </p:nvPr>
        </p:nvSpPr>
        <p:spPr>
          <a:xfrm>
            <a:off x="918000" y="160590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You will develop a program that plans a European city-hopping trip, by randomly selecting cities out of a given list.</a:t>
            </a:r>
            <a:endParaRPr sz="2800"/>
          </a:p>
          <a:p>
            <a:pPr indent="0" lvl="0" marL="0" rtl="0" algn="l">
              <a:spcBef>
                <a:spcPts val="2000"/>
              </a:spcBef>
              <a:spcAft>
                <a:spcPts val="0"/>
              </a:spcAft>
              <a:buNone/>
            </a:pPr>
            <a:r>
              <a:rPr b="1" lang="en-GB" sz="2800"/>
              <a:t>Step 1 - </a:t>
            </a:r>
            <a:r>
              <a:rPr lang="en-GB" sz="2800"/>
              <a:t>Open this program </a:t>
            </a:r>
            <a:r>
              <a:rPr b="1" lang="en-GB" sz="2800">
                <a:solidFill>
                  <a:schemeClr val="accent3"/>
                </a:solidFill>
              </a:rPr>
              <a:t>oaknat.uk/comp-py-hopping-1</a:t>
            </a:r>
            <a:r>
              <a:rPr lang="en-GB" sz="2800"/>
              <a:t> in Repl.it</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rPr b="1" lang="en-GB" sz="2800"/>
              <a:t>Line 1</a:t>
            </a:r>
            <a:r>
              <a:rPr lang="en-GB" sz="2800"/>
              <a:t> imports the list of cities that the program will use. </a:t>
            </a:r>
            <a:r>
              <a:rPr b="1" lang="en-GB" sz="2800"/>
              <a:t>Note</a:t>
            </a:r>
            <a:r>
              <a:rPr lang="en-GB" sz="2800"/>
              <a:t> that this is </a:t>
            </a:r>
            <a:r>
              <a:rPr b="1" lang="en-GB" sz="2800"/>
              <a:t>not</a:t>
            </a:r>
            <a:r>
              <a:rPr lang="en-GB" sz="2800"/>
              <a:t> a standard Python component. The list has been created specifically to allow you to perform this activity. </a:t>
            </a:r>
            <a:endParaRPr sz="2800"/>
          </a:p>
          <a:p>
            <a:pPr indent="0" lvl="0" marL="0" rtl="0" algn="l">
              <a:spcBef>
                <a:spcPts val="2000"/>
              </a:spcBef>
              <a:spcAft>
                <a:spcPts val="2000"/>
              </a:spcAft>
              <a:buNone/>
            </a:pPr>
            <a:r>
              <a:rPr lang="en-GB" sz="2800"/>
              <a:t>The </a:t>
            </a:r>
            <a:r>
              <a:rPr lang="en-GB" sz="2800">
                <a:latin typeface="Roboto Mono"/>
                <a:ea typeface="Roboto Mono"/>
                <a:cs typeface="Roboto Mono"/>
                <a:sym typeface="Roboto Mono"/>
              </a:rPr>
              <a:t>choice</a:t>
            </a:r>
            <a:r>
              <a:rPr lang="en-GB" sz="2800"/>
              <a:t> function (imported from the random module in line 2) is used to randomly select an item out of the list of </a:t>
            </a:r>
            <a:r>
              <a:rPr lang="en-GB" sz="2800">
                <a:latin typeface="Roboto Mono"/>
                <a:ea typeface="Roboto Mono"/>
                <a:cs typeface="Roboto Mono"/>
                <a:sym typeface="Roboto Mono"/>
              </a:rPr>
              <a:t>cities</a:t>
            </a:r>
            <a:r>
              <a:rPr lang="en-GB" sz="2800"/>
              <a:t> (line 3).</a:t>
            </a:r>
            <a:endParaRPr sz="2800"/>
          </a:p>
        </p:txBody>
      </p:sp>
      <p:graphicFrame>
        <p:nvGraphicFramePr>
          <p:cNvPr id="106" name="Google Shape;106;p17"/>
          <p:cNvGraphicFramePr/>
          <p:nvPr/>
        </p:nvGraphicFramePr>
        <p:xfrm>
          <a:off x="917950" y="3524725"/>
          <a:ext cx="3000000" cy="3000000"/>
        </p:xfrm>
        <a:graphic>
          <a:graphicData uri="http://schemas.openxmlformats.org/drawingml/2006/table">
            <a:tbl>
              <a:tblPr>
                <a:noFill/>
                <a:tableStyleId>{B5A2166D-4419-4695-8218-BE1184335377}</a:tableStyleId>
              </a:tblPr>
              <a:tblGrid>
                <a:gridCol w="675350"/>
                <a:gridCol w="7653900"/>
              </a:tblGrid>
              <a:tr h="2220950">
                <a:tc>
                  <a:txBody>
                    <a:bodyPr/>
                    <a:lstStyle/>
                    <a:p>
                      <a:pPr indent="0" lvl="0" marL="0" rtl="0" algn="r">
                        <a:lnSpc>
                          <a:spcPct val="115000"/>
                        </a:lnSpc>
                        <a:spcBef>
                          <a:spcPts val="0"/>
                        </a:spcBef>
                        <a:spcAft>
                          <a:spcPts val="0"/>
                        </a:spcAft>
                        <a:buNone/>
                      </a:pPr>
                      <a:r>
                        <a:rPr lang="en-GB" sz="2800">
                          <a:solidFill>
                            <a:srgbClr val="666666"/>
                          </a:solidFill>
                          <a:latin typeface="Roboto Mono"/>
                          <a:ea typeface="Roboto Mono"/>
                          <a:cs typeface="Roboto Mono"/>
                          <a:sym typeface="Roboto Mono"/>
                        </a:rPr>
                        <a:t>1</a:t>
                      </a:r>
                      <a:endParaRPr sz="2800">
                        <a:solidFill>
                          <a:srgbClr val="666666"/>
                        </a:solidFill>
                        <a:latin typeface="Roboto Mono"/>
                        <a:ea typeface="Roboto Mono"/>
                        <a:cs typeface="Roboto Mono"/>
                        <a:sym typeface="Roboto Mono"/>
                      </a:endParaRPr>
                    </a:p>
                    <a:p>
                      <a:pPr indent="0" lvl="0" marL="0" rtl="0" algn="r">
                        <a:lnSpc>
                          <a:spcPct val="115000"/>
                        </a:lnSpc>
                        <a:spcBef>
                          <a:spcPts val="0"/>
                        </a:spcBef>
                        <a:spcAft>
                          <a:spcPts val="0"/>
                        </a:spcAft>
                        <a:buNone/>
                      </a:pPr>
                      <a:r>
                        <a:rPr lang="en-GB" sz="2800">
                          <a:solidFill>
                            <a:srgbClr val="666666"/>
                          </a:solidFill>
                          <a:latin typeface="Roboto Mono"/>
                          <a:ea typeface="Roboto Mono"/>
                          <a:cs typeface="Roboto Mono"/>
                          <a:sym typeface="Roboto Mono"/>
                        </a:rPr>
                        <a:t>2</a:t>
                      </a:r>
                      <a:endParaRPr sz="2800">
                        <a:solidFill>
                          <a:srgbClr val="666666"/>
                        </a:solidFill>
                        <a:latin typeface="Roboto Mono"/>
                        <a:ea typeface="Roboto Mono"/>
                        <a:cs typeface="Roboto Mono"/>
                        <a:sym typeface="Roboto Mono"/>
                      </a:endParaRPr>
                    </a:p>
                    <a:p>
                      <a:pPr indent="0" lvl="0" marL="0" rtl="0" algn="r">
                        <a:lnSpc>
                          <a:spcPct val="115000"/>
                        </a:lnSpc>
                        <a:spcBef>
                          <a:spcPts val="600"/>
                        </a:spcBef>
                        <a:spcAft>
                          <a:spcPts val="0"/>
                        </a:spcAft>
                        <a:buNone/>
                      </a:pPr>
                      <a:r>
                        <a:rPr lang="en-GB" sz="2800">
                          <a:solidFill>
                            <a:srgbClr val="666666"/>
                          </a:solidFill>
                          <a:latin typeface="Roboto Mono"/>
                          <a:ea typeface="Roboto Mono"/>
                          <a:cs typeface="Roboto Mono"/>
                          <a:sym typeface="Roboto Mono"/>
                        </a:rPr>
                        <a:t>3</a:t>
                      </a:r>
                      <a:endParaRPr sz="2800">
                        <a:solidFill>
                          <a:srgbClr val="666666"/>
                        </a:solidFill>
                        <a:latin typeface="Roboto Mono"/>
                        <a:ea typeface="Roboto Mono"/>
                        <a:cs typeface="Roboto Mono"/>
                        <a:sym typeface="Roboto Mono"/>
                      </a:endParaRPr>
                    </a:p>
                    <a:p>
                      <a:pPr indent="0" lvl="0" marL="0" rtl="0" algn="r">
                        <a:lnSpc>
                          <a:spcPct val="115000"/>
                        </a:lnSpc>
                        <a:spcBef>
                          <a:spcPts val="0"/>
                        </a:spcBef>
                        <a:spcAft>
                          <a:spcPts val="0"/>
                        </a:spcAft>
                        <a:buNone/>
                      </a:pPr>
                      <a:r>
                        <a:rPr lang="en-GB" sz="2800">
                          <a:solidFill>
                            <a:srgbClr val="666666"/>
                          </a:solidFill>
                          <a:latin typeface="Roboto Mono"/>
                          <a:ea typeface="Roboto Mono"/>
                          <a:cs typeface="Roboto Mono"/>
                          <a:sym typeface="Roboto Mono"/>
                        </a:rPr>
                        <a:t>4</a:t>
                      </a:r>
                      <a:endParaRPr sz="2800">
                        <a:solidFill>
                          <a:srgbClr val="666666"/>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from ncce.data import cities</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from random import choice</a:t>
                      </a:r>
                      <a:endParaRPr sz="2800">
                        <a:latin typeface="Roboto Mono"/>
                        <a:ea typeface="Roboto Mono"/>
                        <a:cs typeface="Roboto Mono"/>
                        <a:sym typeface="Roboto Mono"/>
                      </a:endParaRPr>
                    </a:p>
                    <a:p>
                      <a:pPr indent="0" lvl="0" marL="0" rtl="0" algn="l">
                        <a:lnSpc>
                          <a:spcPct val="115000"/>
                        </a:lnSpc>
                        <a:spcBef>
                          <a:spcPts val="600"/>
                        </a:spcBef>
                        <a:spcAft>
                          <a:spcPts val="0"/>
                        </a:spcAft>
                        <a:buNone/>
                      </a:pPr>
                      <a:r>
                        <a:rPr lang="en-GB" sz="2800">
                          <a:latin typeface="Roboto Mono"/>
                          <a:ea typeface="Roboto Mono"/>
                          <a:cs typeface="Roboto Mono"/>
                          <a:sym typeface="Roboto Mono"/>
                        </a:rPr>
                        <a:t>city = choice(cities)</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print(city)</a:t>
                      </a:r>
                      <a:endParaRPr sz="2800">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1 </a:t>
            </a:r>
            <a:r>
              <a:rPr lang="en-GB"/>
              <a:t> </a:t>
            </a:r>
            <a:r>
              <a:rPr lang="en-GB">
                <a:solidFill>
                  <a:srgbClr val="FFFFFF"/>
                </a:solidFill>
              </a:rPr>
              <a:t>.</a:t>
            </a:r>
            <a:endParaRPr/>
          </a:p>
        </p:txBody>
      </p:sp>
      <p:sp>
        <p:nvSpPr>
          <p:cNvPr id="112" name="Google Shape;112;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3" name="Google Shape;113;p18"/>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Step 2</a:t>
            </a:r>
            <a:endParaRPr b="1" sz="2800"/>
          </a:p>
          <a:p>
            <a:pPr indent="0" lvl="0" marL="0" rtl="0" algn="l">
              <a:spcBef>
                <a:spcPts val="2000"/>
              </a:spcBef>
              <a:spcAft>
                <a:spcPts val="0"/>
              </a:spcAft>
              <a:buNone/>
            </a:pPr>
            <a:r>
              <a:rPr lang="en-GB" sz="2800"/>
              <a:t>Run the program at least three or four times to see how a different European city is selected every time.</a:t>
            </a:r>
            <a:endParaRPr sz="2800"/>
          </a:p>
          <a:p>
            <a:pPr indent="0" lvl="0" marL="0" rtl="0" algn="l">
              <a:spcBef>
                <a:spcPts val="2000"/>
              </a:spcBef>
              <a:spcAft>
                <a:spcPts val="0"/>
              </a:spcAft>
              <a:buNone/>
            </a:pPr>
            <a:r>
              <a:rPr b="1" lang="en-GB" sz="2800"/>
              <a:t>Step 3</a:t>
            </a:r>
            <a:endParaRPr b="1" sz="2800"/>
          </a:p>
          <a:p>
            <a:pPr indent="0" lvl="0" marL="0" rtl="0" algn="l">
              <a:spcBef>
                <a:spcPts val="2000"/>
              </a:spcBef>
              <a:spcAft>
                <a:spcPts val="0"/>
              </a:spcAft>
              <a:buNone/>
            </a:pPr>
            <a:r>
              <a:rPr lang="en-GB" sz="2800"/>
              <a:t>Remove the last line from your program. You won’t need it.</a:t>
            </a:r>
            <a:endParaRPr sz="2800"/>
          </a:p>
          <a:p>
            <a:pPr indent="0" lvl="0" marL="0" rtl="0" algn="l">
              <a:spcBef>
                <a:spcPts val="2000"/>
              </a:spcBef>
              <a:spcAft>
                <a:spcPts val="2000"/>
              </a:spcAft>
              <a:buNone/>
            </a:pPr>
            <a:r>
              <a:t/>
            </a:r>
            <a:endParaRPr sz="2700"/>
          </a:p>
        </p:txBody>
      </p:sp>
      <p:graphicFrame>
        <p:nvGraphicFramePr>
          <p:cNvPr id="114" name="Google Shape;114;p18"/>
          <p:cNvGraphicFramePr/>
          <p:nvPr/>
        </p:nvGraphicFramePr>
        <p:xfrm>
          <a:off x="917950" y="6307625"/>
          <a:ext cx="3000000" cy="3000000"/>
        </p:xfrm>
        <a:graphic>
          <a:graphicData uri="http://schemas.openxmlformats.org/drawingml/2006/table">
            <a:tbl>
              <a:tblPr>
                <a:noFill/>
                <a:tableStyleId>{B5A2166D-4419-4695-8218-BE1184335377}</a:tableStyleId>
              </a:tblPr>
              <a:tblGrid>
                <a:gridCol w="457200"/>
                <a:gridCol w="5181600"/>
              </a:tblGrid>
              <a:tr h="393700">
                <a:tc>
                  <a:txBody>
                    <a:bodyPr/>
                    <a:lstStyle/>
                    <a:p>
                      <a:pPr indent="0" lvl="0" marL="0" rtl="0" algn="r">
                        <a:lnSpc>
                          <a:spcPct val="115000"/>
                        </a:lnSpc>
                        <a:spcBef>
                          <a:spcPts val="0"/>
                        </a:spcBef>
                        <a:spcAft>
                          <a:spcPts val="0"/>
                        </a:spcAft>
                        <a:buNone/>
                      </a:pPr>
                      <a:r>
                        <a:rPr lang="en-GB" sz="2700">
                          <a:solidFill>
                            <a:srgbClr val="FF0000"/>
                          </a:solidFill>
                          <a:latin typeface="Roboto Mono"/>
                          <a:ea typeface="Roboto Mono"/>
                          <a:cs typeface="Roboto Mono"/>
                          <a:sym typeface="Roboto Mono"/>
                        </a:rPr>
                        <a:t>-</a:t>
                      </a:r>
                      <a:endParaRPr sz="2700">
                        <a:solidFill>
                          <a:srgbClr val="FF0000"/>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print(city)</a:t>
                      </a:r>
                      <a:endParaRPr sz="2800">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1  </a:t>
            </a:r>
            <a:r>
              <a:rPr lang="en-GB">
                <a:solidFill>
                  <a:srgbClr val="FFFFFF"/>
                </a:solidFill>
              </a:rPr>
              <a:t>.</a:t>
            </a:r>
            <a:endParaRPr/>
          </a:p>
        </p:txBody>
      </p:sp>
      <p:sp>
        <p:nvSpPr>
          <p:cNvPr id="120" name="Google Shape;120;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1" name="Google Shape;121;p19"/>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Step 4</a:t>
            </a:r>
            <a:endParaRPr b="1" sz="2800"/>
          </a:p>
          <a:p>
            <a:pPr indent="0" lvl="0" marL="0" rtl="0" algn="l">
              <a:spcBef>
                <a:spcPts val="2000"/>
              </a:spcBef>
              <a:spcAft>
                <a:spcPts val="0"/>
              </a:spcAft>
              <a:buNone/>
            </a:pPr>
            <a:r>
              <a:rPr b="1" lang="en-GB" sz="2800"/>
              <a:t>Add</a:t>
            </a:r>
            <a:r>
              <a:rPr lang="en-GB" sz="2800"/>
              <a:t> the lines on the </a:t>
            </a:r>
            <a:r>
              <a:rPr b="1" lang="en-GB" sz="2800">
                <a:solidFill>
                  <a:schemeClr val="accent4"/>
                </a:solidFill>
              </a:rPr>
              <a:t>next slide</a:t>
            </a:r>
            <a:r>
              <a:rPr lang="en-GB" sz="2800"/>
              <a:t> into your program. They are provided in </a:t>
            </a:r>
            <a:r>
              <a:rPr b="1" lang="en-GB" sz="2800"/>
              <a:t>no particular order</a:t>
            </a:r>
            <a:r>
              <a:rPr lang="en-GB" sz="2800"/>
              <a:t>. </a:t>
            </a:r>
            <a:endParaRPr sz="2800"/>
          </a:p>
          <a:p>
            <a:pPr indent="0" lvl="0" marL="0" rtl="0" algn="l">
              <a:spcBef>
                <a:spcPts val="2000"/>
              </a:spcBef>
              <a:spcAft>
                <a:spcPts val="0"/>
              </a:spcAft>
              <a:buNone/>
            </a:pPr>
            <a:r>
              <a:rPr b="1" lang="en-GB" sz="2800"/>
              <a:t>Rearrange</a:t>
            </a:r>
            <a:r>
              <a:rPr lang="en-GB" sz="2800"/>
              <a:t> these lines so that your program repeatedly selects a random </a:t>
            </a:r>
            <a:r>
              <a:rPr lang="en-GB" sz="2800">
                <a:latin typeface="Roboto Mono"/>
                <a:ea typeface="Roboto Mono"/>
                <a:cs typeface="Roboto Mono"/>
                <a:sym typeface="Roboto Mono"/>
              </a:rPr>
              <a:t>city</a:t>
            </a:r>
            <a:r>
              <a:rPr lang="en-GB" sz="2800"/>
              <a:t> out of the </a:t>
            </a:r>
            <a:r>
              <a:rPr lang="en-GB" sz="2800">
                <a:latin typeface="Roboto Mono"/>
                <a:ea typeface="Roboto Mono"/>
                <a:cs typeface="Roboto Mono"/>
                <a:sym typeface="Roboto Mono"/>
              </a:rPr>
              <a:t>cities</a:t>
            </a:r>
            <a:r>
              <a:rPr lang="en-GB" sz="2800"/>
              <a:t> list, and adds it to the </a:t>
            </a:r>
            <a:r>
              <a:rPr lang="en-GB" sz="2800">
                <a:latin typeface="Roboto Mono"/>
                <a:ea typeface="Roboto Mono"/>
                <a:cs typeface="Roboto Mono"/>
                <a:sym typeface="Roboto Mono"/>
              </a:rPr>
              <a:t>trip</a:t>
            </a:r>
            <a:r>
              <a:rPr lang="en-GB" sz="2800"/>
              <a:t> list. </a:t>
            </a:r>
            <a:endParaRPr sz="2800"/>
          </a:p>
          <a:p>
            <a:pPr indent="0" lvl="0" marL="0" rtl="0" algn="l">
              <a:spcBef>
                <a:spcPts val="2000"/>
              </a:spcBef>
              <a:spcAft>
                <a:spcPts val="0"/>
              </a:spcAft>
              <a:buNone/>
            </a:pPr>
            <a:r>
              <a:rPr lang="en-GB" sz="2800"/>
              <a:t>Your program should stop when the length of the </a:t>
            </a:r>
            <a:r>
              <a:rPr lang="en-GB" sz="2800">
                <a:latin typeface="Roboto Mono"/>
                <a:ea typeface="Roboto Mono"/>
                <a:cs typeface="Roboto Mono"/>
                <a:sym typeface="Roboto Mono"/>
              </a:rPr>
              <a:t>trip</a:t>
            </a:r>
            <a:r>
              <a:rPr lang="en-GB" sz="2800"/>
              <a:t> list reaches five items. </a:t>
            </a:r>
            <a:endParaRPr sz="2800"/>
          </a:p>
          <a:p>
            <a:pPr indent="0" lvl="0" marL="0" rtl="0" algn="l">
              <a:spcBef>
                <a:spcPts val="2000"/>
              </a:spcBef>
              <a:spcAft>
                <a:spcPts val="0"/>
              </a:spcAft>
              <a:buNone/>
            </a:pPr>
            <a:r>
              <a:rPr lang="en-GB" sz="2800"/>
              <a:t>At the end, the program should display the itinerary, i.e. the </a:t>
            </a:r>
            <a:r>
              <a:rPr lang="en-GB" sz="2800">
                <a:latin typeface="Roboto Mono"/>
                <a:ea typeface="Roboto Mono"/>
                <a:cs typeface="Roboto Mono"/>
                <a:sym typeface="Roboto Mono"/>
              </a:rPr>
              <a:t>trip</a:t>
            </a:r>
            <a:r>
              <a:rPr lang="en-GB" sz="2800"/>
              <a:t> list. </a:t>
            </a:r>
            <a:endParaRPr sz="2800"/>
          </a:p>
          <a:p>
            <a:pPr indent="0" lvl="0" marL="0" rtl="0" algn="l">
              <a:spcBef>
                <a:spcPts val="2000"/>
              </a:spcBef>
              <a:spcAft>
                <a:spcPts val="0"/>
              </a:spcAft>
              <a:buNone/>
            </a:pPr>
            <a:r>
              <a:rPr b="1" lang="en-GB" sz="2800">
                <a:solidFill>
                  <a:schemeClr val="accent1"/>
                </a:solidFill>
              </a:rPr>
              <a:t>Tip:</a:t>
            </a:r>
            <a:r>
              <a:rPr lang="en-GB" sz="2800"/>
              <a:t>	You must indent the lines that will form the </a:t>
            </a:r>
            <a:r>
              <a:rPr lang="en-GB" sz="2800">
                <a:latin typeface="Roboto Mono"/>
                <a:ea typeface="Roboto Mono"/>
                <a:cs typeface="Roboto Mono"/>
                <a:sym typeface="Roboto Mono"/>
              </a:rPr>
              <a:t>while</a:t>
            </a:r>
            <a:r>
              <a:rPr lang="en-GB" sz="2800"/>
              <a:t>-block and will be repeated.</a:t>
            </a:r>
            <a:endParaRPr sz="28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1  </a:t>
            </a:r>
            <a:r>
              <a:rPr lang="en-GB">
                <a:solidFill>
                  <a:srgbClr val="FFFFFF"/>
                </a:solidFill>
              </a:rPr>
              <a:t>.</a:t>
            </a:r>
            <a:endParaRPr/>
          </a:p>
        </p:txBody>
      </p:sp>
      <p:sp>
        <p:nvSpPr>
          <p:cNvPr id="127" name="Google Shape;127;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8" name="Google Shape;128;p20"/>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7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rPr b="1" lang="en-GB" sz="2800"/>
              <a:t>Remember</a:t>
            </a:r>
            <a:r>
              <a:rPr lang="en-GB" sz="2800"/>
              <a:t> that these lines are presented in </a:t>
            </a:r>
            <a:r>
              <a:rPr b="1" lang="en-GB" sz="2800"/>
              <a:t>no particular order</a:t>
            </a:r>
            <a:r>
              <a:rPr lang="en-GB" sz="2800"/>
              <a:t>. You will need to decide the order of the lines of code. </a:t>
            </a:r>
            <a:endParaRPr sz="28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graphicFrame>
        <p:nvGraphicFramePr>
          <p:cNvPr id="129" name="Google Shape;129;p20"/>
          <p:cNvGraphicFramePr/>
          <p:nvPr/>
        </p:nvGraphicFramePr>
        <p:xfrm>
          <a:off x="917950" y="2519050"/>
          <a:ext cx="3000000" cy="3000000"/>
        </p:xfrm>
        <a:graphic>
          <a:graphicData uri="http://schemas.openxmlformats.org/drawingml/2006/table">
            <a:tbl>
              <a:tblPr>
                <a:noFill/>
                <a:tableStyleId>{B5A2166D-4419-4695-8218-BE1184335377}</a:tableStyleId>
              </a:tblPr>
              <a:tblGrid>
                <a:gridCol w="1233125"/>
                <a:gridCol w="13975375"/>
              </a:tblGrid>
              <a:tr h="2632950">
                <a:tc>
                  <a:txBody>
                    <a:bodyPr/>
                    <a:lstStyle/>
                    <a:p>
                      <a:pPr indent="0" lvl="0" marL="0" rtl="0" algn="r">
                        <a:lnSpc>
                          <a:spcPct val="115000"/>
                        </a:lnSpc>
                        <a:spcBef>
                          <a:spcPts val="0"/>
                        </a:spcBef>
                        <a:spcAft>
                          <a:spcPts val="0"/>
                        </a:spcAft>
                        <a:buNone/>
                      </a:pPr>
                      <a:r>
                        <a:rPr lang="en-GB" sz="2800">
                          <a:solidFill>
                            <a:srgbClr val="6AA84F"/>
                          </a:solidFill>
                          <a:latin typeface="Roboto Mono"/>
                          <a:ea typeface="Roboto Mono"/>
                          <a:cs typeface="Roboto Mono"/>
                          <a:sym typeface="Roboto Mono"/>
                        </a:rPr>
                        <a:t>+</a:t>
                      </a:r>
                      <a:endParaRPr sz="2800">
                        <a:solidFill>
                          <a:srgbClr val="6AA84F"/>
                        </a:solidFill>
                        <a:latin typeface="Roboto Mono"/>
                        <a:ea typeface="Roboto Mono"/>
                        <a:cs typeface="Roboto Mono"/>
                        <a:sym typeface="Roboto Mono"/>
                      </a:endParaRPr>
                    </a:p>
                    <a:p>
                      <a:pPr indent="0" lvl="0" marL="0" rtl="0" algn="r">
                        <a:lnSpc>
                          <a:spcPct val="115000"/>
                        </a:lnSpc>
                        <a:spcBef>
                          <a:spcPts val="0"/>
                        </a:spcBef>
                        <a:spcAft>
                          <a:spcPts val="0"/>
                        </a:spcAft>
                        <a:buNone/>
                      </a:pPr>
                      <a:r>
                        <a:rPr lang="en-GB" sz="2800">
                          <a:solidFill>
                            <a:srgbClr val="6AA84F"/>
                          </a:solidFill>
                          <a:latin typeface="Roboto Mono"/>
                          <a:ea typeface="Roboto Mono"/>
                          <a:cs typeface="Roboto Mono"/>
                          <a:sym typeface="Roboto Mono"/>
                        </a:rPr>
                        <a:t>+</a:t>
                      </a:r>
                      <a:endParaRPr sz="2800">
                        <a:solidFill>
                          <a:srgbClr val="6AA84F"/>
                        </a:solidFill>
                        <a:latin typeface="Roboto Mono"/>
                        <a:ea typeface="Roboto Mono"/>
                        <a:cs typeface="Roboto Mono"/>
                        <a:sym typeface="Roboto Mono"/>
                      </a:endParaRPr>
                    </a:p>
                    <a:p>
                      <a:pPr indent="0" lvl="0" marL="0" rtl="0" algn="r">
                        <a:lnSpc>
                          <a:spcPct val="115000"/>
                        </a:lnSpc>
                        <a:spcBef>
                          <a:spcPts val="0"/>
                        </a:spcBef>
                        <a:spcAft>
                          <a:spcPts val="0"/>
                        </a:spcAft>
                        <a:buNone/>
                      </a:pPr>
                      <a:r>
                        <a:rPr lang="en-GB" sz="2800">
                          <a:solidFill>
                            <a:srgbClr val="6AA84F"/>
                          </a:solidFill>
                          <a:latin typeface="Roboto Mono"/>
                          <a:ea typeface="Roboto Mono"/>
                          <a:cs typeface="Roboto Mono"/>
                          <a:sym typeface="Roboto Mono"/>
                        </a:rPr>
                        <a:t>+</a:t>
                      </a:r>
                      <a:endParaRPr sz="2800">
                        <a:solidFill>
                          <a:srgbClr val="6AA84F"/>
                        </a:solidFill>
                        <a:latin typeface="Roboto Mono"/>
                        <a:ea typeface="Roboto Mono"/>
                        <a:cs typeface="Roboto Mono"/>
                        <a:sym typeface="Roboto Mono"/>
                      </a:endParaRPr>
                    </a:p>
                    <a:p>
                      <a:pPr indent="0" lvl="0" marL="0" rtl="0" algn="r">
                        <a:lnSpc>
                          <a:spcPct val="115000"/>
                        </a:lnSpc>
                        <a:spcBef>
                          <a:spcPts val="0"/>
                        </a:spcBef>
                        <a:spcAft>
                          <a:spcPts val="0"/>
                        </a:spcAft>
                        <a:buNone/>
                      </a:pPr>
                      <a:r>
                        <a:rPr lang="en-GB" sz="2800">
                          <a:solidFill>
                            <a:srgbClr val="6AA84F"/>
                          </a:solidFill>
                          <a:latin typeface="Roboto Mono"/>
                          <a:ea typeface="Roboto Mono"/>
                          <a:cs typeface="Roboto Mono"/>
                          <a:sym typeface="Roboto Mono"/>
                        </a:rPr>
                        <a:t>+</a:t>
                      </a:r>
                      <a:endParaRPr sz="2800">
                        <a:solidFill>
                          <a:srgbClr val="6AA84F"/>
                        </a:solidFill>
                        <a:latin typeface="Roboto Mono"/>
                        <a:ea typeface="Roboto Mono"/>
                        <a:cs typeface="Roboto Mono"/>
                        <a:sym typeface="Roboto Mono"/>
                      </a:endParaRPr>
                    </a:p>
                    <a:p>
                      <a:pPr indent="0" lvl="0" marL="0" rtl="0" algn="r">
                        <a:lnSpc>
                          <a:spcPct val="115000"/>
                        </a:lnSpc>
                        <a:spcBef>
                          <a:spcPts val="0"/>
                        </a:spcBef>
                        <a:spcAft>
                          <a:spcPts val="0"/>
                        </a:spcAft>
                        <a:buNone/>
                      </a:pPr>
                      <a:r>
                        <a:rPr lang="en-GB" sz="2800">
                          <a:solidFill>
                            <a:srgbClr val="6AA84F"/>
                          </a:solidFill>
                          <a:latin typeface="Roboto Mono"/>
                          <a:ea typeface="Roboto Mono"/>
                          <a:cs typeface="Roboto Mono"/>
                          <a:sym typeface="Roboto Mono"/>
                        </a:rPr>
                        <a:t>+</a:t>
                      </a:r>
                      <a:endParaRPr sz="2800">
                        <a:solidFill>
                          <a:srgbClr val="6AA84F"/>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print("City hopping random planner")</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print("Itinerary:", trip)</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trip = []</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trip.append(city)</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while len(trip) &lt; 5:</a:t>
                      </a:r>
                      <a:endParaRPr sz="2800">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1  </a:t>
            </a:r>
            <a:r>
              <a:rPr lang="en-GB">
                <a:solidFill>
                  <a:srgbClr val="FFFFFF"/>
                </a:solidFill>
              </a:rPr>
              <a:t>.</a:t>
            </a:r>
            <a:endParaRPr/>
          </a:p>
        </p:txBody>
      </p:sp>
      <p:sp>
        <p:nvSpPr>
          <p:cNvPr id="135" name="Google Shape;135;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6" name="Google Shape;136;p21"/>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Here is some example input and output for how this program is </a:t>
            </a:r>
            <a:r>
              <a:rPr b="1" lang="en-GB" sz="2800"/>
              <a:t>expected</a:t>
            </a:r>
            <a:r>
              <a:rPr lang="en-GB" sz="2800"/>
              <a:t> to run.</a:t>
            </a:r>
            <a:endParaRPr sz="28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graphicFrame>
        <p:nvGraphicFramePr>
          <p:cNvPr id="137" name="Google Shape;137;p21"/>
          <p:cNvGraphicFramePr/>
          <p:nvPr/>
        </p:nvGraphicFramePr>
        <p:xfrm>
          <a:off x="917950" y="3477625"/>
          <a:ext cx="3000000" cy="3000000"/>
        </p:xfrm>
        <a:graphic>
          <a:graphicData uri="http://schemas.openxmlformats.org/drawingml/2006/table">
            <a:tbl>
              <a:tblPr>
                <a:noFill/>
                <a:tableStyleId>{B5A2166D-4419-4695-8218-BE1184335377}</a:tableStyleId>
              </a:tblPr>
              <a:tblGrid>
                <a:gridCol w="6139500"/>
                <a:gridCol w="9837575"/>
              </a:tblGrid>
              <a:tr h="603775">
                <a:tc>
                  <a:txBody>
                    <a:bodyPr/>
                    <a:lstStyle/>
                    <a:p>
                      <a:pPr indent="0" lvl="0" marL="0" rtl="0" algn="l">
                        <a:lnSpc>
                          <a:spcPct val="114000"/>
                        </a:lnSpc>
                        <a:spcBef>
                          <a:spcPts val="0"/>
                        </a:spcBef>
                        <a:spcAft>
                          <a:spcPts val="0"/>
                        </a:spcAft>
                        <a:buNone/>
                      </a:pPr>
                      <a:r>
                        <a:rPr b="1" lang="en-GB" sz="2800">
                          <a:latin typeface="Montserrat"/>
                          <a:ea typeface="Montserrat"/>
                          <a:cs typeface="Montserrat"/>
                          <a:sym typeface="Montserrat"/>
                        </a:rPr>
                        <a:t>Example</a:t>
                      </a:r>
                      <a:r>
                        <a:rPr lang="en-GB" sz="2800">
                          <a:latin typeface="Montserrat"/>
                          <a:ea typeface="Montserrat"/>
                          <a:cs typeface="Montserrat"/>
                          <a:sym typeface="Montserrat"/>
                        </a:rPr>
                        <a:t> </a:t>
                      </a:r>
                      <a:endParaRPr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862525">
                <a:tc gridSpan="2">
                  <a:txBody>
                    <a:bodyPr/>
                    <a:lstStyle/>
                    <a:p>
                      <a:pPr indent="0" lvl="0" marL="0" rtl="0" algn="l">
                        <a:lnSpc>
                          <a:spcPct val="114000"/>
                        </a:lnSpc>
                        <a:spcBef>
                          <a:spcPts val="0"/>
                        </a:spcBef>
                        <a:spcAft>
                          <a:spcPts val="0"/>
                        </a:spcAft>
                        <a:buNone/>
                      </a:pPr>
                      <a:r>
                        <a:rPr lang="en-GB" sz="2800">
                          <a:latin typeface="Montserrat"/>
                          <a:ea typeface="Montserrat"/>
                          <a:cs typeface="Montserrat"/>
                          <a:sym typeface="Montserrat"/>
                        </a:rPr>
                        <a:t>Note: Use this example to check your program. The actual cities contained in the itinerary are randomly selected and will be different every time the program is executed.</a:t>
                      </a:r>
                      <a:endParaRPr b="1"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5B5BA5"/>
                      </a:solidFill>
                      <a:prstDash val="solid"/>
                      <a:round/>
                      <a:headEnd len="sm" w="sm" type="none"/>
                      <a:tailEnd len="sm" w="sm" type="none"/>
                    </a:lnB>
                  </a:tcPr>
                </a:tc>
                <a:tc hMerge="1"/>
              </a:tr>
              <a:tr h="129380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program displays an initial message.</a:t>
                      </a:r>
                      <a:endParaRPr sz="2800">
                        <a:latin typeface="Montserrat"/>
                        <a:ea typeface="Montserrat"/>
                        <a:cs typeface="Montserrat"/>
                        <a:sym typeface="Montserrat"/>
                      </a:endParaRPr>
                    </a:p>
                  </a:txBody>
                  <a:tcPr marT="762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City hopping random planner</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tcPr>
                </a:tc>
              </a:tr>
              <a:tr h="167115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After compiling a list of five random cities, the program displays the itinerary:</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Itinerary: ['London', 'Stockholm', 'Moscow', 'Athens', 'Budapest']</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highlight>
                  <a:srgbClr val="FFFFFF"/>
                </a:highlight>
              </a:rPr>
              <a:t> Task 2  </a:t>
            </a:r>
            <a:r>
              <a:rPr lang="en-GB">
                <a:solidFill>
                  <a:srgbClr val="FFFFFF"/>
                </a:solidFill>
              </a:rPr>
              <a:t>.</a:t>
            </a:r>
            <a:r>
              <a:rPr lang="en-GB"/>
              <a:t>No duplicates please</a:t>
            </a:r>
            <a:endParaRPr/>
          </a:p>
        </p:txBody>
      </p:sp>
      <p:sp>
        <p:nvSpPr>
          <p:cNvPr id="143" name="Google Shape;14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4" name="Google Shape;144;p22"/>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Extend</a:t>
            </a:r>
            <a:r>
              <a:rPr lang="en-GB" sz="2800"/>
              <a:t> the program so that every </a:t>
            </a:r>
            <a:r>
              <a:rPr lang="en-GB" sz="2800">
                <a:latin typeface="Roboto Mono"/>
                <a:ea typeface="Roboto Mono"/>
                <a:cs typeface="Roboto Mono"/>
                <a:sym typeface="Roboto Mono"/>
              </a:rPr>
              <a:t>city</a:t>
            </a:r>
            <a:r>
              <a:rPr lang="en-GB" sz="2800"/>
              <a:t> selected is promptly </a:t>
            </a:r>
            <a:r>
              <a:rPr b="1" lang="en-GB" sz="2800"/>
              <a:t>removed</a:t>
            </a:r>
            <a:r>
              <a:rPr lang="en-GB" sz="2800"/>
              <a:t> from the list of </a:t>
            </a:r>
            <a:r>
              <a:rPr lang="en-GB" sz="2800">
                <a:latin typeface="Roboto Mono"/>
                <a:ea typeface="Roboto Mono"/>
                <a:cs typeface="Roboto Mono"/>
                <a:sym typeface="Roboto Mono"/>
              </a:rPr>
              <a:t>cities</a:t>
            </a:r>
            <a:r>
              <a:rPr lang="en-GB" sz="2800"/>
              <a:t>. This way, no </a:t>
            </a:r>
            <a:r>
              <a:rPr lang="en-GB" sz="2800">
                <a:latin typeface="Roboto Mono"/>
                <a:ea typeface="Roboto Mono"/>
                <a:cs typeface="Roboto Mono"/>
                <a:sym typeface="Roboto Mono"/>
              </a:rPr>
              <a:t>city</a:t>
            </a:r>
            <a:r>
              <a:rPr lang="en-GB" sz="2800"/>
              <a:t> can be selected </a:t>
            </a:r>
            <a:r>
              <a:rPr b="1" lang="en-GB" sz="2800"/>
              <a:t>twice</a:t>
            </a:r>
            <a:r>
              <a:rPr lang="en-GB" sz="2800"/>
              <a:t> for your trip.</a:t>
            </a:r>
            <a:endParaRPr sz="2800"/>
          </a:p>
          <a:p>
            <a:pPr indent="0" lvl="0" marL="0" rtl="0" algn="l">
              <a:spcBef>
                <a:spcPts val="2000"/>
              </a:spcBef>
              <a:spcAft>
                <a:spcPts val="0"/>
              </a:spcAft>
              <a:buNone/>
            </a:pPr>
            <a:r>
              <a:t/>
            </a:r>
            <a:endParaRPr/>
          </a:p>
          <a:p>
            <a:pPr indent="0" lvl="0" marL="0" rtl="0" algn="l">
              <a:lnSpc>
                <a:spcPct val="115000"/>
              </a:lnSpc>
              <a:spcBef>
                <a:spcPts val="2000"/>
              </a:spcBef>
              <a:spcAft>
                <a:spcPts val="0"/>
              </a:spcAft>
              <a:buNone/>
            </a:pPr>
            <a:r>
              <a:rPr b="1" lang="en-GB" sz="4400">
                <a:solidFill>
                  <a:srgbClr val="000000"/>
                </a:solidFill>
                <a:highlight>
                  <a:srgbClr val="FFFFFF"/>
                </a:highlight>
              </a:rPr>
              <a:t> Task 3  </a:t>
            </a:r>
            <a:r>
              <a:rPr b="1" lang="en-GB" sz="4400">
                <a:solidFill>
                  <a:schemeClr val="lt1"/>
                </a:solidFill>
              </a:rPr>
              <a:t>.</a:t>
            </a:r>
            <a:r>
              <a:rPr b="1" lang="en-GB" sz="4400">
                <a:solidFill>
                  <a:srgbClr val="000000"/>
                </a:solidFill>
              </a:rPr>
              <a:t>Last stop: London</a:t>
            </a:r>
            <a:endParaRPr b="1" sz="4400">
              <a:solidFill>
                <a:srgbClr val="000000"/>
              </a:solidFill>
            </a:endParaRPr>
          </a:p>
          <a:p>
            <a:pPr indent="0" lvl="0" marL="0" rtl="0" algn="l">
              <a:spcBef>
                <a:spcPts val="0"/>
              </a:spcBef>
              <a:spcAft>
                <a:spcPts val="0"/>
              </a:spcAft>
              <a:buNone/>
            </a:pPr>
            <a:r>
              <a:t/>
            </a:r>
            <a:endParaRPr sz="2800"/>
          </a:p>
          <a:p>
            <a:pPr indent="0" lvl="0" marL="0" rtl="0" algn="l">
              <a:spcBef>
                <a:spcPts val="2000"/>
              </a:spcBef>
              <a:spcAft>
                <a:spcPts val="0"/>
              </a:spcAft>
              <a:buNone/>
            </a:pPr>
            <a:r>
              <a:rPr b="1" lang="en-GB" sz="2800"/>
              <a:t>Modify</a:t>
            </a:r>
            <a:r>
              <a:rPr lang="en-GB" sz="2800"/>
              <a:t> the program so that the process of random </a:t>
            </a:r>
            <a:r>
              <a:rPr lang="en-GB" sz="2800">
                <a:latin typeface="Roboto Mono"/>
                <a:ea typeface="Roboto Mono"/>
                <a:cs typeface="Roboto Mono"/>
                <a:sym typeface="Roboto Mono"/>
              </a:rPr>
              <a:t>city</a:t>
            </a:r>
            <a:r>
              <a:rPr lang="en-GB" sz="2800"/>
              <a:t> selection continues until </a:t>
            </a:r>
            <a:r>
              <a:rPr b="1" lang="en-GB" sz="2800"/>
              <a:t>London</a:t>
            </a:r>
            <a:r>
              <a:rPr lang="en-GB" sz="2800"/>
              <a:t> is selected and added to the </a:t>
            </a:r>
            <a:r>
              <a:rPr lang="en-GB" sz="2800">
                <a:latin typeface="Roboto Mono"/>
                <a:ea typeface="Roboto Mono"/>
                <a:cs typeface="Roboto Mono"/>
                <a:sym typeface="Roboto Mono"/>
              </a:rPr>
              <a:t>trip</a:t>
            </a:r>
            <a:r>
              <a:rPr lang="en-GB" sz="2800"/>
              <a:t>.</a:t>
            </a:r>
            <a:endParaRPr sz="2800"/>
          </a:p>
          <a:p>
            <a:pPr indent="0" lvl="0" marL="0" rtl="0" algn="l">
              <a:spcBef>
                <a:spcPts val="2000"/>
              </a:spcBef>
              <a:spcAft>
                <a:spcPts val="2000"/>
              </a:spcAft>
              <a:buNone/>
            </a:pPr>
            <a:r>
              <a:rPr lang="en-GB" sz="2800"/>
              <a:t>Before displaying the itinerary, consider also inserting London at the </a:t>
            </a:r>
            <a:r>
              <a:rPr i="1" lang="en-GB" sz="2800"/>
              <a:t>beginning</a:t>
            </a:r>
            <a:r>
              <a:rPr lang="en-GB" sz="2800"/>
              <a:t> of the trip list, so that the trip appears to be circular.</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