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0FFEC5-85B8-453B-85FD-FDBA56D572FB}">
  <a:tblStyle styleId="{250FFEC5-85B8-453B-85FD-FDBA56D572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b57d9e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b57d9e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48c0c5aa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b48c0c5aa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48c0c5aa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b48c0c5aa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48c0c5aa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b48c0c5aa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b57d9e9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b57d9e9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b57d9e9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b57d9e9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b57d9e9c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bb57d9e9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45fba9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45fba9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b57d9e9c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b57d9e9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48c0c5a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48c0c5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48c0c5a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48c0c5a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1013626" y="614250"/>
            <a:ext cx="32904000" cy="31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/>
              <a:t>Combined science - Physics - Key stage 4 </a:t>
            </a:r>
            <a:endParaRPr/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 Charman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Charman</a:t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Particle Models - worksheets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 - Review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918000" y="1857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Q1</a:t>
            </a:r>
            <a:endParaRPr/>
          </a:p>
          <a:p>
            <a:pPr indent="0" lvl="0" marL="7239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solid</a:t>
            </a:r>
            <a:endParaRPr b="1" sz="2800">
              <a:solidFill>
                <a:srgbClr val="000000"/>
              </a:solidFill>
            </a:endParaRPr>
          </a:p>
          <a:p>
            <a:pPr indent="-406400" lvl="0" marL="13716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u="sng">
                <a:solidFill>
                  <a:srgbClr val="000000"/>
                </a:solidFill>
                <a:highlight>
                  <a:srgbClr val="00FF00"/>
                </a:highlight>
              </a:rPr>
              <a:t>particles</a:t>
            </a:r>
            <a:r>
              <a:rPr lang="en-GB" sz="2800">
                <a:solidFill>
                  <a:srgbClr val="000000"/>
                </a:solidFill>
              </a:rPr>
              <a:t> vibrate about fixed positions (1)</a:t>
            </a:r>
            <a:endParaRPr b="1" sz="2800">
              <a:solidFill>
                <a:srgbClr val="000000"/>
              </a:solidFill>
            </a:endParaRPr>
          </a:p>
          <a:p>
            <a:pPr indent="-406400" lvl="0" marL="13716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closely packed (1)</a:t>
            </a:r>
            <a:endParaRPr sz="2800">
              <a:solidFill>
                <a:srgbClr val="000000"/>
              </a:solidFill>
            </a:endParaRPr>
          </a:p>
          <a:p>
            <a:pPr indent="0" lvl="0" marL="1435100" marR="10795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0000"/>
                </a:solidFill>
              </a:rPr>
              <a:t>accept regular</a:t>
            </a:r>
            <a:endParaRPr i="1"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72390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gas</a:t>
            </a:r>
            <a:endParaRPr b="1" sz="2800">
              <a:solidFill>
                <a:srgbClr val="000000"/>
              </a:solidFill>
            </a:endParaRPr>
          </a:p>
          <a:p>
            <a:pPr indent="-406400" lvl="0" marL="137160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u="sng">
                <a:solidFill>
                  <a:srgbClr val="000000"/>
                </a:solidFill>
                <a:highlight>
                  <a:srgbClr val="00FF00"/>
                </a:highlight>
              </a:rPr>
              <a:t>particles</a:t>
            </a:r>
            <a:r>
              <a:rPr lang="en-GB" sz="2800">
                <a:solidFill>
                  <a:srgbClr val="000000"/>
                </a:solidFill>
              </a:rPr>
              <a:t> move randomly (1)</a:t>
            </a:r>
            <a:endParaRPr sz="2800">
              <a:solidFill>
                <a:srgbClr val="000000"/>
              </a:solidFill>
            </a:endParaRPr>
          </a:p>
          <a:p>
            <a:pPr indent="0" lvl="0" marL="1435100" marR="10795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0000"/>
                </a:solidFill>
              </a:rPr>
              <a:t>accept particles move faster</a:t>
            </a:r>
            <a:endParaRPr i="1" sz="2800">
              <a:solidFill>
                <a:srgbClr val="000000"/>
              </a:solidFill>
            </a:endParaRPr>
          </a:p>
          <a:p>
            <a:pPr indent="0" lvl="0" marL="1435100" marR="10795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0000"/>
                </a:solidFill>
              </a:rPr>
              <a:t>accept freely for randomly</a:t>
            </a:r>
            <a:endParaRPr i="1" sz="2800">
              <a:solidFill>
                <a:srgbClr val="000000"/>
              </a:solidFill>
            </a:endParaRPr>
          </a:p>
          <a:p>
            <a:pPr indent="-406400" lvl="0" marL="1371600" marR="10795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far apart (1)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12325950" y="0"/>
            <a:ext cx="57192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question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 - Review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918000" y="1857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Q2</a:t>
            </a:r>
            <a:endParaRPr b="1"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667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Any </a:t>
            </a:r>
            <a:r>
              <a:rPr b="1" lang="en-GB" sz="2800">
                <a:solidFill>
                  <a:srgbClr val="000000"/>
                </a:solidFill>
              </a:rPr>
              <a:t>two</a:t>
            </a:r>
            <a:r>
              <a:rPr lang="en-GB" sz="2800">
                <a:solidFill>
                  <a:srgbClr val="000000"/>
                </a:solidFill>
              </a:rPr>
              <a:t> from:</a:t>
            </a:r>
            <a:endParaRPr sz="2800">
              <a:solidFill>
                <a:srgbClr val="000000"/>
              </a:solidFill>
            </a:endParaRPr>
          </a:p>
          <a:p>
            <a:pPr indent="0" lvl="0" marL="6223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•        no forces shown between spheres</a:t>
            </a:r>
            <a:endParaRPr sz="2800">
              <a:solidFill>
                <a:srgbClr val="000000"/>
              </a:solidFill>
            </a:endParaRPr>
          </a:p>
          <a:p>
            <a:pPr indent="0" lvl="0" marL="6223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•        atoms / molecules / ions are not solid spheres</a:t>
            </a:r>
            <a:endParaRPr sz="2800">
              <a:solidFill>
                <a:srgbClr val="000000"/>
              </a:solidFill>
            </a:endParaRPr>
          </a:p>
          <a:p>
            <a:pPr indent="0" lvl="0" marL="6223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•        not all the same size.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12325950" y="0"/>
            <a:ext cx="57192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question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Energy transfers - Downloadable 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7950" y="3104450"/>
            <a:ext cx="16452000" cy="573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In lesson questions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Exam questions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568275" y="89005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568275" y="2113250"/>
            <a:ext cx="16893000" cy="46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Copy and complete the table. Use the words below to help you fill in the gaps.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particles; touching; ordered rows; random; rows; vibrate; strong; weak;  attractive forces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8" name="Google Shape;98;p16"/>
          <p:cNvGraphicFramePr/>
          <p:nvPr/>
        </p:nvGraphicFramePr>
        <p:xfrm>
          <a:off x="1441025" y="294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{250FFEC5-85B8-453B-85FD-FDBA56D572FB}</a:tableStyleId>
              </a:tblPr>
              <a:tblGrid>
                <a:gridCol w="3619500"/>
                <a:gridCol w="3619500"/>
                <a:gridCol w="3619500"/>
                <a:gridCol w="36195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</a:rPr>
                        <a:t>State</a:t>
                      </a:r>
                      <a:endParaRPr b="1"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</a:rPr>
                        <a:t>Solid</a:t>
                      </a:r>
                      <a:endParaRPr b="1"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</a:rPr>
                        <a:t>Liquid</a:t>
                      </a:r>
                      <a:endParaRPr b="1"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</a:rPr>
                        <a:t>Gas</a:t>
                      </a:r>
                      <a:endParaRPr b="1"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</a:rPr>
                        <a:t>Diagram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</a:rPr>
                        <a:t>Arrangement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</a:rPr>
                        <a:t>Movement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</a:rPr>
                        <a:t>Attraction between particles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0" y="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134975" y="7139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{250FFEC5-85B8-453B-85FD-FDBA56D572FB}</a:tableStyleId>
              </a:tblPr>
              <a:tblGrid>
                <a:gridCol w="4403750"/>
                <a:gridCol w="4403750"/>
                <a:gridCol w="4403750"/>
                <a:gridCol w="4403750"/>
              </a:tblGrid>
              <a:tr h="110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/>
                        <a:t>State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/>
                        <a:t>Solid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/>
                        <a:t>Liquid</a:t>
                      </a:r>
                      <a:endParaRPr b="1"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/>
                        <a:t>Gas</a:t>
                      </a:r>
                      <a:endParaRPr b="1" sz="2800"/>
                    </a:p>
                  </a:txBody>
                  <a:tcPr marT="182850" marB="182850" marR="182850" marL="182850"/>
                </a:tc>
              </a:tr>
              <a:tr h="24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Diagram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82850" marB="182850" marR="182850" marL="182850"/>
                </a:tc>
              </a:tr>
              <a:tr h="161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Arrangement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Ordered structure in rows, all particles touching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Random structure, all particles touching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Random structure, particles </a:t>
                      </a:r>
                      <a:r>
                        <a:rPr b="1" lang="en-GB" sz="2800"/>
                        <a:t>not</a:t>
                      </a:r>
                      <a:r>
                        <a:rPr lang="en-GB" sz="2800"/>
                        <a:t> touching</a:t>
                      </a:r>
                      <a:endParaRPr sz="2800"/>
                    </a:p>
                  </a:txBody>
                  <a:tcPr marT="182850" marB="182850" marR="182850" marL="182850"/>
                </a:tc>
              </a:tr>
              <a:tr h="119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Movement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Fixed positions, can vibrate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Can move freely over each other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Fast moving, random</a:t>
                      </a:r>
                      <a:endParaRPr sz="2800"/>
                    </a:p>
                  </a:txBody>
                  <a:tcPr marT="182850" marB="182850" marR="182850" marL="182850"/>
                </a:tc>
              </a:tr>
              <a:tr h="169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Attraction between particles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Very strong forces of attraction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Weaker forces of attraction</a:t>
                      </a:r>
                      <a:endParaRPr sz="2800"/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weakest forces of attraction</a:t>
                      </a:r>
                      <a:endParaRPr sz="2800"/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015" y="1819399"/>
            <a:ext cx="2640090" cy="24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8500" y="1819400"/>
            <a:ext cx="2760080" cy="24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32549" y="1819400"/>
            <a:ext cx="2760100" cy="248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8000" y="1752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Solids: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have a fixed shape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Difficult to compress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Gases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Will spread and fill the entire container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Easy to compress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Use your knowledge to explain the above properties. You should consider: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The spacing between the particles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The movement of individual particles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The forces between particles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17950" y="2519050"/>
            <a:ext cx="126657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0000"/>
                </a:solidFill>
              </a:rPr>
              <a:t>Solids:</a:t>
            </a:r>
            <a:endParaRPr sz="3100">
              <a:solidFill>
                <a:srgbClr val="000000"/>
              </a:solidFill>
            </a:endParaRPr>
          </a:p>
          <a:p>
            <a:pPr indent="-65405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100"/>
              <a:buChar char="●"/>
            </a:pPr>
            <a:r>
              <a:rPr lang="en-GB" sz="3100">
                <a:solidFill>
                  <a:srgbClr val="000000"/>
                </a:solidFill>
              </a:rPr>
              <a:t>have a fixed shape</a:t>
            </a:r>
            <a:endParaRPr sz="3100">
              <a:solidFill>
                <a:srgbClr val="000000"/>
              </a:solidFill>
            </a:endParaRPr>
          </a:p>
          <a:p>
            <a:pPr indent="-65405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–"/>
            </a:pPr>
            <a:r>
              <a:rPr lang="en-GB" sz="3100">
                <a:solidFill>
                  <a:srgbClr val="000000"/>
                </a:solidFill>
                <a:highlight>
                  <a:srgbClr val="00FF00"/>
                </a:highlight>
              </a:rPr>
              <a:t>Strong forces of attraction mean particles are not free to moves around so shape is fixed. </a:t>
            </a:r>
            <a:endParaRPr sz="31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-6540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●"/>
            </a:pPr>
            <a:r>
              <a:rPr lang="en-GB" sz="3100">
                <a:solidFill>
                  <a:srgbClr val="000000"/>
                </a:solidFill>
              </a:rPr>
              <a:t>Difficult to compress</a:t>
            </a:r>
            <a:endParaRPr sz="3100">
              <a:solidFill>
                <a:srgbClr val="000000"/>
              </a:solidFill>
            </a:endParaRPr>
          </a:p>
          <a:p>
            <a:pPr indent="-65405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–"/>
            </a:pPr>
            <a:r>
              <a:rPr lang="en-GB" sz="3100">
                <a:solidFill>
                  <a:srgbClr val="000000"/>
                </a:solidFill>
                <a:highlight>
                  <a:srgbClr val="00FF00"/>
                </a:highlight>
              </a:rPr>
              <a:t>Particles have no gaps between one another r so there is no room for particles to move closer. </a:t>
            </a:r>
            <a:endParaRPr sz="3100">
              <a:solidFill>
                <a:srgbClr val="000000"/>
              </a:solidFill>
              <a:highlight>
                <a:srgbClr val="00FF00"/>
              </a:highlight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917950" y="1757050"/>
            <a:ext cx="14178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Gases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Will spread and fill the entire container</a:t>
            </a:r>
            <a:endParaRPr sz="2800">
              <a:solidFill>
                <a:srgbClr val="000000"/>
              </a:solidFill>
            </a:endParaRPr>
          </a:p>
          <a:p>
            <a:pPr indent="-63500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GB" sz="2800">
                <a:solidFill>
                  <a:srgbClr val="000000"/>
                </a:solidFill>
                <a:highlight>
                  <a:srgbClr val="00FF00"/>
                </a:highlight>
              </a:rPr>
              <a:t>Very weak intermolecular forces of attraction so particles move randomly and spread out. </a:t>
            </a:r>
            <a:endParaRPr sz="28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Easy to compress</a:t>
            </a:r>
            <a:endParaRPr sz="2800">
              <a:solidFill>
                <a:srgbClr val="000000"/>
              </a:solidFill>
            </a:endParaRPr>
          </a:p>
          <a:p>
            <a:pPr indent="-635000" lvl="1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GB" sz="2800">
                <a:solidFill>
                  <a:srgbClr val="000000"/>
                </a:solidFill>
                <a:highlight>
                  <a:srgbClr val="00FF00"/>
                </a:highlight>
              </a:rPr>
              <a:t>Particles are far apart, so there is space for the particles to move closer</a:t>
            </a:r>
            <a:endParaRPr sz="2800">
              <a:solidFill>
                <a:srgbClr val="000000"/>
              </a:solidFill>
              <a:highlight>
                <a:srgbClr val="00FF00"/>
              </a:highlight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918000" y="1857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Q1</a:t>
            </a:r>
            <a:endParaRPr b="1"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Solid, liquid and gas are three different states of matter.</a:t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Describe the difference between the solid and gas states, in terms of the arrangement and movement of their particles.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12325950" y="0"/>
            <a:ext cx="57192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question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918000" y="1857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Q2</a:t>
            </a:r>
            <a:endParaRPr b="1"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figure below shows a simple model of the three states of matter.</a:t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student explains density to his teacher using the particle model in the figure above.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His teacher says there are limitations to the model.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Give </a:t>
            </a:r>
            <a:r>
              <a:rPr b="1" lang="en-GB"/>
              <a:t>two</a:t>
            </a:r>
            <a:r>
              <a:rPr lang="en-GB"/>
              <a:t> limitations of the particle model in the figure above.</a:t>
            </a:r>
            <a:endParaRPr/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12325950" y="0"/>
            <a:ext cx="57192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question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374" y="3065250"/>
            <a:ext cx="7521225" cy="24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