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FB353BB-456A-49F7-9A04-D0E43EA2158C}">
  <a:tblStyle styleId="{1FB353BB-456A-49F7-9A04-D0E43EA215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f360d5b4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f360d5b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e9a213f73_0_7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e9a213f73_0_7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979020ae_0_1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979020ae_0_1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c979020ae_0_1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c979020ae_0_1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b850cff9a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b850cff9a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d3560da5b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d3560da5b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3560da5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3560da5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3560da5b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3560da5b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c979020ae_0_14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c979020ae_0_1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bebc5a034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bebc5a034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/>
        </p:nvSpPr>
        <p:spPr>
          <a:xfrm>
            <a:off x="428025" y="603900"/>
            <a:ext cx="4931100" cy="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German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498800" y="2538600"/>
            <a:ext cx="16751700" cy="23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Guided Writing:  Foundation </a:t>
            </a:r>
            <a:b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</a:br>
            <a:r>
              <a:rPr i="1"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Unit 4: Healthy lifestyles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522400" y="8909000"/>
            <a:ext cx="4294200" cy="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Frau Karmi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/>
          <p:nvPr/>
        </p:nvSpPr>
        <p:spPr>
          <a:xfrm>
            <a:off x="616325" y="737650"/>
            <a:ext cx="167535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</a:t>
            </a:r>
            <a:r>
              <a:rPr lang="en-GB" sz="44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endParaRPr sz="44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1201725" y="3129800"/>
            <a:ext cx="15233100" cy="30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Accuracy:</a:t>
            </a:r>
            <a:br>
              <a:rPr lang="en-GB" sz="35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Im Moment / Zurzeit - at the moment</a:t>
            </a:r>
            <a:br>
              <a:rPr lang="en-GB" sz="3500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35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Verbs should be in the present tense - largely </a:t>
            </a:r>
            <a:r>
              <a:rPr b="1" lang="en-GB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ich </a:t>
            </a:r>
            <a:r>
              <a:rPr b="1" lang="en-GB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+ ………...e</a:t>
            </a:r>
            <a:b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Ich esse </a:t>
            </a: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I eat</a:t>
            </a:r>
            <a:r>
              <a:rPr b="1" lang="en-GB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     Ich vermeide </a:t>
            </a: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I avoid	</a:t>
            </a:r>
            <a:r>
              <a:rPr b="1" lang="en-GB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	Ich versuche </a:t>
            </a: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= I try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Content:</a:t>
            </a: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esse/trinke </a:t>
            </a: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kein(e/en)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........</a:t>
            </a:r>
            <a: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 I do not eat/ drink…..</a:t>
            </a:r>
            <a:b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Ich spiele </a:t>
            </a:r>
            <a:r>
              <a:rPr b="1" lang="en-GB" sz="3500">
                <a:solidFill>
                  <a:srgbClr val="786EC8"/>
                </a:solidFill>
                <a:latin typeface="Montserrat"/>
                <a:ea typeface="Montserrat"/>
                <a:cs typeface="Montserrat"/>
                <a:sym typeface="Montserrat"/>
              </a:rPr>
              <a:t>eine Stunde pro Tag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35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mit Freunden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35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im Park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Fußball - TM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</a:t>
            </a:r>
            <a:b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3"/>
          <p:cNvSpPr txBox="1"/>
          <p:nvPr/>
        </p:nvSpPr>
        <p:spPr>
          <a:xfrm>
            <a:off x="616325" y="2215400"/>
            <a:ext cx="155958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Was machst du im Moment, um gesund zu sein?</a:t>
            </a:r>
            <a:br>
              <a:rPr b="1" i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917950" y="890050"/>
            <a:ext cx="16163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writing about your lifestyle on your blog. </a:t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917950" y="22667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AutoNum type="arabicPeriod"/>
            </a:pPr>
            <a:r>
              <a:rPr lang="en-GB" sz="4000"/>
              <a:t>Deine Meinung</a:t>
            </a:r>
            <a:r>
              <a:rPr lang="en-GB" sz="4000"/>
              <a:t> - wie findest du deinen Lebensstil?</a:t>
            </a:r>
            <a:br>
              <a:rPr lang="en-GB" sz="4000"/>
            </a:b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AutoNum type="arabicPeriod"/>
            </a:pPr>
            <a:r>
              <a:rPr lang="en-GB" sz="4000"/>
              <a:t>Was machst du im Moment, um gesund zu sein?</a:t>
            </a:r>
            <a:br>
              <a:rPr lang="en-GB" sz="4000"/>
            </a:b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AutoNum type="arabicPeriod"/>
            </a:pPr>
            <a:r>
              <a:rPr lang="en-GB" sz="4000"/>
              <a:t>Was hast du neulich für deine Gesundheit gemacht?</a:t>
            </a:r>
            <a:br>
              <a:rPr lang="en-GB" sz="4000"/>
            </a:br>
            <a:endParaRPr sz="4000"/>
          </a:p>
          <a:p>
            <a:pPr indent="-482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000"/>
              <a:buAutoNum type="arabicPeriod"/>
            </a:pPr>
            <a:r>
              <a:rPr lang="en-GB" sz="4000"/>
              <a:t>Was wirst du in der Zukunft machen, um deinen Lebensstil zu verbessern?</a:t>
            </a:r>
            <a:endParaRPr sz="4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/>
        </p:nvSpPr>
        <p:spPr>
          <a:xfrm>
            <a:off x="3237750" y="680050"/>
            <a:ext cx="132084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Basic answer to the bullet point</a:t>
            </a:r>
            <a:endParaRPr sz="4400">
              <a:solidFill>
                <a:schemeClr val="accen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4791550" y="2188100"/>
            <a:ext cx="116130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Opinion</a:t>
            </a:r>
            <a:r>
              <a:rPr lang="en-GB" sz="44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endParaRPr sz="44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3307350" y="7908550"/>
            <a:ext cx="132084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</a:t>
            </a:r>
            <a:endParaRPr sz="4400">
              <a:solidFill>
                <a:schemeClr val="accent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4902850" y="6435925"/>
            <a:ext cx="116130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4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Extra example :)</a:t>
            </a:r>
            <a:endParaRPr sz="4400">
              <a:solidFill>
                <a:schemeClr val="accent4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4880700" y="5024275"/>
            <a:ext cx="116130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5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Development</a:t>
            </a:r>
            <a:endParaRPr sz="4400">
              <a:solidFill>
                <a:schemeClr val="accent5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4861500" y="3580800"/>
            <a:ext cx="116130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6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Reason</a:t>
            </a:r>
            <a:r>
              <a:rPr lang="en-GB" sz="44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endParaRPr sz="44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350700" y="2998450"/>
            <a:ext cx="1056000" cy="1111200"/>
          </a:xfrm>
          <a:prstGeom prst="rect">
            <a:avLst/>
          </a:prstGeom>
          <a:solidFill>
            <a:srgbClr val="FA9B23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or</a:t>
            </a:r>
            <a:endParaRPr b="1"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3350700" y="4293850"/>
            <a:ext cx="1056000" cy="1111200"/>
          </a:xfrm>
          <a:prstGeom prst="rect">
            <a:avLst/>
          </a:prstGeom>
          <a:solidFill>
            <a:srgbClr val="FA9B23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or</a:t>
            </a:r>
            <a:endParaRPr b="1"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3350700" y="5589250"/>
            <a:ext cx="1056000" cy="1111200"/>
          </a:xfrm>
          <a:prstGeom prst="rect">
            <a:avLst/>
          </a:prstGeom>
          <a:solidFill>
            <a:srgbClr val="FA9B23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or</a:t>
            </a:r>
            <a:endParaRPr b="1"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1" name="Google Shape;101;p16"/>
          <p:cNvCxnSpPr/>
          <p:nvPr/>
        </p:nvCxnSpPr>
        <p:spPr>
          <a:xfrm>
            <a:off x="2392100" y="485000"/>
            <a:ext cx="0" cy="903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Dot"/>
            <a:round/>
            <a:headEnd len="med" w="med" type="none"/>
            <a:tailEnd len="med" w="med" type="none"/>
          </a:ln>
        </p:spPr>
      </p:cxnSp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81000"/>
            <a:ext cx="1324450" cy="89707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17"/>
          <p:cNvGraphicFramePr/>
          <p:nvPr/>
        </p:nvGraphicFramePr>
        <p:xfrm>
          <a:off x="1375150" y="64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{1FB353BB-456A-49F7-9A04-D0E43EA2158C}</a:tableStyleId>
              </a:tblPr>
              <a:tblGrid>
                <a:gridCol w="7020850"/>
                <a:gridCol w="6823150"/>
              </a:tblGrid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aufstehen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get up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vermeiden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avoid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abnehmen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lose weight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Diät machen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diet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trainieren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train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frühstücken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breakfast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Hunger haben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be hungry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laufen</a:t>
                      </a:r>
                      <a:endParaRPr sz="28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rgbClr val="66666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run</a:t>
                      </a:r>
                      <a:endParaRPr sz="4200">
                        <a:solidFill>
                          <a:srgbClr val="66666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280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chemeClr val="accent3"/>
                </a:solidFill>
              </a:rPr>
              <a:t>Using verbs in multiple tenses</a:t>
            </a:r>
            <a:endParaRPr sz="5200">
              <a:solidFill>
                <a:schemeClr val="accent3"/>
              </a:solidFill>
            </a:endParaRPr>
          </a:p>
        </p:txBody>
      </p:sp>
      <p:graphicFrame>
        <p:nvGraphicFramePr>
          <p:cNvPr id="114" name="Google Shape;114;p18"/>
          <p:cNvGraphicFramePr/>
          <p:nvPr/>
        </p:nvGraphicFramePr>
        <p:xfrm>
          <a:off x="407050" y="133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{1FB353BB-456A-49F7-9A04-D0E43EA2158C}</a:tableStyleId>
              </a:tblPr>
              <a:tblGrid>
                <a:gridCol w="3319050"/>
                <a:gridCol w="3345350"/>
                <a:gridCol w="3193525"/>
                <a:gridCol w="3011550"/>
                <a:gridCol w="3221925"/>
              </a:tblGrid>
              <a:tr h="1217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Infinitive</a:t>
                      </a:r>
                      <a:endParaRPr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Perfect</a:t>
                      </a:r>
                      <a:endParaRPr sz="3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Present</a:t>
                      </a:r>
                      <a:endParaRPr sz="3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Future</a:t>
                      </a:r>
                      <a:endParaRPr sz="3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Conditional</a:t>
                      </a:r>
                      <a:endParaRPr sz="30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</a:tr>
              <a:tr h="212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frühstücken</a:t>
                      </a:r>
                      <a:endParaRPr b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have</a:t>
                      </a:r>
                      <a:endParaRPr i="1"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breakfast</a:t>
                      </a:r>
                      <a:endParaRPr sz="2800">
                        <a:solidFill>
                          <a:schemeClr val="accent5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habe ge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frühstück</a:t>
                      </a:r>
                      <a:r>
                        <a:rPr b="1" i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b="1" i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had breakfast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frühstück</a:t>
                      </a:r>
                      <a:r>
                        <a:rPr b="1" i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i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have breakfast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werde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frühstück</a:t>
                      </a:r>
                      <a:r>
                        <a:rPr b="1" i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</a:t>
                      </a:r>
                      <a:endParaRPr b="1" i="1" sz="28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will have breakfast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würde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frühstück</a:t>
                      </a:r>
                      <a:r>
                        <a:rPr b="1" i="1" lang="en-GB" sz="28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</a:t>
                      </a:r>
                      <a:endParaRPr i="1" sz="2800">
                        <a:solidFill>
                          <a:srgbClr val="666666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would have breakfast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</a:tr>
              <a:tr h="1978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essen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eat</a:t>
                      </a:r>
                      <a:endParaRPr i="1"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habe 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….. </a:t>
                      </a:r>
                      <a:r>
                        <a:rPr b="1" i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gegessen</a:t>
                      </a:r>
                      <a:endParaRPr b="1" i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ate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ess</a:t>
                      </a:r>
                      <a:r>
                        <a:rPr b="1" i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 i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eat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werde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ess</a:t>
                      </a:r>
                      <a:r>
                        <a:rPr b="1" i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</a:t>
                      </a:r>
                      <a:endParaRPr b="1" i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will eat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würde 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ess</a:t>
                      </a:r>
                      <a:r>
                        <a:rPr b="1" i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</a:t>
                      </a:r>
                      <a:endParaRPr b="1" i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would eat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</a:tr>
              <a:tr h="1978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800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gehen</a:t>
                      </a:r>
                      <a:endParaRPr b="1" sz="2800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 go</a:t>
                      </a:r>
                      <a:endParaRPr i="1" sz="2800"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bin 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….. </a:t>
                      </a:r>
                      <a:r>
                        <a:rPr b="1" i="1" lang="en-GB" sz="2800">
                          <a:solidFill>
                            <a:srgbClr val="00A0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gegangen</a:t>
                      </a:r>
                      <a:endParaRPr b="1" i="1" sz="2800">
                        <a:solidFill>
                          <a:srgbClr val="00A09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went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rgbClr val="00A0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gehe</a:t>
                      </a:r>
                      <a:endParaRPr b="1" i="1" sz="2800">
                        <a:solidFill>
                          <a:srgbClr val="00A09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go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rgbClr val="00A0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werde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geh</a:t>
                      </a:r>
                      <a:r>
                        <a:rPr b="1" i="1" lang="en-GB" sz="2800">
                          <a:solidFill>
                            <a:srgbClr val="00A0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</a:t>
                      </a:r>
                      <a:endParaRPr b="1" i="1" sz="2800">
                        <a:solidFill>
                          <a:srgbClr val="00A09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will go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</a:t>
                      </a:r>
                      <a:r>
                        <a:rPr b="1" i="1" lang="en-GB" sz="2800">
                          <a:solidFill>
                            <a:srgbClr val="00A0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würde</a:t>
                      </a: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geh</a:t>
                      </a:r>
                      <a:r>
                        <a:rPr b="1" i="1" lang="en-GB" sz="2800">
                          <a:solidFill>
                            <a:srgbClr val="00A09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</a:t>
                      </a:r>
                      <a:endParaRPr b="1" i="1" sz="2800">
                        <a:solidFill>
                          <a:srgbClr val="00A09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would go</a:t>
                      </a:r>
                      <a:endParaRPr i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2939350" y="2297850"/>
            <a:ext cx="14430600" cy="67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1"/>
                </a:solidFill>
              </a:rPr>
              <a:t>Letztes Wochenende habe ich Fastfood gegessen. Daher musste ich jeden Tag laufen </a:t>
            </a:r>
            <a:r>
              <a:rPr lang="en-GB" sz="4000">
                <a:solidFill>
                  <a:srgbClr val="434343"/>
                </a:solidFill>
              </a:rPr>
              <a:t>und </a:t>
            </a:r>
            <a:r>
              <a:rPr b="1" lang="en-GB" sz="4000">
                <a:solidFill>
                  <a:schemeClr val="accent2"/>
                </a:solidFill>
              </a:rPr>
              <a:t>es war ermüdend.</a:t>
            </a:r>
            <a:r>
              <a:rPr lang="en-GB" sz="4000"/>
              <a:t> </a:t>
            </a:r>
            <a:r>
              <a:rPr b="1" lang="en-GB" sz="4000">
                <a:solidFill>
                  <a:schemeClr val="accent5"/>
                </a:solidFill>
              </a:rPr>
              <a:t>Meine Familie versucht, täglich Sport zu treiben,</a:t>
            </a:r>
            <a:r>
              <a:rPr lang="en-GB" sz="4000"/>
              <a:t> </a:t>
            </a:r>
            <a:r>
              <a:rPr b="1" lang="en-GB" sz="4000">
                <a:solidFill>
                  <a:srgbClr val="00A099"/>
                </a:solidFill>
              </a:rPr>
              <a:t>weil das wichtig für die Gesundheit ist.</a:t>
            </a:r>
            <a:r>
              <a:rPr lang="en-GB" sz="4000"/>
              <a:t> </a:t>
            </a:r>
            <a:r>
              <a:rPr b="1" lang="en-GB" sz="4000">
                <a:solidFill>
                  <a:srgbClr val="786EC8"/>
                </a:solidFill>
              </a:rPr>
              <a:t>Gestern haben wir alle zusammen Tennis gespielt. </a:t>
            </a:r>
            <a:r>
              <a:rPr b="1" lang="en-GB" sz="4000">
                <a:solidFill>
                  <a:schemeClr val="accent2"/>
                </a:solidFill>
              </a:rPr>
              <a:t>Es hat Spaß gemacht</a:t>
            </a:r>
            <a:r>
              <a:rPr lang="en-GB" sz="4000"/>
              <a:t>, </a:t>
            </a:r>
            <a:r>
              <a:rPr b="1" lang="en-GB" sz="4000">
                <a:solidFill>
                  <a:srgbClr val="00A099"/>
                </a:solidFill>
              </a:rPr>
              <a:t>da es draußen warm war.</a:t>
            </a:r>
            <a:endParaRPr b="1" sz="4000">
              <a:solidFill>
                <a:srgbClr val="00A099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381000"/>
            <a:ext cx="1432600" cy="93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>
            <p:ph type="title"/>
          </p:nvPr>
        </p:nvSpPr>
        <p:spPr>
          <a:xfrm>
            <a:off x="3017075" y="572250"/>
            <a:ext cx="139578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434343"/>
                </a:solidFill>
              </a:rPr>
              <a:t>Was hast du neulich für deine Gesundheit gemacht?</a:t>
            </a:r>
            <a:endParaRPr sz="3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2939350" y="2755050"/>
            <a:ext cx="14430600" cy="67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1"/>
                </a:solidFill>
              </a:rPr>
              <a:t>Ab jetzt werde ich einmal pro Woche schwimmen gehen</a:t>
            </a:r>
            <a:r>
              <a:rPr lang="en-GB" sz="4000"/>
              <a:t>, </a:t>
            </a:r>
            <a:r>
              <a:rPr b="1" lang="en-GB" sz="4000">
                <a:solidFill>
                  <a:schemeClr val="accent2"/>
                </a:solidFill>
              </a:rPr>
              <a:t>da Schwimmen mir gefällt.</a:t>
            </a:r>
            <a:r>
              <a:rPr lang="en-GB" sz="4000"/>
              <a:t> </a:t>
            </a:r>
            <a:r>
              <a:rPr b="1" lang="en-GB" sz="4000">
                <a:solidFill>
                  <a:schemeClr val="accent5"/>
                </a:solidFill>
              </a:rPr>
              <a:t>In der Zukunft will ich mehr Obst und Gemüse essen</a:t>
            </a:r>
            <a:r>
              <a:rPr lang="en-GB" sz="4000"/>
              <a:t>, </a:t>
            </a:r>
            <a:r>
              <a:rPr b="1" lang="en-GB" sz="4000">
                <a:solidFill>
                  <a:schemeClr val="accent6"/>
                </a:solidFill>
              </a:rPr>
              <a:t>weil es wichtig ist, gesund zu sein.</a:t>
            </a:r>
            <a:r>
              <a:rPr lang="en-GB" sz="4000"/>
              <a:t> </a:t>
            </a:r>
            <a:r>
              <a:rPr b="1" lang="en-GB" sz="4000">
                <a:solidFill>
                  <a:schemeClr val="accent5"/>
                </a:solidFill>
              </a:rPr>
              <a:t>Ich werde auch mehr Wasser trinken</a:t>
            </a:r>
            <a:r>
              <a:rPr lang="en-GB" sz="4000"/>
              <a:t>, </a:t>
            </a:r>
            <a:r>
              <a:rPr b="1" lang="en-GB" sz="4000">
                <a:solidFill>
                  <a:schemeClr val="accent4"/>
                </a:solidFill>
              </a:rPr>
              <a:t>um mehr Energie zu haben.</a:t>
            </a:r>
            <a:endParaRPr b="1" sz="40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381000"/>
            <a:ext cx="1432600" cy="93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 txBox="1"/>
          <p:nvPr>
            <p:ph type="title"/>
          </p:nvPr>
        </p:nvSpPr>
        <p:spPr>
          <a:xfrm>
            <a:off x="3017075" y="572250"/>
            <a:ext cx="139578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Was wirst du in der Zukunft machen, um deinen Lebensstil zu verbessern?</a:t>
            </a:r>
            <a:endParaRPr sz="3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2711950" y="775125"/>
            <a:ext cx="13957800" cy="91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deine Meinung - wie findest du deinen Lebensstil?</a:t>
            </a:r>
            <a:endParaRPr i="1" sz="3500">
              <a:solidFill>
                <a:schemeClr val="dk2"/>
              </a:solidFill>
            </a:endParaRPr>
          </a:p>
        </p:txBody>
      </p:sp>
      <p:sp>
        <p:nvSpPr>
          <p:cNvPr id="134" name="Google Shape;134;p21"/>
          <p:cNvSpPr/>
          <p:nvPr/>
        </p:nvSpPr>
        <p:spPr>
          <a:xfrm>
            <a:off x="533400" y="530625"/>
            <a:ext cx="1451700" cy="433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1"/>
          <p:cNvSpPr/>
          <p:nvPr/>
        </p:nvSpPr>
        <p:spPr>
          <a:xfrm>
            <a:off x="533400" y="5255025"/>
            <a:ext cx="1451700" cy="433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1"/>
          <p:cNvSpPr txBox="1"/>
          <p:nvPr>
            <p:ph type="title"/>
          </p:nvPr>
        </p:nvSpPr>
        <p:spPr>
          <a:xfrm>
            <a:off x="2940550" y="5270925"/>
            <a:ext cx="139578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Was machst du im Moment, um gesund zu sein?</a:t>
            </a:r>
            <a:br>
              <a:rPr i="1" lang="en-GB" sz="4000">
                <a:solidFill>
                  <a:schemeClr val="dk2"/>
                </a:solidFill>
              </a:rPr>
            </a:br>
            <a:endParaRPr i="1" sz="4000">
              <a:solidFill>
                <a:schemeClr val="dk2"/>
              </a:solidFill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4685775" y="2199450"/>
            <a:ext cx="12903300" cy="2085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Meiner Meinung nach + verb</a:t>
            </a:r>
            <a:endParaRPr b="1" sz="35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Ich denke, dass + verb to END of sentence</a:t>
            </a:r>
            <a:endParaRPr b="1" sz="35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der Lebensstil - lifestyle</a:t>
            </a:r>
            <a:endParaRPr b="1" sz="35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8" name="Google Shape;1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175" y="749275"/>
            <a:ext cx="600825" cy="401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175" y="5397475"/>
            <a:ext cx="600825" cy="40123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1"/>
          <p:cNvSpPr txBox="1"/>
          <p:nvPr/>
        </p:nvSpPr>
        <p:spPr>
          <a:xfrm>
            <a:off x="4685775" y="6490825"/>
            <a:ext cx="12903300" cy="183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Im Moment</a:t>
            </a:r>
            <a:r>
              <a:rPr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- at the moment</a:t>
            </a:r>
            <a:endParaRPr sz="35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Ich + present tense verb (ends in E) </a:t>
            </a:r>
            <a:r>
              <a:rPr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- I + verb</a:t>
            </a:r>
            <a:endParaRPr sz="35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Time Manner Place</a:t>
            </a:r>
            <a:r>
              <a:rPr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5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/>
        </p:nvSpPr>
        <p:spPr>
          <a:xfrm>
            <a:off x="616325" y="737650"/>
            <a:ext cx="16753500" cy="111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accent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 </a:t>
            </a:r>
            <a:endParaRPr sz="4400">
              <a:solidFill>
                <a:schemeClr val="accent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6" name="Google Shape;146;p22"/>
          <p:cNvSpPr txBox="1"/>
          <p:nvPr/>
        </p:nvSpPr>
        <p:spPr>
          <a:xfrm>
            <a:off x="616325" y="3510800"/>
            <a:ext cx="15818400" cy="30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Accuracy:</a:t>
            </a:r>
            <a:b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GB" sz="35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Meiner Meinung nach </a:t>
            </a:r>
            <a:r>
              <a:rPr b="1" lang="en-GB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bin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ich …… - Remember you need a conjugated verb straight after nach!</a:t>
            </a:r>
            <a:br>
              <a:rPr lang="en-GB" sz="3500"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Mein</a:t>
            </a: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 Lebensstil ist …… - Remember it is a masculine noun.</a:t>
            </a: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Content:</a:t>
            </a:r>
            <a:b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Man </a:t>
            </a:r>
            <a:r>
              <a:rPr b="1" lang="en-GB" sz="3500">
                <a:solidFill>
                  <a:srgbClr val="786EC8"/>
                </a:solidFill>
                <a:latin typeface="Montserrat"/>
                <a:ea typeface="Montserrat"/>
                <a:cs typeface="Montserrat"/>
                <a:sym typeface="Montserrat"/>
              </a:rPr>
              <a:t>soll</a:t>
            </a:r>
            <a:r>
              <a:rPr lang="en-GB" sz="3500">
                <a:solidFill>
                  <a:srgbClr val="786EC8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Fastfood/Alkohol/Rauchen </a:t>
            </a:r>
            <a:r>
              <a:rPr b="1" lang="en-GB" sz="3500">
                <a:solidFill>
                  <a:srgbClr val="786EC8"/>
                </a:solidFill>
                <a:latin typeface="Montserrat"/>
                <a:ea typeface="Montserrat"/>
                <a:cs typeface="Montserrat"/>
                <a:sym typeface="Montserrat"/>
              </a:rPr>
              <a:t>vermeiden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- One should avoid……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Man </a:t>
            </a:r>
            <a:r>
              <a:rPr b="1" lang="en-GB" sz="3500">
                <a:solidFill>
                  <a:srgbClr val="786EC8"/>
                </a:solidFill>
                <a:latin typeface="Montserrat"/>
                <a:ea typeface="Montserrat"/>
                <a:cs typeface="Montserrat"/>
                <a:sym typeface="Montserrat"/>
              </a:rPr>
              <a:t>soll versuchen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oft Sport </a:t>
            </a:r>
            <a:r>
              <a:rPr b="1" lang="en-GB" sz="35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zu treiben</a:t>
            </a: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- One should try to…...</a:t>
            </a:r>
            <a:br>
              <a:rPr b="1" lang="en-GB" sz="35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sz="35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2"/>
          <p:cNvSpPr txBox="1"/>
          <p:nvPr/>
        </p:nvSpPr>
        <p:spPr>
          <a:xfrm>
            <a:off x="616325" y="2520200"/>
            <a:ext cx="155958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l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dk2"/>
              </a:buClr>
              <a:buSzPts val="3500"/>
              <a:buFont typeface="Montserrat"/>
              <a:buAutoNum type="arabicPeriod"/>
            </a:pP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deine Meinung - wie findest du deinen Lebensstil?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