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C39E6A-B71D-4D86-9DAB-B575480F650D}">
  <a:tblStyle styleId="{A8C39E6A-B71D-4D86-9DAB-B575480F6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9d6b09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9d6b09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7a56458b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7a56458b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7a56458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d7a56458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g8d7a56458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7a56458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7a56458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7a56458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7a56458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7a56458b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d7a56458b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8d7a56458b_0_4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7a56458b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d7a56458b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g8d7a56458b_0_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7a56458b_0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8d7a56458b_0_5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g8d7a56458b_0_5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82275" y="2876300"/>
            <a:ext cx="17542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Making arrangements [1 / 3] Worksheet</a:t>
            </a:r>
            <a:endParaRPr>
              <a:solidFill>
                <a:srgbClr val="4B3241"/>
              </a:solidFill>
            </a:endParaRPr>
          </a:p>
          <a:p>
            <a:pPr indent="-552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present continuous  - 1st and 2nd person singular</a:t>
            </a:r>
            <a:endParaRPr sz="5100">
              <a:solidFill>
                <a:srgbClr val="4B3241"/>
              </a:solidFill>
            </a:endParaRPr>
          </a:p>
          <a:p>
            <a:pPr indent="-552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querer - 1st and 2nd person singular</a:t>
            </a:r>
            <a:endParaRPr sz="51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Content warning: Social media is only suitable for persons aged 13+  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Spanish 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533400" y="11402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Summary - Las respuestas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We use the present continuous to describe an action taking place _______  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We need the verb ______ + ________  __________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i="1" lang="en-GB" sz="4800">
                <a:solidFill>
                  <a:srgbClr val="000000"/>
                </a:solidFill>
              </a:rPr>
              <a:t>“Estoy descansando” </a:t>
            </a:r>
            <a:r>
              <a:rPr lang="en-GB" sz="4800">
                <a:solidFill>
                  <a:srgbClr val="000000"/>
                </a:solidFill>
              </a:rPr>
              <a:t>means “__ ___ _____________”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i="1" lang="en-GB" sz="4800">
                <a:solidFill>
                  <a:srgbClr val="000000"/>
                </a:solidFill>
              </a:rPr>
              <a:t>“Quiero” </a:t>
            </a:r>
            <a:r>
              <a:rPr lang="en-GB" sz="4800">
                <a:solidFill>
                  <a:srgbClr val="000000"/>
                </a:solidFill>
              </a:rPr>
              <a:t>means “__ _________”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i="1" lang="en-GB" sz="4800">
                <a:solidFill>
                  <a:srgbClr val="000000"/>
                </a:solidFill>
              </a:rPr>
              <a:t>“¿Quieres salir?”</a:t>
            </a:r>
            <a:r>
              <a:rPr lang="en-GB" sz="4800">
                <a:solidFill>
                  <a:srgbClr val="000000"/>
                </a:solidFill>
              </a:rPr>
              <a:t> means 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“____   _______  _________   ____   _____   _______?”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6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rgbClr val="000000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16659166" y="6952559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6551924" y="4613851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638450" y="270555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now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990450" y="3580050"/>
            <a:ext cx="20196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estar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9468000" y="358005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2669150" y="358005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participle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0851125" y="4355700"/>
            <a:ext cx="5388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1602350" y="4355700"/>
            <a:ext cx="15108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3000075" y="435570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relaxing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638450" y="5163438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want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6947550" y="5184050"/>
            <a:ext cx="5388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0851125" y="6859325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go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2834613" y="6859325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out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9010050" y="6859325"/>
            <a:ext cx="1085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to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5808900" y="695255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want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772050" y="6952550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Do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3397325" y="6859325"/>
            <a:ext cx="3659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7141575" y="-114725"/>
            <a:ext cx="40686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2100"/>
          </a:p>
        </p:txBody>
      </p:sp>
      <p:sp>
        <p:nvSpPr>
          <p:cNvPr descr="rectangle" id="88" name="Google Shape;88;p15"/>
          <p:cNvSpPr/>
          <p:nvPr/>
        </p:nvSpPr>
        <p:spPr>
          <a:xfrm>
            <a:off x="6523439" y="2642505"/>
            <a:ext cx="5278800" cy="4466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7261069" y="5625127"/>
            <a:ext cx="40686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hablar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123413" y="243552"/>
            <a:ext cx="27681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hijo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142125" y="4915671"/>
            <a:ext cx="49380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hospital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7499495" y="7198115"/>
            <a:ext cx="35289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hacer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child with two parents" id="93" name="Google Shape;93;p15"/>
          <p:cNvGrpSpPr/>
          <p:nvPr/>
        </p:nvGrpSpPr>
        <p:grpSpPr>
          <a:xfrm>
            <a:off x="2282601" y="1736791"/>
            <a:ext cx="1832360" cy="2535417"/>
            <a:chOff x="1887525" y="1506978"/>
            <a:chExt cx="1251185" cy="1735755"/>
          </a:xfrm>
        </p:grpSpPr>
        <p:pic>
          <p:nvPicPr>
            <p:cNvPr descr="child with two parents" id="94" name="Google Shape;9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87525" y="1634067"/>
              <a:ext cx="1251185" cy="160866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Google Shape;95;p15"/>
            <p:cNvCxnSpPr/>
            <p:nvPr/>
          </p:nvCxnSpPr>
          <p:spPr>
            <a:xfrm flipH="1">
              <a:off x="2955001" y="1506978"/>
              <a:ext cx="16800" cy="447300"/>
            </a:xfrm>
            <a:prstGeom prst="straightConnector1">
              <a:avLst/>
            </a:prstGeom>
            <a:noFill/>
            <a:ln cap="flat" cmpd="sng" w="50800">
              <a:solidFill>
                <a:schemeClr val="accent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96" name="Google Shape;96;p15"/>
          <p:cNvSpPr txBox="1"/>
          <p:nvPr/>
        </p:nvSpPr>
        <p:spPr>
          <a:xfrm>
            <a:off x="6523439" y="8271900"/>
            <a:ext cx="52788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[to do, to make]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12749575" y="296200"/>
            <a:ext cx="43872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helado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11696382" y="5147860"/>
            <a:ext cx="63021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latin typeface="Montserrat"/>
                <a:ea typeface="Montserrat"/>
                <a:cs typeface="Montserrat"/>
                <a:sym typeface="Montserrat"/>
              </a:rPr>
              <a:t>hasta luego</a:t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ilhouette of man waving goodbye"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1512" y="6240469"/>
            <a:ext cx="2911000" cy="302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6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{A8C39E6A-B71D-4D86-9DAB-B575480F650D}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actualizar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update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out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descansar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relax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terminar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finish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 el sol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sunbathe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página de Facebook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Facebook page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móvil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obile phone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continuous tense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We use the present continuous tense to describe an action you are doing at the moment. It is formed of two parts: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642900" y="3387025"/>
            <a:ext cx="8907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____________  and _____________________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642900" y="3387025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estar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541600" y="3387025"/>
            <a:ext cx="4636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p</a:t>
            </a:r>
            <a:r>
              <a:rPr b="1" lang="en-GB" sz="3500">
                <a:solidFill>
                  <a:srgbClr val="000000"/>
                </a:solidFill>
              </a:rPr>
              <a:t>resent participle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 flipH="1" rot="9472048">
            <a:off x="1699414" y="4152740"/>
            <a:ext cx="2911213" cy="573920"/>
          </a:xfrm>
          <a:prstGeom prst="rightArrow">
            <a:avLst>
              <a:gd fmla="val 33339" name="adj1"/>
              <a:gd fmla="val 12306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flipH="1" rot="1109234">
            <a:off x="12718380" y="4152780"/>
            <a:ext cx="2911131" cy="573859"/>
          </a:xfrm>
          <a:prstGeom prst="rightArrow">
            <a:avLst>
              <a:gd fmla="val 33339" name="adj1"/>
              <a:gd fmla="val 12306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2243150" y="4989100"/>
            <a:ext cx="2943000" cy="146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-ing form of the verb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922275" y="5173350"/>
            <a:ext cx="2943000" cy="146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verb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“to be”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917950" y="890050"/>
            <a:ext cx="12032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continuous -ar verbs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917950" y="1982450"/>
            <a:ext cx="154764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to relax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i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descansando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I am relaxing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descansando  				You are relaxing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891150" y="6869375"/>
            <a:ext cx="165057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part changes and which part stays the same?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917950" y="8084950"/>
            <a:ext cx="27870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descans-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843200" y="8084950"/>
            <a:ext cx="46248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ando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9786175" y="8084950"/>
            <a:ext cx="5373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relaxing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>
            <a:off x="3599425" y="8522025"/>
            <a:ext cx="1138200" cy="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917950" y="890050"/>
            <a:ext cx="12032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continuous -er/-ir verbs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917950" y="1982450"/>
            <a:ext cx="154764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to go out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i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saliendo					I am going out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saliendo  				You are going out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891150" y="6372600"/>
            <a:ext cx="165057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part changes and which part stays the same?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917950" y="7194900"/>
            <a:ext cx="27870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704950" y="7194900"/>
            <a:ext cx="46248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iendo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781050" y="7194900"/>
            <a:ext cx="5373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going out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>
            <a:off x="2233350" y="7719900"/>
            <a:ext cx="1138200" cy="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9"/>
          <p:cNvSpPr txBox="1"/>
          <p:nvPr/>
        </p:nvSpPr>
        <p:spPr>
          <a:xfrm>
            <a:off x="917950" y="8017200"/>
            <a:ext cx="27870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viv-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>
            <a:off x="2233350" y="8542200"/>
            <a:ext cx="1138200" cy="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19"/>
          <p:cNvSpPr txBox="1"/>
          <p:nvPr/>
        </p:nvSpPr>
        <p:spPr>
          <a:xfrm>
            <a:off x="3608975" y="8017200"/>
            <a:ext cx="46248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viv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iendo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912750" y="8017200"/>
            <a:ext cx="5373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living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4557255" y="729116"/>
            <a:ext cx="8122500" cy="27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300"/>
              <a:buFont typeface="Century Gothic"/>
              <a:buNone/>
            </a:pPr>
            <a:r>
              <a:rPr b="1" lang="en-GB" sz="17300">
                <a:latin typeface="Montserrat"/>
                <a:ea typeface="Montserrat"/>
                <a:cs typeface="Montserrat"/>
                <a:sym typeface="Montserrat"/>
              </a:rPr>
              <a:t>quiero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808018" y="3405186"/>
            <a:ext cx="140214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want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I want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757475" y="5042500"/>
            <a:ext cx="9802200" cy="2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300"/>
              <a:buFont typeface="Century Gothic"/>
              <a:buNone/>
            </a:pPr>
            <a:r>
              <a:rPr b="1" i="0" lang="en-GB" sz="17300" u="none" cap="none" strike="noStrike">
                <a:latin typeface="Montserrat"/>
                <a:ea typeface="Montserrat"/>
                <a:cs typeface="Montserrat"/>
                <a:sym typeface="Montserrat"/>
              </a:rPr>
              <a:t>quieres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557255" y="7631607"/>
            <a:ext cx="81225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want | you want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5310226" y="741225"/>
            <a:ext cx="9180600" cy="27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300"/>
              <a:buFont typeface="Century Gothic"/>
              <a:buNone/>
            </a:pPr>
            <a:r>
              <a:rPr b="1" i="0" lang="en-GB" sz="17300" u="none" cap="none" strike="noStrike">
                <a:latin typeface="Montserrat"/>
                <a:ea typeface="Montserrat"/>
                <a:cs typeface="Montserrat"/>
                <a:sym typeface="Montserrat"/>
              </a:rPr>
              <a:t>quieres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7443946" y="3265129"/>
            <a:ext cx="43440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[you want]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743478" y="5872113"/>
            <a:ext cx="13731000" cy="29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9000"/>
              <a:buFont typeface="Century Gothic"/>
              <a:buNone/>
            </a:pPr>
            <a:r>
              <a:rPr b="0" i="0" lang="en-GB" sz="90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_________ 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móvil.</a:t>
            </a:r>
            <a:endParaRPr i="0" sz="9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wentieth Century"/>
              <a:buNone/>
            </a:pPr>
            <a:r>
              <a:t/>
            </a:r>
            <a:endParaRPr i="0" sz="9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310175" y="7395600"/>
            <a:ext cx="91806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You w</a:t>
            </a: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ant 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mobile phone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.]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4986250" y="5872125"/>
            <a:ext cx="5621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00"/>
              </a:buClr>
              <a:buSzPts val="9000"/>
              <a:buFont typeface="Century Gothic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uieres</a:t>
            </a:r>
            <a:endParaRPr i="0" sz="9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5080179" y="729116"/>
            <a:ext cx="8122500" cy="27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300"/>
              <a:buFont typeface="Century Gothic"/>
              <a:buNone/>
            </a:pPr>
            <a:r>
              <a:rPr b="1" i="0" lang="en-GB" sz="173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qu</a:t>
            </a:r>
            <a:r>
              <a:rPr b="1" lang="en-GB" sz="17300">
                <a:latin typeface="Century Gothic"/>
                <a:ea typeface="Century Gothic"/>
                <a:cs typeface="Century Gothic"/>
                <a:sym typeface="Century Gothic"/>
              </a:rPr>
              <a:t>iero</a:t>
            </a:r>
            <a:endParaRPr sz="2100"/>
          </a:p>
        </p:txBody>
      </p:sp>
      <p:sp>
        <p:nvSpPr>
          <p:cNvPr id="170" name="Google Shape;170;p22"/>
          <p:cNvSpPr txBox="1"/>
          <p:nvPr/>
        </p:nvSpPr>
        <p:spPr>
          <a:xfrm>
            <a:off x="5679831" y="3522188"/>
            <a:ext cx="74577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[want| I wa</a:t>
            </a:r>
            <a:r>
              <a:rPr lang="en-GB" sz="4800">
                <a:latin typeface="Century Gothic"/>
                <a:ea typeface="Century Gothic"/>
                <a:cs typeface="Century Gothic"/>
                <a:sym typeface="Century Gothic"/>
              </a:rPr>
              <a:t>nt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2667315" y="6315537"/>
            <a:ext cx="14017800" cy="11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800"/>
              <a:buFont typeface="Century Gothic"/>
              <a:buNone/>
            </a:pPr>
            <a:r>
              <a:rPr b="0" i="0" lang="en-GB" sz="6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______ un</a:t>
            </a:r>
            <a:r>
              <a:rPr lang="en-GB" sz="6800">
                <a:latin typeface="Century Gothic"/>
                <a:ea typeface="Century Gothic"/>
                <a:cs typeface="Century Gothic"/>
                <a:sym typeface="Century Gothic"/>
              </a:rPr>
              <a:t> móvil</a:t>
            </a:r>
            <a:endParaRPr b="0" i="0" sz="6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3919824" y="7527219"/>
            <a:ext cx="115128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b="1" lang="en-GB" sz="4800">
                <a:latin typeface="Century Gothic"/>
                <a:ea typeface="Century Gothic"/>
                <a:cs typeface="Century Gothic"/>
                <a:sym typeface="Century Gothic"/>
              </a:rPr>
              <a:t>I want</a:t>
            </a:r>
            <a:r>
              <a:rPr b="1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GB" sz="4800">
                <a:latin typeface="Century Gothic"/>
                <a:ea typeface="Century Gothic"/>
                <a:cs typeface="Century Gothic"/>
                <a:sym typeface="Century Gothic"/>
              </a:rPr>
              <a:t>mobile phone.</a:t>
            </a: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2100"/>
          </a:p>
        </p:txBody>
      </p:sp>
      <p:sp>
        <p:nvSpPr>
          <p:cNvPr id="173" name="Google Shape;173;p22"/>
          <p:cNvSpPr/>
          <p:nvPr/>
        </p:nvSpPr>
        <p:spPr>
          <a:xfrm>
            <a:off x="6168205" y="6315537"/>
            <a:ext cx="31815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00"/>
              </a:buClr>
              <a:buSzPts val="6800"/>
              <a:buFont typeface="Century Gothic"/>
              <a:buNone/>
            </a:pPr>
            <a:r>
              <a:rPr b="1" lang="en-GB" sz="6800">
                <a:latin typeface="Century Gothic"/>
                <a:ea typeface="Century Gothic"/>
                <a:cs typeface="Century Gothic"/>
                <a:sym typeface="Century Gothic"/>
              </a:rPr>
              <a:t>Quiero</a:t>
            </a:r>
            <a:endParaRPr b="0" i="0" sz="6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