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61032D-AAE5-4FFB-971A-1DA1AD5F42C2}">
  <a:tblStyle styleId="{7C61032D-AAE5-4FFB-971A-1DA1AD5F42C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668bd045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g8668bd04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Sequences</a:t>
            </a:r>
            <a:b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n</a:t>
            </a:r>
            <a:r>
              <a:rPr b="0" baseline="3000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</a:t>
            </a: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term rule: position-to-term for arithmetic sequences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746500" y="61924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br>
              <a:rPr lang="en-GB">
                <a:solidFill>
                  <a:schemeClr val="dk2"/>
                </a:solidFill>
              </a:rPr>
            </a:br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2303479" y="134379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5031000" y="6359738"/>
            <a:ext cx="2127401" cy="185980"/>
          </a:xfrm>
          <a:custGeom>
            <a:rect b="b" l="l" r="r" t="t"/>
            <a:pathLst>
              <a:path extrusionOk="0" h="185980" w="1743560">
                <a:moveTo>
                  <a:pt x="38746" y="185980"/>
                </a:moveTo>
                <a:lnTo>
                  <a:pt x="38746" y="185980"/>
                </a:lnTo>
                <a:lnTo>
                  <a:pt x="1743560" y="178231"/>
                </a:lnTo>
                <a:lnTo>
                  <a:pt x="1743560" y="30997"/>
                </a:lnTo>
                <a:lnTo>
                  <a:pt x="1635072" y="54244"/>
                </a:lnTo>
                <a:lnTo>
                  <a:pt x="1534333" y="23248"/>
                </a:lnTo>
                <a:lnTo>
                  <a:pt x="1441343" y="92990"/>
                </a:lnTo>
                <a:lnTo>
                  <a:pt x="1294109" y="38746"/>
                </a:lnTo>
                <a:lnTo>
                  <a:pt x="1232116" y="69743"/>
                </a:lnTo>
                <a:lnTo>
                  <a:pt x="1022889" y="46495"/>
                </a:lnTo>
                <a:lnTo>
                  <a:pt x="891153" y="0"/>
                </a:lnTo>
                <a:lnTo>
                  <a:pt x="790414" y="69743"/>
                </a:lnTo>
                <a:lnTo>
                  <a:pt x="697424" y="38746"/>
                </a:lnTo>
                <a:lnTo>
                  <a:pt x="627682" y="69743"/>
                </a:lnTo>
                <a:lnTo>
                  <a:pt x="464950" y="38746"/>
                </a:lnTo>
                <a:lnTo>
                  <a:pt x="387458" y="69743"/>
                </a:lnTo>
                <a:lnTo>
                  <a:pt x="325465" y="38746"/>
                </a:lnTo>
                <a:lnTo>
                  <a:pt x="263472" y="77492"/>
                </a:lnTo>
                <a:lnTo>
                  <a:pt x="116238" y="15498"/>
                </a:lnTo>
                <a:lnTo>
                  <a:pt x="100739" y="54244"/>
                </a:lnTo>
                <a:lnTo>
                  <a:pt x="0" y="61993"/>
                </a:lnTo>
                <a:lnTo>
                  <a:pt x="38746" y="18598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282651" y="1751045"/>
            <a:ext cx="9851949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columns and rows have been torn off this number grid.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Imagine this grid had 6 columns.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numbers would go in the blue squares?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this change if the grid had 8 columns? What about 100 columns?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7"/>
          <p:cNvGrpSpPr/>
          <p:nvPr/>
        </p:nvGrpSpPr>
        <p:grpSpPr>
          <a:xfrm>
            <a:off x="10134598" y="2292551"/>
            <a:ext cx="6101121" cy="6760610"/>
            <a:chOff x="11691579" y="1931894"/>
            <a:chExt cx="3333605" cy="3693946"/>
          </a:xfrm>
        </p:grpSpPr>
        <p:pic>
          <p:nvPicPr>
            <p:cNvPr id="41" name="Google Shape;4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88485" y="2158295"/>
              <a:ext cx="2011676" cy="3411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7"/>
            <p:cNvSpPr/>
            <p:nvPr/>
          </p:nvSpPr>
          <p:spPr>
            <a:xfrm>
              <a:off x="12593089" y="3630766"/>
              <a:ext cx="2402467" cy="540350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 rot="-5400000">
              <a:off x="13392071" y="2896645"/>
              <a:ext cx="2402467" cy="472966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7"/>
            <p:cNvSpPr txBox="1"/>
            <p:nvPr/>
          </p:nvSpPr>
          <p:spPr>
            <a:xfrm>
              <a:off x="11691579" y="2261708"/>
              <a:ext cx="9311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 txBox="1"/>
            <p:nvPr/>
          </p:nvSpPr>
          <p:spPr>
            <a:xfrm>
              <a:off x="11691579" y="2768431"/>
              <a:ext cx="9311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 txBox="1"/>
            <p:nvPr/>
          </p:nvSpPr>
          <p:spPr>
            <a:xfrm>
              <a:off x="11691579" y="3271337"/>
              <a:ext cx="9311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12622717" y="3934633"/>
              <a:ext cx="2402467" cy="472966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10800000">
              <a:off x="12593089" y="4238500"/>
              <a:ext cx="2402467" cy="472966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2622717" y="4973722"/>
              <a:ext cx="2402467" cy="652118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 rot="-5400000">
              <a:off x="13385050" y="4050601"/>
              <a:ext cx="2402467" cy="623149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7"/>
            <p:cNvSpPr txBox="1"/>
            <p:nvPr/>
          </p:nvSpPr>
          <p:spPr>
            <a:xfrm>
              <a:off x="11691579" y="4676684"/>
              <a:ext cx="931138" cy="28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100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800866" y="416193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967" y="802235"/>
            <a:ext cx="3740540" cy="321551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/>
          <p:nvPr/>
        </p:nvSpPr>
        <p:spPr>
          <a:xfrm>
            <a:off x="8572906" y="3266335"/>
            <a:ext cx="4026093" cy="535609"/>
          </a:xfrm>
          <a:custGeom>
            <a:rect b="b" l="l" r="r" t="t"/>
            <a:pathLst>
              <a:path extrusionOk="0" h="185980" w="1743560">
                <a:moveTo>
                  <a:pt x="38746" y="185980"/>
                </a:moveTo>
                <a:lnTo>
                  <a:pt x="38746" y="185980"/>
                </a:lnTo>
                <a:lnTo>
                  <a:pt x="1743560" y="178231"/>
                </a:lnTo>
                <a:lnTo>
                  <a:pt x="1743560" y="30997"/>
                </a:lnTo>
                <a:lnTo>
                  <a:pt x="1635072" y="54244"/>
                </a:lnTo>
                <a:lnTo>
                  <a:pt x="1534333" y="23248"/>
                </a:lnTo>
                <a:lnTo>
                  <a:pt x="1441343" y="92990"/>
                </a:lnTo>
                <a:lnTo>
                  <a:pt x="1294109" y="38746"/>
                </a:lnTo>
                <a:lnTo>
                  <a:pt x="1232116" y="69743"/>
                </a:lnTo>
                <a:lnTo>
                  <a:pt x="1022889" y="46495"/>
                </a:lnTo>
                <a:lnTo>
                  <a:pt x="891153" y="0"/>
                </a:lnTo>
                <a:lnTo>
                  <a:pt x="790414" y="69743"/>
                </a:lnTo>
                <a:lnTo>
                  <a:pt x="697424" y="38746"/>
                </a:lnTo>
                <a:lnTo>
                  <a:pt x="627682" y="69743"/>
                </a:lnTo>
                <a:lnTo>
                  <a:pt x="464950" y="38746"/>
                </a:lnTo>
                <a:lnTo>
                  <a:pt x="387458" y="69743"/>
                </a:lnTo>
                <a:lnTo>
                  <a:pt x="325465" y="38746"/>
                </a:lnTo>
                <a:lnTo>
                  <a:pt x="263472" y="77492"/>
                </a:lnTo>
                <a:lnTo>
                  <a:pt x="116238" y="15498"/>
                </a:lnTo>
                <a:lnTo>
                  <a:pt x="100739" y="54244"/>
                </a:lnTo>
                <a:lnTo>
                  <a:pt x="0" y="61993"/>
                </a:lnTo>
                <a:lnTo>
                  <a:pt x="38746" y="18598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8423032" y="3534139"/>
            <a:ext cx="4216015" cy="6770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12448507" y="854229"/>
            <a:ext cx="1620414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12448505" y="1495690"/>
            <a:ext cx="1620414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12401209" y="2181945"/>
            <a:ext cx="1620414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12450117" y="2857120"/>
            <a:ext cx="1620414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Row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8806542" y="219098"/>
            <a:ext cx="593605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/>
          <p:nvPr/>
        </p:nvSpPr>
        <p:spPr>
          <a:xfrm>
            <a:off x="9547805" y="219096"/>
            <a:ext cx="593605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10289069" y="219239"/>
            <a:ext cx="593605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11030332" y="219237"/>
            <a:ext cx="593605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11789468" y="219096"/>
            <a:ext cx="593605" cy="4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270067" y="1495690"/>
            <a:ext cx="11980650" cy="741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column in the grid to the right has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following position-to-term rules: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5n		b) 5n – 3		c) 5n + 1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position-to term-rules for columns a, b, c, and d from the 2 grids below.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position-to-term rules for the following sequences: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1, 3, 5, 7, 9, … 		b) 2, 8, 14, 20, 26, …		c) -5, -1, 3, 7, 11, …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0" name="Google Shape;70;p8"/>
          <p:cNvGraphicFramePr/>
          <p:nvPr/>
        </p:nvGraphicFramePr>
        <p:xfrm>
          <a:off x="800866" y="51340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{7C61032D-AAE5-4FFB-971A-1DA1AD5F42C2}</a:tableStyleId>
              </a:tblPr>
              <a:tblGrid>
                <a:gridCol w="737425"/>
                <a:gridCol w="737425"/>
                <a:gridCol w="737425"/>
                <a:gridCol w="737425"/>
              </a:tblGrid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3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4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5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6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</a:tr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7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8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9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10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</a:tr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Google Shape;71;p8"/>
          <p:cNvGraphicFramePr/>
          <p:nvPr/>
        </p:nvGraphicFramePr>
        <p:xfrm>
          <a:off x="5179436" y="51340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{7C61032D-AAE5-4FFB-971A-1DA1AD5F42C2}</a:tableStyleId>
              </a:tblPr>
              <a:tblGrid>
                <a:gridCol w="729950"/>
                <a:gridCol w="729950"/>
                <a:gridCol w="729950"/>
                <a:gridCol w="729950"/>
                <a:gridCol w="729950"/>
                <a:gridCol w="729950"/>
                <a:gridCol w="729950"/>
              </a:tblGrid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-12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-11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-10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-9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-8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-7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-6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</a:tr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-5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-4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-3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-2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-1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0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</a:rPr>
                        <a:t>1</a:t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</a:tr>
              <a:tr h="69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DAF4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rgbClr val="FEEB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850" marB="38850" marR="77675" marL="77675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72" name="Google Shape;72;p8"/>
          <p:cNvSpPr/>
          <p:nvPr/>
        </p:nvSpPr>
        <p:spPr>
          <a:xfrm>
            <a:off x="525955" y="6538981"/>
            <a:ext cx="4026093" cy="535609"/>
          </a:xfrm>
          <a:custGeom>
            <a:rect b="b" l="l" r="r" t="t"/>
            <a:pathLst>
              <a:path extrusionOk="0" h="185980" w="1743560">
                <a:moveTo>
                  <a:pt x="38746" y="185980"/>
                </a:moveTo>
                <a:lnTo>
                  <a:pt x="38746" y="185980"/>
                </a:lnTo>
                <a:lnTo>
                  <a:pt x="1743560" y="178231"/>
                </a:lnTo>
                <a:lnTo>
                  <a:pt x="1743560" y="30997"/>
                </a:lnTo>
                <a:lnTo>
                  <a:pt x="1635072" y="54244"/>
                </a:lnTo>
                <a:lnTo>
                  <a:pt x="1534333" y="23248"/>
                </a:lnTo>
                <a:lnTo>
                  <a:pt x="1441343" y="92990"/>
                </a:lnTo>
                <a:lnTo>
                  <a:pt x="1294109" y="38746"/>
                </a:lnTo>
                <a:lnTo>
                  <a:pt x="1232116" y="69743"/>
                </a:lnTo>
                <a:lnTo>
                  <a:pt x="1022889" y="46495"/>
                </a:lnTo>
                <a:lnTo>
                  <a:pt x="891153" y="0"/>
                </a:lnTo>
                <a:lnTo>
                  <a:pt x="790414" y="69743"/>
                </a:lnTo>
                <a:lnTo>
                  <a:pt x="697424" y="38746"/>
                </a:lnTo>
                <a:lnTo>
                  <a:pt x="627682" y="69743"/>
                </a:lnTo>
                <a:lnTo>
                  <a:pt x="464950" y="38746"/>
                </a:lnTo>
                <a:lnTo>
                  <a:pt x="387458" y="69743"/>
                </a:lnTo>
                <a:lnTo>
                  <a:pt x="325465" y="38746"/>
                </a:lnTo>
                <a:lnTo>
                  <a:pt x="263472" y="77492"/>
                </a:lnTo>
                <a:lnTo>
                  <a:pt x="116238" y="15498"/>
                </a:lnTo>
                <a:lnTo>
                  <a:pt x="100739" y="54244"/>
                </a:lnTo>
                <a:lnTo>
                  <a:pt x="0" y="61993"/>
                </a:lnTo>
                <a:lnTo>
                  <a:pt x="38746" y="18598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376081" y="6806785"/>
            <a:ext cx="4216015" cy="6770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5178818" y="6538981"/>
            <a:ext cx="5256287" cy="535609"/>
          </a:xfrm>
          <a:custGeom>
            <a:rect b="b" l="l" r="r" t="t"/>
            <a:pathLst>
              <a:path extrusionOk="0" h="185980" w="1743560">
                <a:moveTo>
                  <a:pt x="38746" y="185980"/>
                </a:moveTo>
                <a:lnTo>
                  <a:pt x="38746" y="185980"/>
                </a:lnTo>
                <a:lnTo>
                  <a:pt x="1743560" y="178231"/>
                </a:lnTo>
                <a:lnTo>
                  <a:pt x="1743560" y="30997"/>
                </a:lnTo>
                <a:lnTo>
                  <a:pt x="1635072" y="54244"/>
                </a:lnTo>
                <a:lnTo>
                  <a:pt x="1534333" y="23248"/>
                </a:lnTo>
                <a:lnTo>
                  <a:pt x="1441343" y="92990"/>
                </a:lnTo>
                <a:lnTo>
                  <a:pt x="1294109" y="38746"/>
                </a:lnTo>
                <a:lnTo>
                  <a:pt x="1232116" y="69743"/>
                </a:lnTo>
                <a:lnTo>
                  <a:pt x="1022889" y="46495"/>
                </a:lnTo>
                <a:lnTo>
                  <a:pt x="891153" y="0"/>
                </a:lnTo>
                <a:lnTo>
                  <a:pt x="790414" y="69743"/>
                </a:lnTo>
                <a:lnTo>
                  <a:pt x="697424" y="38746"/>
                </a:lnTo>
                <a:lnTo>
                  <a:pt x="627682" y="69743"/>
                </a:lnTo>
                <a:lnTo>
                  <a:pt x="464950" y="38746"/>
                </a:lnTo>
                <a:lnTo>
                  <a:pt x="387458" y="69743"/>
                </a:lnTo>
                <a:lnTo>
                  <a:pt x="325465" y="38746"/>
                </a:lnTo>
                <a:lnTo>
                  <a:pt x="263472" y="77492"/>
                </a:lnTo>
                <a:lnTo>
                  <a:pt x="116238" y="15498"/>
                </a:lnTo>
                <a:lnTo>
                  <a:pt x="100739" y="54244"/>
                </a:lnTo>
                <a:lnTo>
                  <a:pt x="0" y="61993"/>
                </a:lnTo>
                <a:lnTo>
                  <a:pt x="38746" y="18598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5028944" y="6806785"/>
            <a:ext cx="5504241" cy="6770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979503" y="4525719"/>
            <a:ext cx="585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3165042" y="4525719"/>
            <a:ext cx="585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8"/>
          <p:cNvSpPr txBox="1"/>
          <p:nvPr/>
        </p:nvSpPr>
        <p:spPr>
          <a:xfrm>
            <a:off x="5967628" y="4547617"/>
            <a:ext cx="585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8280142" y="4525719"/>
            <a:ext cx="585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680846" y="652643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524092" y="1816523"/>
            <a:ext cx="13862150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descriptions of three arithmetic sequences.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rules can you think of to match each description?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any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rules that would work for all three descriptions?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2707550" y="3501400"/>
            <a:ext cx="4308000" cy="1859100"/>
          </a:xfrm>
          <a:prstGeom prst="wedgeRoundRectCallout">
            <a:avLst>
              <a:gd fmla="val -57466" name="adj1"/>
              <a:gd fmla="val -3459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of the terms in my sequence are prime numbers.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" name="Google Shape;88;p9"/>
          <p:cNvGrpSpPr/>
          <p:nvPr/>
        </p:nvGrpSpPr>
        <p:grpSpPr>
          <a:xfrm>
            <a:off x="668835" y="2597077"/>
            <a:ext cx="2178023" cy="4356043"/>
            <a:chOff x="2476076" y="1815215"/>
            <a:chExt cx="1155547" cy="2311092"/>
          </a:xfrm>
        </p:grpSpPr>
        <p:pic>
          <p:nvPicPr>
            <p:cNvPr id="89" name="Google Shape;89;p9"/>
            <p:cNvPicPr preferRelativeResize="0"/>
            <p:nvPr/>
          </p:nvPicPr>
          <p:blipFill rotWithShape="1">
            <a:blip r:embed="rId3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9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9"/>
          <p:cNvPicPr preferRelativeResize="0"/>
          <p:nvPr/>
        </p:nvPicPr>
        <p:blipFill rotWithShape="1">
          <a:blip r:embed="rId4">
            <a:alphaModFix/>
          </a:blip>
          <a:srcRect b="65776" l="27533" r="49838" t="2225"/>
          <a:stretch/>
        </p:blipFill>
        <p:spPr>
          <a:xfrm>
            <a:off x="12917331" y="2783323"/>
            <a:ext cx="1876223" cy="375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5">
            <a:alphaModFix/>
          </a:blip>
          <a:srcRect b="10826" l="70086" r="7285" t="54444"/>
          <a:stretch/>
        </p:blipFill>
        <p:spPr>
          <a:xfrm>
            <a:off x="7206881" y="2866273"/>
            <a:ext cx="1758773" cy="38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/>
          <p:nvPr/>
        </p:nvSpPr>
        <p:spPr>
          <a:xfrm>
            <a:off x="14734420" y="3501404"/>
            <a:ext cx="3426425" cy="1858967"/>
          </a:xfrm>
          <a:prstGeom prst="wedgeRoundRectCallout">
            <a:avLst>
              <a:gd fmla="val -56507" name="adj1"/>
              <a:gd fmla="val -3704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four terms between 0 and 30.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8906846" y="3501404"/>
            <a:ext cx="4132396" cy="1858967"/>
          </a:xfrm>
          <a:prstGeom prst="wedgeRoundRectCallout">
            <a:avLst>
              <a:gd fmla="val -57393" name="adj1"/>
              <a:gd fmla="val -39496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first term of the sequence lies between 0 and -5.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