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852B5D1-6417-4219-86E6-26E5FE8D980F}">
  <a:tblStyle styleId="{D852B5D1-6417-4219-86E6-26E5FE8D98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1ef2c47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1ef2c47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f4acc3da3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f4acc3da3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c7b7a708f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c7b7a708f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f4acc3da3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f4acc3da3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f4acc3da3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f4acc3da3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6c1a35cd4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6c1a35cd4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f81bd04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f81bd04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f3d4ea6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f3d4ea6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f3d4ea60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f3d4ea60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6787776f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6787776f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f4acc3da3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f4acc3da3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3000"/>
              <a:buChar char="–"/>
              <a:defRPr sz="3000"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 sz="2700"/>
            </a:lvl3pPr>
            <a:lvl4pPr indent="-381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443750" y="625300"/>
            <a:ext cx="50427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German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584950" y="2400300"/>
            <a:ext cx="16600500" cy="3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Shopping for clothes and souvenirs [3 / 3]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09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Char char="-"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further practice of adjective endings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09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Char char="-"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problems with items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09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Char char="-"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revisiting the perfect tense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685800" y="9217950"/>
            <a:ext cx="3832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Herr Scales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type="title"/>
          </p:nvPr>
        </p:nvSpPr>
        <p:spPr>
          <a:xfrm>
            <a:off x="1046950" y="957675"/>
            <a:ext cx="16571700" cy="86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accent3"/>
                </a:solidFill>
              </a:rPr>
              <a:t>And a few strong verbs to test your memory! All irregular so have to be learnt by heart...</a:t>
            </a:r>
            <a:endParaRPr>
              <a:solidFill>
                <a:schemeClr val="accent3"/>
              </a:solidFill>
            </a:endParaRPr>
          </a:p>
        </p:txBody>
      </p:sp>
      <p:graphicFrame>
        <p:nvGraphicFramePr>
          <p:cNvPr id="212" name="Google Shape;212;p25"/>
          <p:cNvGraphicFramePr/>
          <p:nvPr/>
        </p:nvGraphicFramePr>
        <p:xfrm>
          <a:off x="4304175" y="283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{D852B5D1-6417-4219-86E6-26E5FE8D980F}</a:tableStyleId>
              </a:tblPr>
              <a:tblGrid>
                <a:gridCol w="3276600"/>
                <a:gridCol w="3276600"/>
              </a:tblGrid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Infinitive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Past participle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3" name="Google Shape;213;p25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4304175" y="4132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gehen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to go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7635100" y="4094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gegangen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gone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4304175" y="5243325"/>
            <a:ext cx="32766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fahren - </a:t>
            </a:r>
            <a:r>
              <a:rPr i="1" lang="en-GB" sz="3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travel</a:t>
            </a:r>
            <a:endParaRPr i="1" sz="3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7543238" y="52433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gefahren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travelled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4304175" y="6447600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bringen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bring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4304175" y="765187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denken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think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7575300" y="76787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gedacht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thought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7441575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gebracht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bought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0775" y="4132026"/>
            <a:ext cx="3861144" cy="25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/>
          <p:nvPr>
            <p:ph type="title"/>
          </p:nvPr>
        </p:nvSpPr>
        <p:spPr>
          <a:xfrm>
            <a:off x="917950" y="760475"/>
            <a:ext cx="6713700" cy="8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Summary</a:t>
            </a:r>
            <a:r>
              <a:rPr lang="en-GB">
                <a:solidFill>
                  <a:schemeClr val="accent6"/>
                </a:solidFill>
              </a:rPr>
              <a:t> of learning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707825" y="1826800"/>
            <a:ext cx="15756600" cy="692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In German, past participles of weak verbs are usually formed by taking</a:t>
            </a:r>
            <a:endParaRPr b="1" sz="3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the ___  from the infinitive. You then add a __</a:t>
            </a:r>
            <a:r>
              <a:rPr b="1" lang="en-GB" sz="3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___</a:t>
            </a:r>
            <a:r>
              <a:rPr b="1" lang="en-GB" sz="3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to the beginning and a ______to the end.</a:t>
            </a:r>
            <a:endParaRPr b="1" sz="3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Eg kaufen - _____________</a:t>
            </a:r>
            <a:endParaRPr b="1" sz="3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participles of verbs ending in -ieren, you take the ___from the infinitive but do NOT add ____to the front. You do, however, add ____to the end.</a:t>
            </a:r>
            <a:endParaRPr b="1" sz="3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Eg. probieren - ________________</a:t>
            </a:r>
            <a:endParaRPr b="1" sz="3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participles of strong verbs have to be learnt___________________</a:t>
            </a:r>
            <a:endParaRPr b="1" sz="3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12357825" y="4107575"/>
            <a:ext cx="535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5585875" y="7194050"/>
            <a:ext cx="8418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8990950" y="7403200"/>
            <a:ext cx="6696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15686350" y="7326675"/>
            <a:ext cx="975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1587575" y="2199450"/>
            <a:ext cx="7740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28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9270000" y="2136875"/>
            <a:ext cx="7740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ge</a:t>
            </a:r>
            <a:endParaRPr b="1" sz="28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1085925" y="2702850"/>
            <a:ext cx="6696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b="1" sz="28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3221450" y="3738275"/>
            <a:ext cx="250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gekauft</a:t>
            </a:r>
            <a:endParaRPr b="1" sz="28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11620175" y="5085500"/>
            <a:ext cx="7740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28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4095725" y="5572800"/>
            <a:ext cx="66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ge</a:t>
            </a:r>
            <a:endParaRPr b="1" sz="28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11691850" y="5607000"/>
            <a:ext cx="7740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28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4310725" y="6432725"/>
            <a:ext cx="316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probiert</a:t>
            </a:r>
            <a:endParaRPr b="1" sz="28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10674250" y="7321325"/>
            <a:ext cx="32535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by heart</a:t>
            </a:r>
            <a:endParaRPr b="1" sz="2800">
              <a:solidFill>
                <a:schemeClr val="accent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1037967" y="972975"/>
            <a:ext cx="33408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6000"/>
              <a:buFont typeface="Century Gothic"/>
              <a:buNone/>
            </a:pPr>
            <a:r>
              <a:rPr b="1" lang="en-GB" sz="30000">
                <a:solidFill>
                  <a:schemeClr val="accent5"/>
                </a:solidFill>
              </a:rPr>
              <a:t>z</a:t>
            </a:r>
            <a:br>
              <a:rPr b="1" lang="en-GB" sz="13000"/>
            </a:br>
            <a:endParaRPr sz="5900"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2551" y="1896025"/>
            <a:ext cx="8282902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6922051" y="6400325"/>
            <a:ext cx="50919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18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ug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109642" y="1881950"/>
            <a:ext cx="33408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6000"/>
              <a:buFont typeface="Century Gothic"/>
              <a:buNone/>
            </a:pPr>
            <a:r>
              <a:rPr lang="en-GB" sz="30000">
                <a:solidFill>
                  <a:schemeClr val="accent5"/>
                </a:solidFill>
              </a:rPr>
              <a:t>S</a:t>
            </a:r>
            <a:br>
              <a:rPr b="1" lang="en-GB" sz="13000"/>
            </a:br>
            <a:endParaRPr sz="5900"/>
          </a:p>
        </p:txBody>
      </p:sp>
      <p:sp>
        <p:nvSpPr>
          <p:cNvPr id="101" name="Google Shape;101;p18"/>
          <p:cNvSpPr/>
          <p:nvPr/>
        </p:nvSpPr>
        <p:spPr>
          <a:xfrm>
            <a:off x="4955675" y="6400325"/>
            <a:ext cx="81552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18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ollen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b="0" l="2334" r="0" t="0"/>
          <a:stretch/>
        </p:blipFill>
        <p:spPr>
          <a:xfrm>
            <a:off x="6541625" y="1064650"/>
            <a:ext cx="4915275" cy="562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569025" y="28763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urück</a:t>
            </a:r>
            <a:endParaRPr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5910225" y="28763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6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ahlen</a:t>
            </a:r>
            <a:endParaRPr sz="6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11251425" y="28763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6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eit</a:t>
            </a:r>
            <a:endParaRPr sz="6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569025" y="40283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back</a:t>
            </a:r>
            <a:endParaRPr i="1" sz="4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5910225" y="40283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pay</a:t>
            </a:r>
            <a:endParaRPr i="1" sz="4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11251425" y="40283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i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569025" y="6106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uper</a:t>
            </a:r>
            <a:endParaRPr sz="6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569025" y="7258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great</a:t>
            </a:r>
            <a:endParaRPr i="1" sz="4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3722625" y="5694575"/>
            <a:ext cx="37230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5910225" y="6106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aal</a:t>
            </a:r>
            <a:endParaRPr sz="6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11251425" y="6106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eit</a:t>
            </a:r>
            <a:endParaRPr sz="6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5910300" y="7258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large room</a:t>
            </a:r>
            <a:endParaRPr i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11251425" y="7258000"/>
            <a:ext cx="5341200" cy="1152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since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20"/>
          <p:cNvGraphicFramePr/>
          <p:nvPr/>
        </p:nvGraphicFramePr>
        <p:xfrm>
          <a:off x="629675" y="69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{D852B5D1-6417-4219-86E6-26E5FE8D980F}</a:tableStyleId>
              </a:tblPr>
              <a:tblGrid>
                <a:gridCol w="6965100"/>
                <a:gridCol w="6769025"/>
              </a:tblGrid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(an)probieren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try on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(um)tauschen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to exchange(goods)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passen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suit/fit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(zurück)bringen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bring (back)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kaputt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broken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preiswert/billig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good value/cheap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teuer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expensive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(Sonder)angebot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special offer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Ermäßigung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reduction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Bargeld</a:t>
                      </a:r>
                      <a:endParaRPr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cash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2347" y="449050"/>
            <a:ext cx="2077450" cy="207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1262550" y="937350"/>
            <a:ext cx="133335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Revisiting the perfect tense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1262550" y="1836450"/>
            <a:ext cx="13333500" cy="19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In German, past participles of weak verbs are usually formed by taking the 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off the infinitive and adding a 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to the front and a 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to the end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1626025" y="405550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b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5241650" y="405550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8857225" y="3864100"/>
            <a:ext cx="3615600" cy="8991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Perfect tense example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12472825" y="405550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Translation</a:t>
            </a:r>
            <a:endParaRPr b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1626025" y="478965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kaufen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5241625" y="478965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kauf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8857225" y="478965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ich habe gekauft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2472825" y="478965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(have)bought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626025" y="552380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(um)tauschen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5241625" y="552380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(um)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tausch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8857225" y="5523800"/>
            <a:ext cx="48483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ch habe (um)getauscht)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13677325" y="552380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(have) exchanged</a:t>
            </a:r>
            <a:endParaRPr i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1626025" y="625795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passen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5241625" y="625795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pass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8857225" y="625795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es hat mir gepasst</a:t>
            </a:r>
            <a:endParaRPr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12472825" y="6257950"/>
            <a:ext cx="38640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1" lang="en-GB" sz="3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 (has) suited me</a:t>
            </a:r>
            <a:endParaRPr i="1" sz="3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2347" y="449050"/>
            <a:ext cx="2077450" cy="207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1262550" y="937350"/>
            <a:ext cx="133335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Revisiting the perfect tense - weak verbs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1262550" y="1836450"/>
            <a:ext cx="13333500" cy="19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In German, past participles of verbs ending in -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ieren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are formed by taking the 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off the infinitive and adding a 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to the end. There is no 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added to the front.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1626025" y="405550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b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5126750" y="4055500"/>
            <a:ext cx="37305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8857225" y="3864100"/>
            <a:ext cx="3615600" cy="8991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Perfect tense example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12472825" y="405550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Translation</a:t>
            </a:r>
            <a:endParaRPr b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1626025" y="478965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reparieren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5241625" y="478965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reparier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8857225" y="478965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ich habe repariert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12472825" y="478965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(have) repaired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1626025" y="552380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funktionieren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5241625" y="552380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funktionier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8857225" y="5523800"/>
            <a:ext cx="38640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es hat funktioniert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12721225" y="5523800"/>
            <a:ext cx="33672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it (has) worked</a:t>
            </a:r>
            <a:endParaRPr i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1626025" y="625795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probieren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5241625" y="625795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probier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8857225" y="6257950"/>
            <a:ext cx="38640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ich habe es probiert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12721225" y="6257950"/>
            <a:ext cx="3615600" cy="707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have tried it</a:t>
            </a:r>
            <a:endParaRPr i="1" sz="3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1587775" y="7250150"/>
            <a:ext cx="15208200" cy="1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Of course, there are also strong verbs which have irregular past participles. These have to be learnt by heart!    Eg. </a:t>
            </a: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bringen - gebracht</a:t>
            </a:r>
            <a:r>
              <a:rPr i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(to bring - brought), gehen -gegangen (to go - gone) denken- gedacht (to think - thought)</a:t>
            </a:r>
            <a:endParaRPr i="1"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917950" y="957675"/>
            <a:ext cx="16571700" cy="86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accent3"/>
                </a:solidFill>
              </a:rPr>
              <a:t>Can you form past participles from these infinitives?</a:t>
            </a:r>
            <a:endParaRPr>
              <a:solidFill>
                <a:schemeClr val="accent3"/>
              </a:solidFill>
            </a:endParaRPr>
          </a:p>
        </p:txBody>
      </p:sp>
      <p:graphicFrame>
        <p:nvGraphicFramePr>
          <p:cNvPr id="178" name="Google Shape;178;p23"/>
          <p:cNvGraphicFramePr/>
          <p:nvPr/>
        </p:nvGraphicFramePr>
        <p:xfrm>
          <a:off x="4304175" y="283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{D852B5D1-6417-4219-86E6-26E5FE8D980F}</a:tableStyleId>
              </a:tblPr>
              <a:tblGrid>
                <a:gridCol w="3276600"/>
                <a:gridCol w="3276600"/>
              </a:tblGrid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Infinitive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Past participle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9" name="Google Shape;179;p23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4304175" y="4132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machen-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to do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7635100" y="4094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mach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done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4304175" y="52433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sagen - 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say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7543238" y="52433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sag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said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4304175" y="6447600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lachen - 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laugh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4304175" y="765187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zahlen - 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pay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7575300" y="76787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zahl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paid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7441575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lach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laughed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0775" y="4132026"/>
            <a:ext cx="3861144" cy="25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917950" y="957675"/>
            <a:ext cx="16571700" cy="86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accent3"/>
                </a:solidFill>
              </a:rPr>
              <a:t>Can you form past participles from these infinitives?</a:t>
            </a:r>
            <a:endParaRPr>
              <a:solidFill>
                <a:schemeClr val="accent3"/>
              </a:solidFill>
            </a:endParaRPr>
          </a:p>
        </p:txBody>
      </p:sp>
      <p:graphicFrame>
        <p:nvGraphicFramePr>
          <p:cNvPr id="195" name="Google Shape;195;p24"/>
          <p:cNvGraphicFramePr/>
          <p:nvPr/>
        </p:nvGraphicFramePr>
        <p:xfrm>
          <a:off x="4304175" y="283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{D852B5D1-6417-4219-86E6-26E5FE8D980F}</a:tableStyleId>
              </a:tblPr>
              <a:tblGrid>
                <a:gridCol w="3276600"/>
                <a:gridCol w="3276600"/>
              </a:tblGrid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Infinitive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Past participle</a:t>
                      </a:r>
                      <a:endParaRPr b="1"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6" name="Google Shape;196;p24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4304175" y="4132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probieren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to try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7635100" y="4094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probier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tried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4304175" y="5243325"/>
            <a:ext cx="32766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funktionieren</a:t>
            </a:r>
            <a:r>
              <a:rPr lang="en-GB" sz="3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i="1" lang="en-GB" sz="3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function</a:t>
            </a:r>
            <a:endParaRPr i="1" sz="3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7543238" y="52433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funktionier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functioned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4304175" y="6447600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reparieren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repair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4304175" y="765187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aktivieren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activate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7575300" y="76787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aktivier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activated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7441575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reparier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repaired</a:t>
            </a:r>
            <a:endParaRPr i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6" name="Google Shape;2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0775" y="4132026"/>
            <a:ext cx="3861144" cy="25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